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7AB47-6931-48C6-B7ED-326D1228AFBA}" type="datetimeFigureOut">
              <a:rPr lang="tr-TR" smtClean="0"/>
              <a:t>5.09.2019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12101-3760-4CAC-BF0E-15BB3278C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043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3769-65FE-41EA-85B6-D9F2AF76CBA9}" type="datetime1">
              <a:rPr lang="tr-TR" smtClean="0"/>
              <a:t>5.09.2019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83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A6A9-D976-4BDA-B10C-66B2B9DE9B4C}" type="datetime1">
              <a:rPr lang="tr-TR" smtClean="0"/>
              <a:t>5.09.2019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799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552A-E4D4-4B40-9929-1D3FB71F71FF}" type="datetime1">
              <a:rPr lang="tr-TR" smtClean="0"/>
              <a:t>5.09.2019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375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5ECC-3CE4-4AD0-8EC5-3A36763AA76F}" type="datetime1">
              <a:rPr lang="tr-TR" smtClean="0"/>
              <a:t>5.09.2019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821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AA4B-9646-44CC-B325-B50A183D6636}" type="datetime1">
              <a:rPr lang="tr-TR" smtClean="0"/>
              <a:t>5.09.2019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987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D89B-A78C-481C-B4BE-82E51E30BA9C}" type="datetime1">
              <a:rPr lang="tr-TR" smtClean="0"/>
              <a:t>5.09.2019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333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E270-57FE-4717-982D-F02DFB5BECD5}" type="datetime1">
              <a:rPr lang="tr-TR" smtClean="0"/>
              <a:t>5.09.2019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836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DD45-6991-4862-9E84-DDF92EF341CB}" type="datetime1">
              <a:rPr lang="tr-TR" smtClean="0"/>
              <a:t>5.09.2019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635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56C6-14E9-4870-96BE-3550760A1300}" type="datetime1">
              <a:rPr lang="tr-TR" smtClean="0"/>
              <a:t>5.09.2019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918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015D-7E17-406D-9A1A-3B2ADCD0CF79}" type="datetime1">
              <a:rPr lang="tr-TR" smtClean="0"/>
              <a:t>5.09.2019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443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6673-63A0-461F-BFBD-58F4D74CC1A0}" type="datetime1">
              <a:rPr lang="tr-TR" smtClean="0"/>
              <a:t>5.09.2019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740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EF2ED-7087-4201-9521-97BB02159B09}" type="datetime1">
              <a:rPr lang="tr-TR" smtClean="0"/>
              <a:t>5.09.2019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618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1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103309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Synchronous Buck Converter</a:t>
            </a:r>
            <a:r>
              <a:rPr lang="tr-TR" sz="2800" dirty="0" smtClean="0"/>
              <a:t> </a:t>
            </a:r>
            <a:r>
              <a:rPr lang="en-US" sz="2800" dirty="0" smtClean="0"/>
              <a:t>with Zero-Voltage Resonant-Transition Switching</a:t>
            </a:r>
            <a:endParaRPr lang="tr-TR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65992" y="1512276"/>
            <a:ext cx="60315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b="1" dirty="0" smtClean="0"/>
              <a:t>Simple </a:t>
            </a:r>
            <a:r>
              <a:rPr lang="tr-TR" sz="2000" dirty="0" smtClean="0"/>
              <a:t>Soft Switching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smtClean="0"/>
              <a:t>Additional passive and active components or a complicated loop control is </a:t>
            </a:r>
            <a:r>
              <a:rPr lang="tr-TR" sz="2000" b="1" dirty="0" smtClean="0"/>
              <a:t>not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smtClean="0"/>
              <a:t>High conduction current due to </a:t>
            </a:r>
            <a:r>
              <a:rPr lang="tr-TR" sz="2000" b="1" dirty="0" smtClean="0"/>
              <a:t>high current ripple</a:t>
            </a:r>
            <a:endParaRPr lang="tr-TR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761" y="860181"/>
            <a:ext cx="4895850" cy="3238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83314" y="4098681"/>
            <a:ext cx="443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Synchronous buck converter</a:t>
            </a:r>
            <a:endParaRPr lang="tr-T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556" r="13898"/>
          <a:stretch/>
        </p:blipFill>
        <p:spPr>
          <a:xfrm>
            <a:off x="571500" y="3543408"/>
            <a:ext cx="4000500" cy="12096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5992" y="3174076"/>
            <a:ext cx="387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Required condition for soft-switching:</a:t>
            </a:r>
            <a:endParaRPr lang="tr-TR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877408" y="4387362"/>
            <a:ext cx="307730" cy="81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222131" y="4554415"/>
            <a:ext cx="211015" cy="677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54315" y="5231423"/>
            <a:ext cx="1644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Output load resitance</a:t>
            </a:r>
            <a:endParaRPr lang="tr-TR" dirty="0"/>
          </a:p>
        </p:txBody>
      </p:sp>
      <p:sp>
        <p:nvSpPr>
          <p:cNvPr id="17" name="TextBox 16"/>
          <p:cNvSpPr txBox="1"/>
          <p:nvPr/>
        </p:nvSpPr>
        <p:spPr>
          <a:xfrm>
            <a:off x="439615" y="5244147"/>
            <a:ext cx="2497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The ratio between the peak-to-peak inductor current ripple and the average inductor current</a:t>
            </a:r>
            <a:endParaRPr lang="tr-TR" dirty="0"/>
          </a:p>
        </p:txBody>
      </p:sp>
      <p:sp>
        <p:nvSpPr>
          <p:cNvPr id="18" name="TextBox 17"/>
          <p:cNvSpPr txBox="1"/>
          <p:nvPr/>
        </p:nvSpPr>
        <p:spPr>
          <a:xfrm>
            <a:off x="5609492" y="4881880"/>
            <a:ext cx="4466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K is proportional to input voltage</a:t>
            </a:r>
          </a:p>
          <a:p>
            <a:r>
              <a:rPr lang="tr-TR" dirty="0" smtClean="0"/>
              <a:t>K is inv. prop. to maximum output current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134707" y="5708340"/>
                <a:ext cx="441373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𝑡𝑢𝑟𝑛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𝑡𝑢𝑟𝑛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𝑡𝑢𝑟𝑛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707" y="5708340"/>
                <a:ext cx="4413739" cy="391582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457825" y="6185257"/>
                <a:ext cx="3767502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=2 →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𝑡𝑢𝑟𝑛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𝑡𝑢𝑟𝑛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825" y="6185257"/>
                <a:ext cx="3767502" cy="391582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5-Point Star 20"/>
          <p:cNvSpPr/>
          <p:nvPr/>
        </p:nvSpPr>
        <p:spPr>
          <a:xfrm>
            <a:off x="9642231" y="5029431"/>
            <a:ext cx="433754" cy="35122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210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738" y="1608537"/>
            <a:ext cx="5133975" cy="426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" y="1608537"/>
            <a:ext cx="5133975" cy="4267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10</a:t>
            </a:fld>
            <a:endParaRPr lang="tr-TR" dirty="0"/>
          </a:p>
        </p:txBody>
      </p:sp>
      <p:sp>
        <p:nvSpPr>
          <p:cNvPr id="5" name="TextBox 4"/>
          <p:cNvSpPr txBox="1"/>
          <p:nvPr/>
        </p:nvSpPr>
        <p:spPr>
          <a:xfrm>
            <a:off x="562707" y="316523"/>
            <a:ext cx="255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Simulation Study</a:t>
            </a:r>
            <a:endParaRPr lang="tr-TR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800475" y="85690"/>
            <a:ext cx="3419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K = 4 -&gt; </a:t>
            </a:r>
            <a:r>
              <a:rPr lang="tr-TR" b="1" dirty="0" smtClean="0"/>
              <a:t>Synch. switch</a:t>
            </a:r>
            <a:br>
              <a:rPr lang="tr-TR" b="1" dirty="0" smtClean="0"/>
            </a:br>
            <a:r>
              <a:rPr lang="tr-TR" dirty="0" smtClean="0"/>
              <a:t>Vin = 540V</a:t>
            </a:r>
          </a:p>
          <a:p>
            <a:r>
              <a:rPr lang="tr-TR" dirty="0" smtClean="0"/>
              <a:t>Vout </a:t>
            </a:r>
            <a:r>
              <a:rPr lang="tr-TR" dirty="0"/>
              <a:t>= </a:t>
            </a:r>
            <a:r>
              <a:rPr lang="tr-TR" dirty="0" smtClean="0"/>
              <a:t>400V, Pout = 8 kW </a:t>
            </a:r>
          </a:p>
          <a:p>
            <a:r>
              <a:rPr lang="tr-TR" dirty="0"/>
              <a:t>fsw = 100 </a:t>
            </a:r>
            <a:r>
              <a:rPr lang="tr-TR" dirty="0" smtClean="0"/>
              <a:t>kHz, Tj = 25˚C</a:t>
            </a:r>
            <a:endParaRPr lang="tr-TR" dirty="0"/>
          </a:p>
        </p:txBody>
      </p:sp>
      <p:sp>
        <p:nvSpPr>
          <p:cNvPr id="9" name="TextBox 8"/>
          <p:cNvSpPr txBox="1"/>
          <p:nvPr/>
        </p:nvSpPr>
        <p:spPr>
          <a:xfrm>
            <a:off x="2324100" y="1126093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Top Switch</a:t>
            </a:r>
            <a:endParaRPr lang="tr-TR" dirty="0"/>
          </a:p>
        </p:txBody>
      </p:sp>
      <p:sp>
        <p:nvSpPr>
          <p:cNvPr id="10" name="TextBox 9"/>
          <p:cNvSpPr txBox="1"/>
          <p:nvPr/>
        </p:nvSpPr>
        <p:spPr>
          <a:xfrm>
            <a:off x="2676525" y="2343150"/>
            <a:ext cx="224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Power Loss</a:t>
            </a:r>
            <a:br>
              <a:rPr lang="tr-TR" sz="2400" dirty="0" smtClean="0"/>
            </a:br>
            <a:r>
              <a:rPr lang="tr-TR" sz="2400" b="1" dirty="0" smtClean="0"/>
              <a:t>2.2542 W</a:t>
            </a:r>
            <a:endParaRPr lang="tr-TR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277225" y="1149350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Bottom Switch</a:t>
            </a:r>
            <a:endParaRPr lang="tr-TR" dirty="0"/>
          </a:p>
        </p:txBody>
      </p:sp>
      <p:sp>
        <p:nvSpPr>
          <p:cNvPr id="14" name="TextBox 13"/>
          <p:cNvSpPr txBox="1"/>
          <p:nvPr/>
        </p:nvSpPr>
        <p:spPr>
          <a:xfrm>
            <a:off x="9234488" y="2343150"/>
            <a:ext cx="224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Power Loss</a:t>
            </a:r>
            <a:br>
              <a:rPr lang="tr-TR" sz="2400" dirty="0" smtClean="0"/>
            </a:br>
            <a:r>
              <a:rPr lang="tr-TR" sz="2400" b="1" dirty="0" smtClean="0"/>
              <a:t>0.979 W</a:t>
            </a:r>
            <a:endParaRPr lang="tr-TR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433763" y="6198255"/>
            <a:ext cx="569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/>
              <a:t>Total Transistor Loss = 12.9328 W</a:t>
            </a:r>
            <a:endParaRPr lang="tr-TR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177213" y="455021"/>
            <a:ext cx="211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80 App Ripple</a:t>
            </a:r>
            <a:endParaRPr lang="tr-TR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515349" y="6198255"/>
            <a:ext cx="857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>
                <a:solidFill>
                  <a:srgbClr val="00B050"/>
                </a:solidFill>
              </a:rPr>
              <a:t>%57 </a:t>
            </a:r>
            <a:endParaRPr lang="tr-TR" sz="2800" b="1" dirty="0">
              <a:solidFill>
                <a:srgbClr val="00B050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9248775" y="6267450"/>
            <a:ext cx="276225" cy="454025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5054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1608537"/>
            <a:ext cx="5133975" cy="426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986" y="1608537"/>
            <a:ext cx="5133975" cy="4267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11</a:t>
            </a:fld>
            <a:endParaRPr lang="tr-TR" dirty="0"/>
          </a:p>
        </p:txBody>
      </p:sp>
      <p:sp>
        <p:nvSpPr>
          <p:cNvPr id="5" name="TextBox 4"/>
          <p:cNvSpPr txBox="1"/>
          <p:nvPr/>
        </p:nvSpPr>
        <p:spPr>
          <a:xfrm>
            <a:off x="562707" y="316523"/>
            <a:ext cx="255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Simulation Study</a:t>
            </a:r>
            <a:endParaRPr lang="tr-TR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800475" y="85690"/>
            <a:ext cx="3419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K = 4 -&gt; Synch. switch</a:t>
            </a:r>
            <a:r>
              <a:rPr lang="tr-TR" b="1" dirty="0" smtClean="0"/>
              <a:t/>
            </a:r>
            <a:br>
              <a:rPr lang="tr-TR" b="1" dirty="0" smtClean="0"/>
            </a:br>
            <a:r>
              <a:rPr lang="tr-TR" dirty="0" smtClean="0"/>
              <a:t>Vin = 540V</a:t>
            </a:r>
          </a:p>
          <a:p>
            <a:r>
              <a:rPr lang="tr-TR" dirty="0" smtClean="0"/>
              <a:t>Vout </a:t>
            </a:r>
            <a:r>
              <a:rPr lang="tr-TR" dirty="0"/>
              <a:t>= </a:t>
            </a:r>
            <a:r>
              <a:rPr lang="tr-TR" dirty="0" smtClean="0"/>
              <a:t>400V, Pout = 8 kW </a:t>
            </a:r>
          </a:p>
          <a:p>
            <a:r>
              <a:rPr lang="tr-TR" dirty="0"/>
              <a:t>fsw = 100 </a:t>
            </a:r>
            <a:r>
              <a:rPr lang="tr-TR" dirty="0" smtClean="0"/>
              <a:t>kHz, </a:t>
            </a:r>
            <a:r>
              <a:rPr lang="tr-TR" b="1" dirty="0" smtClean="0"/>
              <a:t>Tj = 125˚C</a:t>
            </a:r>
            <a:endParaRPr lang="tr-TR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24100" y="1126093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Top Switch</a:t>
            </a:r>
            <a:endParaRPr lang="tr-TR" dirty="0"/>
          </a:p>
        </p:txBody>
      </p:sp>
      <p:sp>
        <p:nvSpPr>
          <p:cNvPr id="10" name="TextBox 9"/>
          <p:cNvSpPr txBox="1"/>
          <p:nvPr/>
        </p:nvSpPr>
        <p:spPr>
          <a:xfrm>
            <a:off x="2676525" y="2343150"/>
            <a:ext cx="224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Power Loss</a:t>
            </a:r>
            <a:br>
              <a:rPr lang="tr-TR" sz="2400" dirty="0" smtClean="0"/>
            </a:br>
            <a:r>
              <a:rPr lang="tr-TR" sz="2400" b="1" dirty="0" smtClean="0"/>
              <a:t>5.3075 W</a:t>
            </a:r>
            <a:endParaRPr lang="tr-TR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277225" y="1149350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Bottom Switch</a:t>
            </a:r>
            <a:endParaRPr lang="tr-TR" dirty="0"/>
          </a:p>
        </p:txBody>
      </p:sp>
      <p:sp>
        <p:nvSpPr>
          <p:cNvPr id="14" name="TextBox 13"/>
          <p:cNvSpPr txBox="1"/>
          <p:nvPr/>
        </p:nvSpPr>
        <p:spPr>
          <a:xfrm>
            <a:off x="9234488" y="2343150"/>
            <a:ext cx="224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Power Loss</a:t>
            </a:r>
            <a:br>
              <a:rPr lang="tr-TR" sz="2400" dirty="0" smtClean="0"/>
            </a:br>
            <a:r>
              <a:rPr lang="tr-TR" sz="2400" b="1" dirty="0" smtClean="0"/>
              <a:t>2.1791 W</a:t>
            </a:r>
            <a:endParaRPr lang="tr-TR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433763" y="6198255"/>
            <a:ext cx="569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/>
              <a:t>Total Transistor Loss = 29.9464 W</a:t>
            </a:r>
            <a:endParaRPr lang="tr-TR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177213" y="455021"/>
            <a:ext cx="211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80 App Ripple</a:t>
            </a:r>
            <a:endParaRPr lang="tr-TR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515349" y="6198255"/>
            <a:ext cx="857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>
                <a:solidFill>
                  <a:srgbClr val="00B050"/>
                </a:solidFill>
              </a:rPr>
              <a:t>%37 </a:t>
            </a:r>
            <a:endParaRPr lang="tr-TR" sz="2800" b="1" dirty="0">
              <a:solidFill>
                <a:srgbClr val="00B050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9248775" y="6267450"/>
            <a:ext cx="276225" cy="454025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7327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12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562707" y="316523"/>
            <a:ext cx="255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Simulation Study</a:t>
            </a:r>
            <a:endParaRPr lang="tr-TR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7" y="1077413"/>
            <a:ext cx="9915525" cy="527893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206869" y="2242038"/>
            <a:ext cx="773723" cy="25146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508862" y="2242038"/>
            <a:ext cx="802302" cy="25146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41988" y="1595707"/>
            <a:ext cx="295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Seperated Switching Nodes for Interleaving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722078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13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562707" y="316523"/>
            <a:ext cx="255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Simulation Study</a:t>
            </a:r>
            <a:endParaRPr lang="tr-TR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62707" y="914400"/>
            <a:ext cx="855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Advantages of Interleaved Half-Bridges for ZVRT Switching Buck Converter Application</a:t>
            </a:r>
            <a:endParaRPr lang="tr-T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1441938"/>
            <a:ext cx="792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The average output current is shared between two inductors which reduces average inductor current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Having less average inductor current requires less ripple current (K *Iavg)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Applying 180˚ phase shift between two half-bridges reduces stress over output capacitor significantly</a:t>
            </a:r>
            <a:endParaRPr lang="tr-TR" dirty="0"/>
          </a:p>
        </p:txBody>
      </p:sp>
      <p:sp>
        <p:nvSpPr>
          <p:cNvPr id="9" name="TextBox 8"/>
          <p:cNvSpPr txBox="1"/>
          <p:nvPr/>
        </p:nvSpPr>
        <p:spPr>
          <a:xfrm>
            <a:off x="562707" y="3129831"/>
            <a:ext cx="778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What we get from interleaving</a:t>
            </a:r>
            <a:endParaRPr lang="tr-T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041888" y="3709728"/>
                <a:ext cx="2844625" cy="335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𝑎𝑣𝑔</m:t>
                              </m:r>
                            </m:sub>
                          </m:sSub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→</m:t>
                      </m:r>
                      <m:sSubSup>
                        <m:sSub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𝑎𝑣𝑔</m:t>
                              </m:r>
                            </m:sub>
                          </m:sSub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=10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88" y="3709728"/>
                <a:ext cx="2844625" cy="335028"/>
              </a:xfrm>
              <a:prstGeom prst="rect">
                <a:avLst/>
              </a:prstGeom>
              <a:blipFill>
                <a:blip r:embed="rId2"/>
                <a:stretch>
                  <a:fillRect l="-1713" r="-1285" b="-1818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041888" y="4187864"/>
                <a:ext cx="2941383" cy="3339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𝑝𝑝</m:t>
                              </m:r>
                            </m:sub>
                          </m:sSub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=80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𝐴𝑝𝑝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→</m:t>
                      </m:r>
                      <m:sSubSup>
                        <m:sSub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𝑝𝑝</m:t>
                              </m:r>
                            </m:sub>
                          </m:sSub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=40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88" y="4187864"/>
                <a:ext cx="2941383" cy="333938"/>
              </a:xfrm>
              <a:prstGeom prst="rect">
                <a:avLst/>
              </a:prstGeom>
              <a:blipFill>
                <a:blip r:embed="rId3"/>
                <a:stretch>
                  <a:fillRect l="-1452" r="-1452" b="-1818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041887" y="4664910"/>
                <a:ext cx="5511765" cy="334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𝑝𝑝</m:t>
                              </m:r>
                            </m:sub>
                          </m:sSub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=80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𝐴𝑝𝑝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@ 100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𝑘𝐻𝑧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→</m:t>
                      </m:r>
                      <m:sSubSup>
                        <m:sSub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𝑝𝑝</m:t>
                              </m:r>
                            </m:sub>
                          </m:sSub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=26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𝐴𝑝𝑝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@ 200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87" y="4664910"/>
                <a:ext cx="5511765" cy="334772"/>
              </a:xfrm>
              <a:prstGeom prst="rect">
                <a:avLst/>
              </a:prstGeom>
              <a:blipFill>
                <a:blip r:embed="rId4"/>
                <a:stretch>
                  <a:fillRect l="-553" r="-553" b="-1818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477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412" y="1822849"/>
            <a:ext cx="4524375" cy="3838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27" y="1822849"/>
            <a:ext cx="4524375" cy="38385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14</a:t>
            </a:fld>
            <a:endParaRPr lang="tr-TR" dirty="0"/>
          </a:p>
        </p:txBody>
      </p:sp>
      <p:sp>
        <p:nvSpPr>
          <p:cNvPr id="5" name="TextBox 4"/>
          <p:cNvSpPr txBox="1"/>
          <p:nvPr/>
        </p:nvSpPr>
        <p:spPr>
          <a:xfrm>
            <a:off x="562707" y="316523"/>
            <a:ext cx="255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Simulation Study</a:t>
            </a:r>
            <a:endParaRPr lang="tr-TR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800475" y="85690"/>
            <a:ext cx="3419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K = 4 -&gt; Synch. switch</a:t>
            </a:r>
            <a:r>
              <a:rPr lang="tr-TR" b="1" dirty="0" smtClean="0"/>
              <a:t/>
            </a:r>
            <a:br>
              <a:rPr lang="tr-TR" b="1" dirty="0" smtClean="0"/>
            </a:br>
            <a:r>
              <a:rPr lang="tr-TR" dirty="0" smtClean="0"/>
              <a:t>Vin = 540V</a:t>
            </a:r>
          </a:p>
          <a:p>
            <a:r>
              <a:rPr lang="tr-TR" dirty="0" smtClean="0"/>
              <a:t>Vout </a:t>
            </a:r>
            <a:r>
              <a:rPr lang="tr-TR" dirty="0"/>
              <a:t>= </a:t>
            </a:r>
            <a:r>
              <a:rPr lang="tr-TR" dirty="0" smtClean="0"/>
              <a:t>400V, Pout = 8 kW </a:t>
            </a:r>
          </a:p>
          <a:p>
            <a:r>
              <a:rPr lang="tr-TR" dirty="0"/>
              <a:t>fsw = 100 </a:t>
            </a:r>
            <a:r>
              <a:rPr lang="tr-TR" dirty="0" smtClean="0"/>
              <a:t>kHz, Tj = 125˚C</a:t>
            </a:r>
          </a:p>
          <a:p>
            <a:r>
              <a:rPr lang="tr-TR" dirty="0" smtClean="0"/>
              <a:t>With </a:t>
            </a:r>
            <a:r>
              <a:rPr lang="tr-TR" b="1" dirty="0" smtClean="0"/>
              <a:t>Interleaving</a:t>
            </a:r>
            <a:endParaRPr lang="tr-TR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24100" y="1126093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Top Switch</a:t>
            </a:r>
            <a:endParaRPr lang="tr-TR" dirty="0"/>
          </a:p>
        </p:txBody>
      </p:sp>
      <p:sp>
        <p:nvSpPr>
          <p:cNvPr id="10" name="TextBox 9"/>
          <p:cNvSpPr txBox="1"/>
          <p:nvPr/>
        </p:nvSpPr>
        <p:spPr>
          <a:xfrm>
            <a:off x="2676525" y="2343150"/>
            <a:ext cx="224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Power Loss</a:t>
            </a:r>
            <a:br>
              <a:rPr lang="tr-TR" sz="2400" dirty="0" smtClean="0"/>
            </a:br>
            <a:r>
              <a:rPr lang="tr-TR" sz="2400" b="1" dirty="0" smtClean="0"/>
              <a:t>5.2144 W</a:t>
            </a:r>
            <a:endParaRPr lang="tr-TR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277225" y="1149350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Bottom Switch</a:t>
            </a:r>
            <a:endParaRPr lang="tr-TR" dirty="0"/>
          </a:p>
        </p:txBody>
      </p:sp>
      <p:sp>
        <p:nvSpPr>
          <p:cNvPr id="14" name="TextBox 13"/>
          <p:cNvSpPr txBox="1"/>
          <p:nvPr/>
        </p:nvSpPr>
        <p:spPr>
          <a:xfrm>
            <a:off x="8858250" y="2343150"/>
            <a:ext cx="224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Power Loss</a:t>
            </a:r>
            <a:br>
              <a:rPr lang="tr-TR" sz="2400" dirty="0" smtClean="0"/>
            </a:br>
            <a:r>
              <a:rPr lang="tr-TR" sz="2400" b="1" dirty="0" smtClean="0"/>
              <a:t>2.0775 W</a:t>
            </a:r>
            <a:endParaRPr lang="tr-TR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433763" y="6198255"/>
            <a:ext cx="569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/>
              <a:t>Total Transistor Loss = 29.1676 W</a:t>
            </a:r>
            <a:endParaRPr lang="tr-TR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538854" y="447378"/>
            <a:ext cx="3419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26 App Ripple @ 200 kHz</a:t>
            </a:r>
            <a:endParaRPr lang="tr-TR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515349" y="6198255"/>
            <a:ext cx="857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>
                <a:solidFill>
                  <a:srgbClr val="00B050"/>
                </a:solidFill>
              </a:rPr>
              <a:t>%15 </a:t>
            </a:r>
            <a:endParaRPr lang="tr-TR" sz="2800" b="1" dirty="0">
              <a:solidFill>
                <a:srgbClr val="00B050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9248775" y="6267450"/>
            <a:ext cx="276225" cy="454025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97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2</a:t>
            </a:fld>
            <a:endParaRPr lang="tr-TR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72" y="330078"/>
            <a:ext cx="4010025" cy="5934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696" y="272927"/>
            <a:ext cx="4067175" cy="604837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575297" y="1644162"/>
            <a:ext cx="2704734" cy="167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Right Arrow 7"/>
          <p:cNvSpPr/>
          <p:nvPr/>
        </p:nvSpPr>
        <p:spPr>
          <a:xfrm>
            <a:off x="4572732" y="4794739"/>
            <a:ext cx="2704734" cy="167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TextBox 8"/>
          <p:cNvSpPr txBox="1"/>
          <p:nvPr/>
        </p:nvSpPr>
        <p:spPr>
          <a:xfrm>
            <a:off x="4709747" y="1916077"/>
            <a:ext cx="2567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Spike on the switching current is removed</a:t>
            </a:r>
            <a:endParaRPr lang="tr-TR" dirty="0"/>
          </a:p>
        </p:txBody>
      </p:sp>
      <p:sp>
        <p:nvSpPr>
          <p:cNvPr id="10" name="TextBox 9"/>
          <p:cNvSpPr txBox="1"/>
          <p:nvPr/>
        </p:nvSpPr>
        <p:spPr>
          <a:xfrm>
            <a:off x="4527304" y="4009820"/>
            <a:ext cx="2867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Unfortunately, the switching losses are still non-zero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0126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3</a:t>
            </a:fld>
            <a:endParaRPr lang="tr-TR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848091"/>
            <a:ext cx="1971675" cy="695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7530" t="12705" r="3542"/>
          <a:stretch/>
        </p:blipFill>
        <p:spPr>
          <a:xfrm>
            <a:off x="1049214" y="1793631"/>
            <a:ext cx="3006969" cy="823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7931" y="249769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DC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4149" y="2497693"/>
            <a:ext cx="44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AC</a:t>
            </a:r>
            <a:endParaRPr lang="tr-TR" b="1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3" y="3138487"/>
            <a:ext cx="3752850" cy="58102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701562" y="3648808"/>
            <a:ext cx="0" cy="342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74149" y="3990974"/>
            <a:ext cx="1799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Average Transition Time</a:t>
            </a:r>
            <a:endParaRPr lang="tr-TR" dirty="0"/>
          </a:p>
        </p:txBody>
      </p:sp>
      <p:sp>
        <p:nvSpPr>
          <p:cNvPr id="14" name="TextBox 13"/>
          <p:cNvSpPr txBox="1"/>
          <p:nvPr/>
        </p:nvSpPr>
        <p:spPr>
          <a:xfrm>
            <a:off x="1529488" y="386426"/>
            <a:ext cx="2489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u="sng" dirty="0" smtClean="0"/>
              <a:t>Loss Calculation</a:t>
            </a:r>
            <a:endParaRPr lang="tr-TR" sz="24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5855677" y="928033"/>
            <a:ext cx="39301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GS66508T</a:t>
            </a:r>
          </a:p>
          <a:p>
            <a:r>
              <a:rPr lang="tr-TR" sz="2400" dirty="0" smtClean="0"/>
              <a:t>650V / 30A</a:t>
            </a:r>
          </a:p>
          <a:p>
            <a:r>
              <a:rPr lang="tr-TR" sz="2400" dirty="0" smtClean="0"/>
              <a:t>Top Cooling</a:t>
            </a:r>
          </a:p>
          <a:p>
            <a:r>
              <a:rPr lang="tr-TR" sz="2400" dirty="0" smtClean="0"/>
              <a:t>Rds-on (150˚C) -&gt; 129 m</a:t>
            </a:r>
            <a:r>
              <a:rPr lang="el-GR" sz="2400" dirty="0" smtClean="0">
                <a:latin typeface="DS ISO 1" panose="02000506000000020003" pitchFamily="50" charset="0"/>
              </a:rPr>
              <a:t>Ω</a:t>
            </a:r>
            <a:endParaRPr lang="tr-TR" sz="2400" dirty="0" smtClean="0">
              <a:latin typeface="DS ISO 1" panose="02000506000000020003" pitchFamily="50" charset="0"/>
            </a:endParaRPr>
          </a:p>
          <a:p>
            <a:r>
              <a:rPr lang="tr-TR" sz="2400" dirty="0" smtClean="0"/>
              <a:t>Coss -&gt;  88 pF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l="4896" t="4403" r="6142" b="1755"/>
          <a:stretch/>
        </p:blipFill>
        <p:spPr>
          <a:xfrm>
            <a:off x="5818490" y="3286203"/>
            <a:ext cx="3560884" cy="265096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785878" y="386426"/>
            <a:ext cx="299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u="sng" dirty="0" smtClean="0"/>
              <a:t>Transistor Parameters</a:t>
            </a:r>
            <a:endParaRPr lang="tr-TR" sz="2400" u="sng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273" y="4830767"/>
            <a:ext cx="4245102" cy="152558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677863" y="6365146"/>
            <a:ext cx="174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Inductor Current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704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4</a:t>
            </a:fld>
            <a:endParaRPr lang="tr-TR" sz="1800"/>
          </a:p>
        </p:txBody>
      </p:sp>
      <p:sp>
        <p:nvSpPr>
          <p:cNvPr id="5" name="TextBox 4"/>
          <p:cNvSpPr txBox="1"/>
          <p:nvPr/>
        </p:nvSpPr>
        <p:spPr>
          <a:xfrm>
            <a:off x="545123" y="272562"/>
            <a:ext cx="902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Loss Analysis</a:t>
            </a:r>
            <a:endParaRPr lang="tr-T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40727" y="734227"/>
            <a:ext cx="2070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Vin = 540V</a:t>
            </a:r>
          </a:p>
          <a:p>
            <a:r>
              <a:rPr lang="tr-TR" dirty="0" smtClean="0"/>
              <a:t>Vout = 400V</a:t>
            </a:r>
          </a:p>
          <a:p>
            <a:r>
              <a:rPr lang="tr-TR" dirty="0" smtClean="0"/>
              <a:t>Iout = 20A</a:t>
            </a:r>
          </a:p>
          <a:p>
            <a:r>
              <a:rPr lang="tr-TR" dirty="0" smtClean="0"/>
              <a:t>Pout = 8 kW</a:t>
            </a:r>
          </a:p>
          <a:p>
            <a:r>
              <a:rPr lang="tr-TR" dirty="0" smtClean="0"/>
              <a:t>K = 4</a:t>
            </a:r>
          </a:p>
          <a:p>
            <a:r>
              <a:rPr lang="tr-TR" dirty="0" smtClean="0"/>
              <a:t>Rise Time = 10 nsec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5450" t="2612" r="6873"/>
          <a:stretch/>
        </p:blipFill>
        <p:spPr>
          <a:xfrm>
            <a:off x="2782766" y="734227"/>
            <a:ext cx="3683976" cy="31024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53204" y="3836689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4 Parallel Transistor</a:t>
            </a:r>
            <a:endParaRPr lang="tr-T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5254" t="2103" r="7069"/>
          <a:stretch/>
        </p:blipFill>
        <p:spPr>
          <a:xfrm>
            <a:off x="7262446" y="680796"/>
            <a:ext cx="3727939" cy="31558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176847" y="3836689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  <a:r>
              <a:rPr lang="tr-TR" dirty="0" smtClean="0"/>
              <a:t> Parallel Transistor</a:t>
            </a:r>
            <a:endParaRPr lang="tr-TR" dirty="0"/>
          </a:p>
        </p:txBody>
      </p:sp>
      <p:sp>
        <p:nvSpPr>
          <p:cNvPr id="14" name="5-Point Star 13"/>
          <p:cNvSpPr/>
          <p:nvPr/>
        </p:nvSpPr>
        <p:spPr>
          <a:xfrm>
            <a:off x="3424604" y="2552167"/>
            <a:ext cx="118696" cy="15586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974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122" t="1924" r="7366"/>
          <a:stretch/>
        </p:blipFill>
        <p:spPr>
          <a:xfrm>
            <a:off x="2711667" y="555754"/>
            <a:ext cx="3861342" cy="328093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5</a:t>
            </a:fld>
            <a:endParaRPr lang="tr-TR" sz="1800"/>
          </a:p>
        </p:txBody>
      </p:sp>
      <p:sp>
        <p:nvSpPr>
          <p:cNvPr id="5" name="TextBox 4"/>
          <p:cNvSpPr txBox="1"/>
          <p:nvPr/>
        </p:nvSpPr>
        <p:spPr>
          <a:xfrm>
            <a:off x="545123" y="272562"/>
            <a:ext cx="902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Loss Analysis</a:t>
            </a:r>
            <a:endParaRPr lang="tr-T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40727" y="734227"/>
            <a:ext cx="2070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Vin = 540V</a:t>
            </a:r>
          </a:p>
          <a:p>
            <a:r>
              <a:rPr lang="tr-TR" dirty="0" smtClean="0"/>
              <a:t>Vout = 400V</a:t>
            </a:r>
          </a:p>
          <a:p>
            <a:r>
              <a:rPr lang="tr-TR" b="1" dirty="0" smtClean="0"/>
              <a:t>Iout = 10A</a:t>
            </a:r>
          </a:p>
          <a:p>
            <a:r>
              <a:rPr lang="tr-TR" b="1" dirty="0" smtClean="0"/>
              <a:t>Pout = 4 kW</a:t>
            </a:r>
          </a:p>
          <a:p>
            <a:r>
              <a:rPr lang="tr-TR" dirty="0" smtClean="0"/>
              <a:t>K = 4</a:t>
            </a:r>
          </a:p>
          <a:p>
            <a:r>
              <a:rPr lang="tr-TR" dirty="0" smtClean="0"/>
              <a:t>Rise Time = 10 nsec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3204" y="3836689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4 Parallel Transistor</a:t>
            </a:r>
            <a:endParaRPr lang="tr-TR" dirty="0"/>
          </a:p>
        </p:txBody>
      </p:sp>
      <p:sp>
        <p:nvSpPr>
          <p:cNvPr id="11" name="TextBox 10"/>
          <p:cNvSpPr txBox="1"/>
          <p:nvPr/>
        </p:nvSpPr>
        <p:spPr>
          <a:xfrm>
            <a:off x="8176847" y="3836689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2 Parallel Transistor</a:t>
            </a:r>
            <a:endParaRPr lang="tr-TR" dirty="0"/>
          </a:p>
        </p:txBody>
      </p:sp>
      <p:sp>
        <p:nvSpPr>
          <p:cNvPr id="14" name="5-Point Star 13"/>
          <p:cNvSpPr/>
          <p:nvPr/>
        </p:nvSpPr>
        <p:spPr>
          <a:xfrm>
            <a:off x="4740223" y="1859377"/>
            <a:ext cx="116357" cy="15586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5646" t="2357" r="7005"/>
          <a:stretch/>
        </p:blipFill>
        <p:spPr>
          <a:xfrm>
            <a:off x="7069017" y="527211"/>
            <a:ext cx="3871192" cy="3280935"/>
          </a:xfrm>
          <a:prstGeom prst="rect">
            <a:avLst/>
          </a:prstGeom>
        </p:spPr>
      </p:pic>
      <p:sp>
        <p:nvSpPr>
          <p:cNvPr id="12" name="5-Point Star 11"/>
          <p:cNvSpPr/>
          <p:nvPr/>
        </p:nvSpPr>
        <p:spPr>
          <a:xfrm>
            <a:off x="7697369" y="2442600"/>
            <a:ext cx="116357" cy="15586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860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450" t="2574" r="6873"/>
          <a:stretch/>
        </p:blipFill>
        <p:spPr>
          <a:xfrm>
            <a:off x="2865298" y="677521"/>
            <a:ext cx="3749849" cy="31591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6</a:t>
            </a:fld>
            <a:endParaRPr lang="tr-TR" sz="1800"/>
          </a:p>
        </p:txBody>
      </p:sp>
      <p:sp>
        <p:nvSpPr>
          <p:cNvPr id="5" name="TextBox 4"/>
          <p:cNvSpPr txBox="1"/>
          <p:nvPr/>
        </p:nvSpPr>
        <p:spPr>
          <a:xfrm>
            <a:off x="545123" y="272562"/>
            <a:ext cx="902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Loss Analysis</a:t>
            </a:r>
            <a:endParaRPr lang="tr-T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40727" y="734227"/>
            <a:ext cx="2070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Vin = 220V</a:t>
            </a:r>
          </a:p>
          <a:p>
            <a:r>
              <a:rPr lang="tr-TR" b="1" dirty="0" smtClean="0"/>
              <a:t>Vout = 150V</a:t>
            </a:r>
          </a:p>
          <a:p>
            <a:r>
              <a:rPr lang="tr-TR" b="1" dirty="0" smtClean="0"/>
              <a:t>Iout = 20A</a:t>
            </a:r>
          </a:p>
          <a:p>
            <a:r>
              <a:rPr lang="tr-TR" b="1" dirty="0" smtClean="0"/>
              <a:t>Pout = 3 kW</a:t>
            </a:r>
          </a:p>
          <a:p>
            <a:r>
              <a:rPr lang="tr-TR" dirty="0" smtClean="0"/>
              <a:t>K = 4</a:t>
            </a:r>
          </a:p>
          <a:p>
            <a:r>
              <a:rPr lang="tr-TR" dirty="0" smtClean="0"/>
              <a:t>Rise Time = 10 nsec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3204" y="3836689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4 Parallel Transistor</a:t>
            </a:r>
            <a:endParaRPr lang="tr-TR" dirty="0"/>
          </a:p>
        </p:txBody>
      </p:sp>
      <p:sp>
        <p:nvSpPr>
          <p:cNvPr id="11" name="TextBox 10"/>
          <p:cNvSpPr txBox="1"/>
          <p:nvPr/>
        </p:nvSpPr>
        <p:spPr>
          <a:xfrm>
            <a:off x="8257078" y="3836689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3 Parallel Transistor</a:t>
            </a:r>
            <a:endParaRPr lang="tr-TR" dirty="0"/>
          </a:p>
        </p:txBody>
      </p:sp>
      <p:sp>
        <p:nvSpPr>
          <p:cNvPr id="14" name="5-Point Star 13"/>
          <p:cNvSpPr/>
          <p:nvPr/>
        </p:nvSpPr>
        <p:spPr>
          <a:xfrm>
            <a:off x="4441285" y="1510481"/>
            <a:ext cx="116357" cy="15586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5192" t="2357" r="7295"/>
          <a:stretch/>
        </p:blipFill>
        <p:spPr>
          <a:xfrm>
            <a:off x="7403124" y="734227"/>
            <a:ext cx="3667492" cy="310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4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5466" t="2382" r="7349" b="816"/>
          <a:stretch/>
        </p:blipFill>
        <p:spPr>
          <a:xfrm>
            <a:off x="7295670" y="413568"/>
            <a:ext cx="3774946" cy="31777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5615" t="2357" r="7365"/>
          <a:stretch/>
        </p:blipFill>
        <p:spPr>
          <a:xfrm>
            <a:off x="2895940" y="413568"/>
            <a:ext cx="3744727" cy="318572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7</a:t>
            </a:fld>
            <a:endParaRPr lang="tr-TR" sz="1800"/>
          </a:p>
        </p:txBody>
      </p:sp>
      <p:sp>
        <p:nvSpPr>
          <p:cNvPr id="5" name="TextBox 4"/>
          <p:cNvSpPr txBox="1"/>
          <p:nvPr/>
        </p:nvSpPr>
        <p:spPr>
          <a:xfrm>
            <a:off x="545123" y="272562"/>
            <a:ext cx="902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Loss Analysis</a:t>
            </a:r>
            <a:endParaRPr lang="tr-T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40727" y="734227"/>
            <a:ext cx="2070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Vin = 220V</a:t>
            </a:r>
          </a:p>
          <a:p>
            <a:r>
              <a:rPr lang="tr-TR" dirty="0" smtClean="0"/>
              <a:t>Vout = 150V</a:t>
            </a:r>
          </a:p>
          <a:p>
            <a:r>
              <a:rPr lang="tr-TR" b="1" dirty="0" smtClean="0"/>
              <a:t>Iout = 10A</a:t>
            </a:r>
          </a:p>
          <a:p>
            <a:r>
              <a:rPr lang="tr-TR" b="1" dirty="0" smtClean="0"/>
              <a:t>Pout = 1.5 kW</a:t>
            </a:r>
          </a:p>
          <a:p>
            <a:r>
              <a:rPr lang="tr-TR" dirty="0" smtClean="0"/>
              <a:t>K = 4</a:t>
            </a:r>
          </a:p>
          <a:p>
            <a:r>
              <a:rPr lang="tr-TR" dirty="0" smtClean="0"/>
              <a:t>Rise Time = 10 nsec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27129" y="3652023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4 Parallel Transistor</a:t>
            </a:r>
            <a:endParaRPr lang="tr-TR" dirty="0"/>
          </a:p>
        </p:txBody>
      </p:sp>
      <p:sp>
        <p:nvSpPr>
          <p:cNvPr id="11" name="TextBox 10"/>
          <p:cNvSpPr txBox="1"/>
          <p:nvPr/>
        </p:nvSpPr>
        <p:spPr>
          <a:xfrm>
            <a:off x="8168054" y="3652023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3 Parallel Transistor</a:t>
            </a:r>
            <a:endParaRPr lang="tr-TR" dirty="0"/>
          </a:p>
        </p:txBody>
      </p:sp>
      <p:sp>
        <p:nvSpPr>
          <p:cNvPr id="14" name="5-Point Star 13"/>
          <p:cNvSpPr/>
          <p:nvPr/>
        </p:nvSpPr>
        <p:spPr>
          <a:xfrm>
            <a:off x="5461193" y="1237920"/>
            <a:ext cx="116357" cy="15586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5-Point Star 12"/>
          <p:cNvSpPr/>
          <p:nvPr/>
        </p:nvSpPr>
        <p:spPr>
          <a:xfrm>
            <a:off x="7996309" y="2269550"/>
            <a:ext cx="116357" cy="15586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386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8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562707" y="316523"/>
            <a:ext cx="255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Simulation Study</a:t>
            </a:r>
            <a:endParaRPr lang="tr-TR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037364"/>
            <a:ext cx="11077076" cy="521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75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9</a:t>
            </a:fld>
            <a:endParaRPr lang="tr-TR" dirty="0"/>
          </a:p>
        </p:txBody>
      </p:sp>
      <p:sp>
        <p:nvSpPr>
          <p:cNvPr id="5" name="TextBox 4"/>
          <p:cNvSpPr txBox="1"/>
          <p:nvPr/>
        </p:nvSpPr>
        <p:spPr>
          <a:xfrm>
            <a:off x="562707" y="316523"/>
            <a:ext cx="255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Simulation Study</a:t>
            </a:r>
            <a:endParaRPr lang="tr-TR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800475" y="85690"/>
            <a:ext cx="3419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K = 0.25 -&gt; </a:t>
            </a:r>
            <a:r>
              <a:rPr lang="tr-TR" b="1" dirty="0" smtClean="0"/>
              <a:t>No synch. switch</a:t>
            </a:r>
            <a:br>
              <a:rPr lang="tr-TR" b="1" dirty="0" smtClean="0"/>
            </a:br>
            <a:r>
              <a:rPr lang="tr-TR" dirty="0" smtClean="0"/>
              <a:t>Vin = 540V</a:t>
            </a:r>
          </a:p>
          <a:p>
            <a:r>
              <a:rPr lang="tr-TR" dirty="0" smtClean="0"/>
              <a:t>Vout </a:t>
            </a:r>
            <a:r>
              <a:rPr lang="tr-TR" dirty="0"/>
              <a:t>= </a:t>
            </a:r>
            <a:r>
              <a:rPr lang="tr-TR" dirty="0" smtClean="0"/>
              <a:t>400V, Pout = 8 kW </a:t>
            </a:r>
          </a:p>
          <a:p>
            <a:r>
              <a:rPr lang="tr-TR" dirty="0"/>
              <a:t>fsw = 100 </a:t>
            </a:r>
            <a:r>
              <a:rPr lang="tr-TR" dirty="0" smtClean="0"/>
              <a:t>kHz, Tj = 25˚C</a:t>
            </a:r>
            <a:endParaRPr lang="tr-T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495425"/>
            <a:ext cx="5200650" cy="45148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24100" y="1126093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Top Switch</a:t>
            </a:r>
            <a:endParaRPr lang="tr-TR" dirty="0"/>
          </a:p>
        </p:txBody>
      </p:sp>
      <p:sp>
        <p:nvSpPr>
          <p:cNvPr id="10" name="TextBox 9"/>
          <p:cNvSpPr txBox="1"/>
          <p:nvPr/>
        </p:nvSpPr>
        <p:spPr>
          <a:xfrm>
            <a:off x="2676525" y="2343150"/>
            <a:ext cx="224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Power Loss</a:t>
            </a:r>
            <a:br>
              <a:rPr lang="tr-TR" sz="2400" dirty="0" smtClean="0"/>
            </a:br>
            <a:r>
              <a:rPr lang="tr-TR" sz="2400" b="1" dirty="0" smtClean="0"/>
              <a:t>7.1296 W</a:t>
            </a:r>
            <a:endParaRPr lang="tr-TR" sz="24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738" y="1495425"/>
            <a:ext cx="5200650" cy="45148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277225" y="1149350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Bottom Switch</a:t>
            </a:r>
            <a:endParaRPr lang="tr-TR" dirty="0"/>
          </a:p>
        </p:txBody>
      </p:sp>
      <p:sp>
        <p:nvSpPr>
          <p:cNvPr id="14" name="TextBox 13"/>
          <p:cNvSpPr txBox="1"/>
          <p:nvPr/>
        </p:nvSpPr>
        <p:spPr>
          <a:xfrm>
            <a:off x="9234488" y="2343150"/>
            <a:ext cx="224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Power Loss</a:t>
            </a:r>
            <a:br>
              <a:rPr lang="tr-TR" sz="2400" dirty="0" smtClean="0"/>
            </a:br>
            <a:r>
              <a:rPr lang="tr-TR" sz="2400" b="1" dirty="0" smtClean="0"/>
              <a:t>0.432 W</a:t>
            </a:r>
            <a:endParaRPr lang="tr-TR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433763" y="6198255"/>
            <a:ext cx="569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/>
              <a:t>Total Transistor Loss = 30.2464 W</a:t>
            </a:r>
            <a:endParaRPr lang="tr-TR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177213" y="455021"/>
            <a:ext cx="211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4 App Ripple</a:t>
            </a:r>
            <a:endParaRPr lang="tr-TR" sz="2400" b="1" dirty="0"/>
          </a:p>
        </p:txBody>
      </p:sp>
    </p:spTree>
    <p:extLst>
      <p:ext uri="{BB962C8B-B14F-4D97-AF65-F5344CB8AC3E}">
        <p14:creationId xmlns:p14="http://schemas.microsoft.com/office/powerpoint/2010/main" val="2883659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435</Words>
  <Application>Microsoft Office PowerPoint</Application>
  <PresentationFormat>Widescreen</PresentationFormat>
  <Paragraphs>131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DS ISO 1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Furkan KARAKAYA</dc:creator>
  <cp:lastModifiedBy>Furkan KARAKAYA</cp:lastModifiedBy>
  <cp:revision>112</cp:revision>
  <dcterms:created xsi:type="dcterms:W3CDTF">2019-09-05T11:28:21Z</dcterms:created>
  <dcterms:modified xsi:type="dcterms:W3CDTF">2019-09-06T13:31:18Z</dcterms:modified>
</cp:coreProperties>
</file>