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8" r:id="rId2"/>
    <p:sldId id="279" r:id="rId3"/>
    <p:sldId id="280" r:id="rId4"/>
    <p:sldId id="281" r:id="rId5"/>
    <p:sldId id="282" r:id="rId6"/>
    <p:sldId id="283" r:id="rId7"/>
    <p:sldId id="284" r:id="rId8"/>
    <p:sldId id="285" r:id="rId9"/>
    <p:sldId id="286" r:id="rId10"/>
    <p:sldId id="287"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084" autoAdjust="0"/>
  </p:normalViewPr>
  <p:slideViewPr>
    <p:cSldViewPr snapToGrid="0">
      <p:cViewPr varScale="1">
        <p:scale>
          <a:sx n="115" d="100"/>
          <a:sy n="115" d="100"/>
        </p:scale>
        <p:origin x="372"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7AB47-6931-48C6-B7ED-326D1228AFBA}" type="datetimeFigureOut">
              <a:rPr lang="tr-TR" smtClean="0"/>
              <a:t>6.03.2020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12101-3760-4CAC-BF0E-15BB3278C8BF}" type="slidenum">
              <a:rPr lang="tr-TR" smtClean="0"/>
              <a:t>‹#›</a:t>
            </a:fld>
            <a:endParaRPr lang="tr-TR"/>
          </a:p>
        </p:txBody>
      </p:sp>
    </p:spTree>
    <p:extLst>
      <p:ext uri="{BB962C8B-B14F-4D97-AF65-F5344CB8AC3E}">
        <p14:creationId xmlns:p14="http://schemas.microsoft.com/office/powerpoint/2010/main" val="245304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BD3B3769-65FE-41EA-85B6-D9F2AF76CBA9}" type="datetime1">
              <a:rPr lang="tr-TR" smtClean="0"/>
              <a:t>6.03.2020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9183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2962A6A9-D976-4BDA-B10C-66B2B9DE9B4C}" type="datetime1">
              <a:rPr lang="tr-TR" smtClean="0"/>
              <a:t>6.03.2020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25799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5600552A-E4D4-4B40-9929-1D3FB71F71FF}" type="datetime1">
              <a:rPr lang="tr-TR" smtClean="0"/>
              <a:t>6.03.2020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114375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F9A85ECC-3CE4-4AD0-8EC5-3A36763AA76F}" type="datetime1">
              <a:rPr lang="tr-TR" smtClean="0"/>
              <a:t>6.03.2020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8282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F6AA4B-9646-44CC-B325-B50A183D6636}" type="datetime1">
              <a:rPr lang="tr-TR" smtClean="0"/>
              <a:t>6.03.2020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64987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FD69D89B-A78C-481C-B4BE-82E51E30BA9C}" type="datetime1">
              <a:rPr lang="tr-TR" smtClean="0"/>
              <a:t>6.03.2020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244333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473BE270-57FE-4717-982D-F02DFB5BECD5}" type="datetime1">
              <a:rPr lang="tr-TR" smtClean="0"/>
              <a:t>6.03.2020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229836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BFAEDD45-6991-4862-9E84-DDF92EF341CB}" type="datetime1">
              <a:rPr lang="tr-TR" smtClean="0"/>
              <a:t>6.03.2020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93635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E56C6-14E9-4870-96BE-3550760A1300}" type="datetime1">
              <a:rPr lang="tr-TR" smtClean="0"/>
              <a:t>6.03.2020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67918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B3015D-7E17-406D-9A1A-3B2ADCD0CF79}" type="datetime1">
              <a:rPr lang="tr-TR" smtClean="0"/>
              <a:t>6.03.2020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65443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1B6673-63A0-461F-BFBD-58F4D74CC1A0}" type="datetime1">
              <a:rPr lang="tr-TR" smtClean="0"/>
              <a:t>6.03.2020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85740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EF2ED-7087-4201-9521-97BB02159B09}" type="datetime1">
              <a:rPr lang="tr-TR" smtClean="0"/>
              <a:t>6.03.2020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508F5-8E49-4F57-B165-331DE2AB85B8}" type="slidenum">
              <a:rPr lang="tr-TR" smtClean="0"/>
              <a:t>‹#›</a:t>
            </a:fld>
            <a:endParaRPr lang="tr-TR"/>
          </a:p>
        </p:txBody>
      </p:sp>
    </p:spTree>
    <p:extLst>
      <p:ext uri="{BB962C8B-B14F-4D97-AF65-F5344CB8AC3E}">
        <p14:creationId xmlns:p14="http://schemas.microsoft.com/office/powerpoint/2010/main" val="1896181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1</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DPT</a:t>
            </a:r>
            <a:endParaRPr lang="tr-TR" sz="2400" b="1" dirty="0"/>
          </a:p>
        </p:txBody>
      </p:sp>
      <p:pic>
        <p:nvPicPr>
          <p:cNvPr id="7" name="Picture 6"/>
          <p:cNvPicPr>
            <a:picLocks noChangeAspect="1"/>
          </p:cNvPicPr>
          <p:nvPr/>
        </p:nvPicPr>
        <p:blipFill>
          <a:blip r:embed="rId2"/>
          <a:stretch>
            <a:fillRect/>
          </a:stretch>
        </p:blipFill>
        <p:spPr>
          <a:xfrm>
            <a:off x="891430" y="1314696"/>
            <a:ext cx="5355001" cy="4060000"/>
          </a:xfrm>
          <a:prstGeom prst="rect">
            <a:avLst/>
          </a:prstGeom>
        </p:spPr>
      </p:pic>
      <p:sp>
        <p:nvSpPr>
          <p:cNvPr id="8" name="TextBox 7"/>
          <p:cNvSpPr txBox="1"/>
          <p:nvPr/>
        </p:nvSpPr>
        <p:spPr>
          <a:xfrm>
            <a:off x="6636327" y="2103120"/>
            <a:ext cx="3948545" cy="923330"/>
          </a:xfrm>
          <a:prstGeom prst="rect">
            <a:avLst/>
          </a:prstGeom>
          <a:noFill/>
        </p:spPr>
        <p:txBody>
          <a:bodyPr wrap="square" rtlCol="0">
            <a:spAutoFit/>
          </a:bodyPr>
          <a:lstStyle/>
          <a:p>
            <a:pPr algn="ctr"/>
            <a:r>
              <a:rPr lang="tr-TR" dirty="0" smtClean="0"/>
              <a:t>Ferrite Core + Normal Wire</a:t>
            </a:r>
          </a:p>
          <a:p>
            <a:pPr algn="ctr"/>
            <a:r>
              <a:rPr lang="tr-TR" dirty="0" smtClean="0"/>
              <a:t>vs</a:t>
            </a:r>
          </a:p>
          <a:p>
            <a:pPr algn="ctr"/>
            <a:r>
              <a:rPr lang="tr-TR" dirty="0" smtClean="0"/>
              <a:t>Air Core + Litz Wire</a:t>
            </a:r>
            <a:endParaRPr lang="tr-TR" dirty="0"/>
          </a:p>
        </p:txBody>
      </p:sp>
      <p:sp>
        <p:nvSpPr>
          <p:cNvPr id="9" name="TextBox 8"/>
          <p:cNvSpPr txBox="1"/>
          <p:nvPr/>
        </p:nvSpPr>
        <p:spPr>
          <a:xfrm>
            <a:off x="6907876" y="3672474"/>
            <a:ext cx="3676996" cy="923330"/>
          </a:xfrm>
          <a:prstGeom prst="rect">
            <a:avLst/>
          </a:prstGeom>
          <a:noFill/>
        </p:spPr>
        <p:txBody>
          <a:bodyPr wrap="square" rtlCol="0">
            <a:spAutoFit/>
          </a:bodyPr>
          <a:lstStyle/>
          <a:p>
            <a:pPr algn="ctr"/>
            <a:r>
              <a:rPr lang="tr-TR" dirty="0" smtClean="0"/>
              <a:t>Air core + litz wire have </a:t>
            </a:r>
            <a:r>
              <a:rPr lang="tr-TR" b="1" dirty="0" smtClean="0"/>
              <a:t>linear characteristic</a:t>
            </a:r>
            <a:r>
              <a:rPr lang="tr-TR" dirty="0" smtClean="0"/>
              <a:t> which makes them preferrable</a:t>
            </a:r>
            <a:endParaRPr lang="tr-TR" dirty="0"/>
          </a:p>
        </p:txBody>
      </p:sp>
    </p:spTree>
    <p:extLst>
      <p:ext uri="{BB962C8B-B14F-4D97-AF65-F5344CB8AC3E}">
        <p14:creationId xmlns:p14="http://schemas.microsoft.com/office/powerpoint/2010/main" val="4108082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10</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SCT</a:t>
            </a:r>
            <a:endParaRPr lang="tr-TR" sz="2400" b="1" dirty="0"/>
          </a:p>
        </p:txBody>
      </p:sp>
      <p:sp>
        <p:nvSpPr>
          <p:cNvPr id="12" name="TextBox 11"/>
          <p:cNvSpPr txBox="1"/>
          <p:nvPr/>
        </p:nvSpPr>
        <p:spPr>
          <a:xfrm>
            <a:off x="2865195" y="5475626"/>
            <a:ext cx="709200" cy="369332"/>
          </a:xfrm>
          <a:prstGeom prst="rect">
            <a:avLst/>
          </a:prstGeom>
          <a:noFill/>
        </p:spPr>
        <p:txBody>
          <a:bodyPr wrap="square" rtlCol="0">
            <a:spAutoFit/>
          </a:bodyPr>
          <a:lstStyle/>
          <a:p>
            <a:r>
              <a:rPr lang="tr-TR" dirty="0"/>
              <a:t>3</a:t>
            </a:r>
            <a:r>
              <a:rPr lang="tr-TR" dirty="0" smtClean="0"/>
              <a:t>00V</a:t>
            </a:r>
            <a:endParaRPr lang="tr-TR" dirty="0"/>
          </a:p>
        </p:txBody>
      </p:sp>
      <p:sp>
        <p:nvSpPr>
          <p:cNvPr id="13" name="TextBox 12"/>
          <p:cNvSpPr txBox="1"/>
          <p:nvPr/>
        </p:nvSpPr>
        <p:spPr>
          <a:xfrm>
            <a:off x="8426410" y="5475626"/>
            <a:ext cx="709200" cy="369332"/>
          </a:xfrm>
          <a:prstGeom prst="rect">
            <a:avLst/>
          </a:prstGeom>
          <a:noFill/>
        </p:spPr>
        <p:txBody>
          <a:bodyPr wrap="square" rtlCol="0">
            <a:spAutoFit/>
          </a:bodyPr>
          <a:lstStyle/>
          <a:p>
            <a:r>
              <a:rPr lang="tr-TR" dirty="0" smtClean="0"/>
              <a:t>400V</a:t>
            </a:r>
            <a:endParaRPr lang="tr-TR" dirty="0"/>
          </a:p>
        </p:txBody>
      </p:sp>
      <p:pic>
        <p:nvPicPr>
          <p:cNvPr id="2" name="Picture 1"/>
          <p:cNvPicPr>
            <a:picLocks noChangeAspect="1"/>
          </p:cNvPicPr>
          <p:nvPr/>
        </p:nvPicPr>
        <p:blipFill>
          <a:blip r:embed="rId2"/>
          <a:stretch>
            <a:fillRect/>
          </a:stretch>
        </p:blipFill>
        <p:spPr>
          <a:xfrm>
            <a:off x="542294" y="1415626"/>
            <a:ext cx="5355001" cy="4060000"/>
          </a:xfrm>
          <a:prstGeom prst="rect">
            <a:avLst/>
          </a:prstGeom>
        </p:spPr>
      </p:pic>
      <p:pic>
        <p:nvPicPr>
          <p:cNvPr id="5" name="Picture 4"/>
          <p:cNvPicPr>
            <a:picLocks noChangeAspect="1"/>
          </p:cNvPicPr>
          <p:nvPr/>
        </p:nvPicPr>
        <p:blipFill>
          <a:blip r:embed="rId3"/>
          <a:stretch>
            <a:fillRect/>
          </a:stretch>
        </p:blipFill>
        <p:spPr>
          <a:xfrm>
            <a:off x="6103509" y="1415626"/>
            <a:ext cx="5355001" cy="4060000"/>
          </a:xfrm>
          <a:prstGeom prst="rect">
            <a:avLst/>
          </a:prstGeom>
        </p:spPr>
      </p:pic>
    </p:spTree>
    <p:extLst>
      <p:ext uri="{BB962C8B-B14F-4D97-AF65-F5344CB8AC3E}">
        <p14:creationId xmlns:p14="http://schemas.microsoft.com/office/powerpoint/2010/main" val="174771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2</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DPT</a:t>
            </a:r>
            <a:endParaRPr lang="tr-TR" sz="2400" b="1" dirty="0"/>
          </a:p>
        </p:txBody>
      </p:sp>
      <p:sp>
        <p:nvSpPr>
          <p:cNvPr id="9" name="TextBox 8"/>
          <p:cNvSpPr txBox="1"/>
          <p:nvPr/>
        </p:nvSpPr>
        <p:spPr>
          <a:xfrm>
            <a:off x="6402877" y="3084607"/>
            <a:ext cx="4581698" cy="369332"/>
          </a:xfrm>
          <a:prstGeom prst="rect">
            <a:avLst/>
          </a:prstGeom>
          <a:noFill/>
        </p:spPr>
        <p:txBody>
          <a:bodyPr wrap="square" rtlCol="0">
            <a:spAutoFit/>
          </a:bodyPr>
          <a:lstStyle/>
          <a:p>
            <a:pPr algn="ctr"/>
            <a:r>
              <a:rPr lang="tr-TR" dirty="0" smtClean="0"/>
              <a:t>Voltage/Current ratio is as constant as 10</a:t>
            </a:r>
            <a:endParaRPr lang="tr-TR" dirty="0"/>
          </a:p>
        </p:txBody>
      </p:sp>
      <p:pic>
        <p:nvPicPr>
          <p:cNvPr id="2" name="Picture 1"/>
          <p:cNvPicPr>
            <a:picLocks noChangeAspect="1"/>
          </p:cNvPicPr>
          <p:nvPr/>
        </p:nvPicPr>
        <p:blipFill>
          <a:blip r:embed="rId2"/>
          <a:stretch>
            <a:fillRect/>
          </a:stretch>
        </p:blipFill>
        <p:spPr>
          <a:xfrm>
            <a:off x="666986" y="1423939"/>
            <a:ext cx="5355001" cy="4060000"/>
          </a:xfrm>
          <a:prstGeom prst="rect">
            <a:avLst/>
          </a:prstGeom>
        </p:spPr>
      </p:pic>
    </p:spTree>
    <p:extLst>
      <p:ext uri="{BB962C8B-B14F-4D97-AF65-F5344CB8AC3E}">
        <p14:creationId xmlns:p14="http://schemas.microsoft.com/office/powerpoint/2010/main" val="396920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3</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DPT</a:t>
            </a:r>
            <a:endParaRPr lang="tr-TR" sz="2400" b="1" dirty="0"/>
          </a:p>
        </p:txBody>
      </p:sp>
      <p:pic>
        <p:nvPicPr>
          <p:cNvPr id="8" name="Picture 7"/>
          <p:cNvPicPr>
            <a:picLocks noChangeAspect="1"/>
          </p:cNvPicPr>
          <p:nvPr/>
        </p:nvPicPr>
        <p:blipFill>
          <a:blip r:embed="rId2"/>
          <a:stretch>
            <a:fillRect/>
          </a:stretch>
        </p:blipFill>
        <p:spPr>
          <a:xfrm>
            <a:off x="1246909" y="3567590"/>
            <a:ext cx="4010307" cy="3040494"/>
          </a:xfrm>
          <a:prstGeom prst="rect">
            <a:avLst/>
          </a:prstGeom>
        </p:spPr>
      </p:pic>
      <p:pic>
        <p:nvPicPr>
          <p:cNvPr id="10" name="Picture 9"/>
          <p:cNvPicPr>
            <a:picLocks noChangeAspect="1"/>
          </p:cNvPicPr>
          <p:nvPr/>
        </p:nvPicPr>
        <p:blipFill>
          <a:blip r:embed="rId3"/>
          <a:stretch>
            <a:fillRect/>
          </a:stretch>
        </p:blipFill>
        <p:spPr>
          <a:xfrm>
            <a:off x="6076603" y="395104"/>
            <a:ext cx="3820695" cy="2896735"/>
          </a:xfrm>
          <a:prstGeom prst="rect">
            <a:avLst/>
          </a:prstGeom>
        </p:spPr>
      </p:pic>
      <p:pic>
        <p:nvPicPr>
          <p:cNvPr id="11" name="Picture 10"/>
          <p:cNvPicPr>
            <a:picLocks noChangeAspect="1"/>
          </p:cNvPicPr>
          <p:nvPr/>
        </p:nvPicPr>
        <p:blipFill>
          <a:blip r:embed="rId4"/>
          <a:stretch>
            <a:fillRect/>
          </a:stretch>
        </p:blipFill>
        <p:spPr>
          <a:xfrm>
            <a:off x="6076604" y="3567590"/>
            <a:ext cx="4010308" cy="3040494"/>
          </a:xfrm>
          <a:prstGeom prst="rect">
            <a:avLst/>
          </a:prstGeom>
        </p:spPr>
      </p:pic>
      <p:pic>
        <p:nvPicPr>
          <p:cNvPr id="12" name="Picture 11"/>
          <p:cNvPicPr>
            <a:picLocks noChangeAspect="1"/>
          </p:cNvPicPr>
          <p:nvPr/>
        </p:nvPicPr>
        <p:blipFill>
          <a:blip r:embed="rId5"/>
          <a:stretch>
            <a:fillRect/>
          </a:stretch>
        </p:blipFill>
        <p:spPr>
          <a:xfrm>
            <a:off x="1246909" y="418879"/>
            <a:ext cx="3789335" cy="2872960"/>
          </a:xfrm>
          <a:prstGeom prst="rect">
            <a:avLst/>
          </a:prstGeom>
        </p:spPr>
      </p:pic>
    </p:spTree>
    <p:extLst>
      <p:ext uri="{BB962C8B-B14F-4D97-AF65-F5344CB8AC3E}">
        <p14:creationId xmlns:p14="http://schemas.microsoft.com/office/powerpoint/2010/main" val="712661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4</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DPT</a:t>
            </a:r>
            <a:endParaRPr lang="tr-TR" sz="2400" b="1" dirty="0"/>
          </a:p>
        </p:txBody>
      </p:sp>
      <p:pic>
        <p:nvPicPr>
          <p:cNvPr id="2" name="Picture 1"/>
          <p:cNvPicPr>
            <a:picLocks noChangeAspect="1"/>
          </p:cNvPicPr>
          <p:nvPr/>
        </p:nvPicPr>
        <p:blipFill>
          <a:blip r:embed="rId2"/>
          <a:stretch>
            <a:fillRect/>
          </a:stretch>
        </p:blipFill>
        <p:spPr>
          <a:xfrm>
            <a:off x="223247" y="994338"/>
            <a:ext cx="5358594" cy="4062724"/>
          </a:xfrm>
          <a:prstGeom prst="rect">
            <a:avLst/>
          </a:prstGeom>
        </p:spPr>
      </p:pic>
      <p:pic>
        <p:nvPicPr>
          <p:cNvPr id="6" name="Picture 5"/>
          <p:cNvPicPr>
            <a:picLocks noChangeAspect="1"/>
          </p:cNvPicPr>
          <p:nvPr/>
        </p:nvPicPr>
        <p:blipFill>
          <a:blip r:embed="rId3"/>
          <a:stretch>
            <a:fillRect/>
          </a:stretch>
        </p:blipFill>
        <p:spPr>
          <a:xfrm>
            <a:off x="5933099" y="997062"/>
            <a:ext cx="5355001" cy="4060000"/>
          </a:xfrm>
          <a:prstGeom prst="rect">
            <a:avLst/>
          </a:prstGeom>
        </p:spPr>
      </p:pic>
      <p:cxnSp>
        <p:nvCxnSpPr>
          <p:cNvPr id="9" name="Straight Arrow Connector 8"/>
          <p:cNvCxnSpPr/>
          <p:nvPr/>
        </p:nvCxnSpPr>
        <p:spPr>
          <a:xfrm>
            <a:off x="7597833" y="872836"/>
            <a:ext cx="789709" cy="665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58494" y="288618"/>
            <a:ext cx="1575262" cy="646331"/>
          </a:xfrm>
          <a:prstGeom prst="rect">
            <a:avLst/>
          </a:prstGeom>
          <a:noFill/>
        </p:spPr>
        <p:txBody>
          <a:bodyPr wrap="square" rtlCol="0">
            <a:spAutoFit/>
          </a:bodyPr>
          <a:lstStyle/>
          <a:p>
            <a:pPr algn="ctr"/>
            <a:r>
              <a:rPr lang="tr-TR" dirty="0" smtClean="0"/>
              <a:t>Clamped before SC Trig</a:t>
            </a:r>
            <a:endParaRPr lang="tr-TR" dirty="0"/>
          </a:p>
        </p:txBody>
      </p:sp>
      <p:sp>
        <p:nvSpPr>
          <p:cNvPr id="14" name="TextBox 13"/>
          <p:cNvSpPr txBox="1"/>
          <p:nvPr/>
        </p:nvSpPr>
        <p:spPr>
          <a:xfrm>
            <a:off x="731520" y="5286894"/>
            <a:ext cx="10016836" cy="923330"/>
          </a:xfrm>
          <a:prstGeom prst="rect">
            <a:avLst/>
          </a:prstGeom>
          <a:noFill/>
        </p:spPr>
        <p:txBody>
          <a:bodyPr wrap="square" rtlCol="0">
            <a:spAutoFit/>
          </a:bodyPr>
          <a:lstStyle/>
          <a:p>
            <a:r>
              <a:rPr lang="tr-TR" dirty="0" smtClean="0"/>
              <a:t>DSP is triggered by an AND gate IC which ands SCP and OCP signals. Even though the SCP had not been triggered yet (green), STO was enabled (red) which indicated the OCP signal reaction. All damaged current sensor ICs are desoldered and then, DPTs are done upto 350V without a mis-trigger.</a:t>
            </a:r>
            <a:endParaRPr lang="tr-TR" dirty="0"/>
          </a:p>
        </p:txBody>
      </p:sp>
      <p:cxnSp>
        <p:nvCxnSpPr>
          <p:cNvPr id="15" name="Straight Arrow Connector 14"/>
          <p:cNvCxnSpPr/>
          <p:nvPr/>
        </p:nvCxnSpPr>
        <p:spPr>
          <a:xfrm flipV="1">
            <a:off x="2734887" y="1537855"/>
            <a:ext cx="1086505" cy="1330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34688" y="1464070"/>
            <a:ext cx="1575262" cy="646331"/>
          </a:xfrm>
          <a:prstGeom prst="rect">
            <a:avLst/>
          </a:prstGeom>
          <a:noFill/>
        </p:spPr>
        <p:txBody>
          <a:bodyPr wrap="square" rtlCol="0">
            <a:spAutoFit/>
          </a:bodyPr>
          <a:lstStyle/>
          <a:p>
            <a:pPr algn="ctr"/>
            <a:r>
              <a:rPr lang="tr-TR" dirty="0" smtClean="0"/>
              <a:t>This is a pure noise</a:t>
            </a:r>
            <a:endParaRPr lang="tr-TR" dirty="0"/>
          </a:p>
        </p:txBody>
      </p:sp>
    </p:spTree>
    <p:extLst>
      <p:ext uri="{BB962C8B-B14F-4D97-AF65-F5344CB8AC3E}">
        <p14:creationId xmlns:p14="http://schemas.microsoft.com/office/powerpoint/2010/main" val="4033053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5</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SCT</a:t>
            </a:r>
            <a:endParaRPr lang="tr-TR" sz="2400" b="1" dirty="0"/>
          </a:p>
        </p:txBody>
      </p:sp>
      <p:sp>
        <p:nvSpPr>
          <p:cNvPr id="14" name="TextBox 13"/>
          <p:cNvSpPr txBox="1"/>
          <p:nvPr/>
        </p:nvSpPr>
        <p:spPr>
          <a:xfrm>
            <a:off x="7280563" y="5068302"/>
            <a:ext cx="2660073" cy="923330"/>
          </a:xfrm>
          <a:prstGeom prst="rect">
            <a:avLst/>
          </a:prstGeom>
          <a:noFill/>
        </p:spPr>
        <p:txBody>
          <a:bodyPr wrap="square" rtlCol="0">
            <a:spAutoFit/>
          </a:bodyPr>
          <a:lstStyle/>
          <a:p>
            <a:r>
              <a:rPr lang="tr-TR" dirty="0" smtClean="0"/>
              <a:t>We have a clear noise problem which requires filtering for best result</a:t>
            </a:r>
            <a:endParaRPr lang="tr-TR" dirty="0"/>
          </a:p>
        </p:txBody>
      </p:sp>
      <p:pic>
        <p:nvPicPr>
          <p:cNvPr id="7" name="Picture 6"/>
          <p:cNvPicPr>
            <a:picLocks noChangeAspect="1"/>
          </p:cNvPicPr>
          <p:nvPr/>
        </p:nvPicPr>
        <p:blipFill>
          <a:blip r:embed="rId2"/>
          <a:stretch>
            <a:fillRect/>
          </a:stretch>
        </p:blipFill>
        <p:spPr>
          <a:xfrm>
            <a:off x="0" y="1008302"/>
            <a:ext cx="5355001" cy="4060000"/>
          </a:xfrm>
          <a:prstGeom prst="rect">
            <a:avLst/>
          </a:prstGeom>
        </p:spPr>
      </p:pic>
      <p:pic>
        <p:nvPicPr>
          <p:cNvPr id="10" name="Picture 9"/>
          <p:cNvPicPr>
            <a:picLocks noChangeAspect="1"/>
          </p:cNvPicPr>
          <p:nvPr/>
        </p:nvPicPr>
        <p:blipFill>
          <a:blip r:embed="rId3"/>
          <a:stretch>
            <a:fillRect/>
          </a:stretch>
        </p:blipFill>
        <p:spPr>
          <a:xfrm>
            <a:off x="5739938" y="1008302"/>
            <a:ext cx="5355001" cy="4060000"/>
          </a:xfrm>
          <a:prstGeom prst="rect">
            <a:avLst/>
          </a:prstGeom>
        </p:spPr>
      </p:pic>
      <p:pic>
        <p:nvPicPr>
          <p:cNvPr id="11" name="Picture 10"/>
          <p:cNvPicPr>
            <a:picLocks noChangeAspect="1"/>
          </p:cNvPicPr>
          <p:nvPr/>
        </p:nvPicPr>
        <p:blipFill rotWithShape="1">
          <a:blip r:embed="rId4"/>
          <a:srcRect l="16729" t="7924" r="25059" b="12020"/>
          <a:stretch/>
        </p:blipFill>
        <p:spPr>
          <a:xfrm>
            <a:off x="8610600" y="1408109"/>
            <a:ext cx="1408205" cy="1468288"/>
          </a:xfrm>
          <a:prstGeom prst="rect">
            <a:avLst/>
          </a:prstGeom>
        </p:spPr>
      </p:pic>
      <p:cxnSp>
        <p:nvCxnSpPr>
          <p:cNvPr id="16" name="Straight Arrow Connector 15"/>
          <p:cNvCxnSpPr/>
          <p:nvPr/>
        </p:nvCxnSpPr>
        <p:spPr>
          <a:xfrm flipV="1">
            <a:off x="8049017" y="2315615"/>
            <a:ext cx="831273" cy="3992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83145" y="5250661"/>
            <a:ext cx="2188710" cy="369332"/>
          </a:xfrm>
          <a:prstGeom prst="rect">
            <a:avLst/>
          </a:prstGeom>
          <a:noFill/>
        </p:spPr>
        <p:txBody>
          <a:bodyPr wrap="square" rtlCol="0">
            <a:spAutoFit/>
          </a:bodyPr>
          <a:lstStyle/>
          <a:p>
            <a:r>
              <a:rPr lang="tr-TR" dirty="0" smtClean="0"/>
              <a:t>SC exists for 100 nsec</a:t>
            </a:r>
            <a:endParaRPr lang="tr-TR" dirty="0"/>
          </a:p>
        </p:txBody>
      </p:sp>
      <p:cxnSp>
        <p:nvCxnSpPr>
          <p:cNvPr id="21" name="Straight Arrow Connector 20"/>
          <p:cNvCxnSpPr/>
          <p:nvPr/>
        </p:nvCxnSpPr>
        <p:spPr>
          <a:xfrm flipH="1" flipV="1">
            <a:off x="7190509" y="2044931"/>
            <a:ext cx="274321" cy="6699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88046" y="1392285"/>
            <a:ext cx="1232945" cy="923330"/>
          </a:xfrm>
          <a:prstGeom prst="rect">
            <a:avLst/>
          </a:prstGeom>
          <a:noFill/>
        </p:spPr>
        <p:txBody>
          <a:bodyPr wrap="square" rtlCol="0">
            <a:spAutoFit/>
          </a:bodyPr>
          <a:lstStyle/>
          <a:p>
            <a:r>
              <a:rPr lang="tr-TR" dirty="0" smtClean="0"/>
              <a:t>Actual</a:t>
            </a:r>
          </a:p>
          <a:p>
            <a:r>
              <a:rPr lang="tr-TR" dirty="0" smtClean="0"/>
              <a:t>response for SC</a:t>
            </a:r>
            <a:endParaRPr lang="tr-TR" dirty="0"/>
          </a:p>
        </p:txBody>
      </p:sp>
      <p:sp>
        <p:nvSpPr>
          <p:cNvPr id="25" name="TextBox 24"/>
          <p:cNvSpPr txBox="1"/>
          <p:nvPr/>
        </p:nvSpPr>
        <p:spPr>
          <a:xfrm>
            <a:off x="6524324" y="6075144"/>
            <a:ext cx="3880657" cy="646331"/>
          </a:xfrm>
          <a:prstGeom prst="rect">
            <a:avLst/>
          </a:prstGeom>
          <a:noFill/>
        </p:spPr>
        <p:txBody>
          <a:bodyPr wrap="square" rtlCol="0">
            <a:spAutoFit/>
          </a:bodyPr>
          <a:lstStyle/>
          <a:p>
            <a:pPr algn="ctr"/>
            <a:r>
              <a:rPr lang="tr-TR" dirty="0" smtClean="0"/>
              <a:t>Probe neg. terminal is connected to variable voltage point</a:t>
            </a:r>
            <a:endParaRPr lang="tr-TR" dirty="0"/>
          </a:p>
        </p:txBody>
      </p:sp>
    </p:spTree>
    <p:extLst>
      <p:ext uri="{BB962C8B-B14F-4D97-AF65-F5344CB8AC3E}">
        <p14:creationId xmlns:p14="http://schemas.microsoft.com/office/powerpoint/2010/main" val="216575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6</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SCT</a:t>
            </a:r>
            <a:endParaRPr lang="tr-TR" sz="2400" b="1" dirty="0"/>
          </a:p>
        </p:txBody>
      </p:sp>
      <p:pic>
        <p:nvPicPr>
          <p:cNvPr id="10" name="Picture 9"/>
          <p:cNvPicPr>
            <a:picLocks noChangeAspect="1"/>
          </p:cNvPicPr>
          <p:nvPr/>
        </p:nvPicPr>
        <p:blipFill>
          <a:blip r:embed="rId2"/>
          <a:stretch>
            <a:fillRect/>
          </a:stretch>
        </p:blipFill>
        <p:spPr>
          <a:xfrm>
            <a:off x="153786" y="1290935"/>
            <a:ext cx="5355001" cy="4060000"/>
          </a:xfrm>
          <a:prstGeom prst="rect">
            <a:avLst/>
          </a:prstGeom>
        </p:spPr>
      </p:pic>
      <p:pic>
        <p:nvPicPr>
          <p:cNvPr id="2" name="Picture 1"/>
          <p:cNvPicPr>
            <a:picLocks noChangeAspect="1"/>
          </p:cNvPicPr>
          <p:nvPr/>
        </p:nvPicPr>
        <p:blipFill>
          <a:blip r:embed="rId3"/>
          <a:stretch>
            <a:fillRect/>
          </a:stretch>
        </p:blipFill>
        <p:spPr>
          <a:xfrm>
            <a:off x="5440773" y="93354"/>
            <a:ext cx="4359831" cy="3305492"/>
          </a:xfrm>
          <a:prstGeom prst="rect">
            <a:avLst/>
          </a:prstGeom>
        </p:spPr>
      </p:pic>
      <p:pic>
        <p:nvPicPr>
          <p:cNvPr id="5" name="Picture 4"/>
          <p:cNvPicPr>
            <a:picLocks noChangeAspect="1"/>
          </p:cNvPicPr>
          <p:nvPr/>
        </p:nvPicPr>
        <p:blipFill rotWithShape="1">
          <a:blip r:embed="rId4"/>
          <a:srcRect l="15104" t="8549" r="13489" b="15489"/>
          <a:stretch/>
        </p:blipFill>
        <p:spPr>
          <a:xfrm>
            <a:off x="7687325" y="433489"/>
            <a:ext cx="1513592" cy="1220744"/>
          </a:xfrm>
          <a:prstGeom prst="rect">
            <a:avLst/>
          </a:prstGeom>
        </p:spPr>
      </p:pic>
      <p:cxnSp>
        <p:nvCxnSpPr>
          <p:cNvPr id="12" name="Straight Arrow Connector 11"/>
          <p:cNvCxnSpPr/>
          <p:nvPr/>
        </p:nvCxnSpPr>
        <p:spPr>
          <a:xfrm flipV="1">
            <a:off x="7167321" y="1173055"/>
            <a:ext cx="453367" cy="362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00604" y="1469567"/>
            <a:ext cx="2357347" cy="369332"/>
          </a:xfrm>
          <a:prstGeom prst="rect">
            <a:avLst/>
          </a:prstGeom>
          <a:noFill/>
        </p:spPr>
        <p:txBody>
          <a:bodyPr wrap="square" rtlCol="0">
            <a:spAutoFit/>
          </a:bodyPr>
          <a:lstStyle/>
          <a:p>
            <a:r>
              <a:rPr lang="tr-TR" dirty="0" smtClean="0"/>
              <a:t>0 &lt; f</a:t>
            </a:r>
            <a:r>
              <a:rPr lang="tr-TR" baseline="-25000" dirty="0" smtClean="0"/>
              <a:t>bandpass</a:t>
            </a:r>
            <a:r>
              <a:rPr lang="tr-TR" dirty="0" smtClean="0"/>
              <a:t> &lt; 150 MHz</a:t>
            </a:r>
            <a:endParaRPr lang="tr-TR" dirty="0"/>
          </a:p>
        </p:txBody>
      </p:sp>
      <p:pic>
        <p:nvPicPr>
          <p:cNvPr id="15" name="Picture 14"/>
          <p:cNvPicPr>
            <a:picLocks noChangeAspect="1"/>
          </p:cNvPicPr>
          <p:nvPr/>
        </p:nvPicPr>
        <p:blipFill>
          <a:blip r:embed="rId5"/>
          <a:stretch>
            <a:fillRect/>
          </a:stretch>
        </p:blipFill>
        <p:spPr>
          <a:xfrm>
            <a:off x="5390319" y="3430505"/>
            <a:ext cx="4382434" cy="3322629"/>
          </a:xfrm>
          <a:prstGeom prst="rect">
            <a:avLst/>
          </a:prstGeom>
        </p:spPr>
      </p:pic>
      <p:sp>
        <p:nvSpPr>
          <p:cNvPr id="19" name="TextBox 18"/>
          <p:cNvSpPr txBox="1"/>
          <p:nvPr/>
        </p:nvSpPr>
        <p:spPr>
          <a:xfrm>
            <a:off x="9772753" y="4907153"/>
            <a:ext cx="2357347" cy="369332"/>
          </a:xfrm>
          <a:prstGeom prst="rect">
            <a:avLst/>
          </a:prstGeom>
          <a:noFill/>
        </p:spPr>
        <p:txBody>
          <a:bodyPr wrap="square" rtlCol="0">
            <a:spAutoFit/>
          </a:bodyPr>
          <a:lstStyle/>
          <a:p>
            <a:r>
              <a:rPr lang="tr-TR" dirty="0" smtClean="0"/>
              <a:t>0 &lt; f</a:t>
            </a:r>
            <a:r>
              <a:rPr lang="tr-TR" baseline="-25000" dirty="0" smtClean="0"/>
              <a:t>bandpass</a:t>
            </a:r>
            <a:r>
              <a:rPr lang="tr-TR" dirty="0" smtClean="0"/>
              <a:t> &lt; 15 MHz</a:t>
            </a:r>
            <a:endParaRPr lang="tr-TR" dirty="0"/>
          </a:p>
        </p:txBody>
      </p:sp>
      <p:cxnSp>
        <p:nvCxnSpPr>
          <p:cNvPr id="21" name="Straight Arrow Connector 20"/>
          <p:cNvCxnSpPr/>
          <p:nvPr/>
        </p:nvCxnSpPr>
        <p:spPr>
          <a:xfrm flipH="1">
            <a:off x="10873047" y="4195035"/>
            <a:ext cx="10623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989127" y="3817682"/>
            <a:ext cx="2357347" cy="369332"/>
          </a:xfrm>
          <a:prstGeom prst="rect">
            <a:avLst/>
          </a:prstGeom>
          <a:noFill/>
        </p:spPr>
        <p:txBody>
          <a:bodyPr wrap="square" rtlCol="0">
            <a:spAutoFit/>
          </a:bodyPr>
          <a:lstStyle/>
          <a:p>
            <a:r>
              <a:rPr lang="tr-TR" dirty="0" smtClean="0"/>
              <a:t>On-board R-C filter</a:t>
            </a:r>
            <a:endParaRPr lang="tr-TR" dirty="0"/>
          </a:p>
        </p:txBody>
      </p:sp>
    </p:spTree>
    <p:extLst>
      <p:ext uri="{BB962C8B-B14F-4D97-AF65-F5344CB8AC3E}">
        <p14:creationId xmlns:p14="http://schemas.microsoft.com/office/powerpoint/2010/main" val="4024555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7</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SCT</a:t>
            </a:r>
            <a:endParaRPr lang="tr-TR" sz="2400" b="1" dirty="0"/>
          </a:p>
        </p:txBody>
      </p:sp>
      <p:pic>
        <p:nvPicPr>
          <p:cNvPr id="8" name="Picture 7"/>
          <p:cNvPicPr>
            <a:picLocks noChangeAspect="1"/>
          </p:cNvPicPr>
          <p:nvPr/>
        </p:nvPicPr>
        <p:blipFill>
          <a:blip r:embed="rId2"/>
          <a:stretch>
            <a:fillRect/>
          </a:stretch>
        </p:blipFill>
        <p:spPr>
          <a:xfrm>
            <a:off x="6042149" y="1181445"/>
            <a:ext cx="5700012" cy="4321577"/>
          </a:xfrm>
          <a:prstGeom prst="rect">
            <a:avLst/>
          </a:prstGeom>
        </p:spPr>
      </p:pic>
      <p:sp>
        <p:nvSpPr>
          <p:cNvPr id="20" name="TextBox 19"/>
          <p:cNvSpPr txBox="1"/>
          <p:nvPr/>
        </p:nvSpPr>
        <p:spPr>
          <a:xfrm>
            <a:off x="3366656" y="4395336"/>
            <a:ext cx="3075708" cy="646331"/>
          </a:xfrm>
          <a:prstGeom prst="rect">
            <a:avLst/>
          </a:prstGeom>
          <a:noFill/>
        </p:spPr>
        <p:txBody>
          <a:bodyPr wrap="square" rtlCol="0">
            <a:spAutoFit/>
          </a:bodyPr>
          <a:lstStyle/>
          <a:p>
            <a:pPr algn="ctr"/>
            <a:r>
              <a:rPr lang="tr-TR" dirty="0" smtClean="0"/>
              <a:t>BONUS</a:t>
            </a:r>
            <a:br>
              <a:rPr lang="tr-TR" dirty="0" smtClean="0"/>
            </a:br>
            <a:r>
              <a:rPr lang="tr-TR" dirty="0" smtClean="0"/>
              <a:t>How to decide threshold level?</a:t>
            </a:r>
            <a:endParaRPr lang="tr-TR" dirty="0"/>
          </a:p>
        </p:txBody>
      </p:sp>
      <p:cxnSp>
        <p:nvCxnSpPr>
          <p:cNvPr id="23" name="Straight Arrow Connector 22"/>
          <p:cNvCxnSpPr/>
          <p:nvPr/>
        </p:nvCxnSpPr>
        <p:spPr>
          <a:xfrm flipH="1">
            <a:off x="6042149" y="3092335"/>
            <a:ext cx="1830005" cy="14879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47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8</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SCT</a:t>
            </a:r>
            <a:endParaRPr lang="tr-TR" sz="2400" b="1" dirty="0"/>
          </a:p>
        </p:txBody>
      </p:sp>
      <p:pic>
        <p:nvPicPr>
          <p:cNvPr id="5" name="Picture 4"/>
          <p:cNvPicPr>
            <a:picLocks noChangeAspect="1"/>
          </p:cNvPicPr>
          <p:nvPr/>
        </p:nvPicPr>
        <p:blipFill>
          <a:blip r:embed="rId2"/>
          <a:stretch>
            <a:fillRect/>
          </a:stretch>
        </p:blipFill>
        <p:spPr>
          <a:xfrm>
            <a:off x="392665" y="1399000"/>
            <a:ext cx="5355001" cy="4060000"/>
          </a:xfrm>
          <a:prstGeom prst="rect">
            <a:avLst/>
          </a:prstGeom>
        </p:spPr>
      </p:pic>
      <p:pic>
        <p:nvPicPr>
          <p:cNvPr id="9" name="Picture 8"/>
          <p:cNvPicPr>
            <a:picLocks noChangeAspect="1"/>
          </p:cNvPicPr>
          <p:nvPr/>
        </p:nvPicPr>
        <p:blipFill>
          <a:blip r:embed="rId3"/>
          <a:stretch>
            <a:fillRect/>
          </a:stretch>
        </p:blipFill>
        <p:spPr>
          <a:xfrm>
            <a:off x="5998799" y="1399000"/>
            <a:ext cx="5355001" cy="4060000"/>
          </a:xfrm>
          <a:prstGeom prst="rect">
            <a:avLst/>
          </a:prstGeom>
        </p:spPr>
      </p:pic>
      <p:sp>
        <p:nvSpPr>
          <p:cNvPr id="10" name="TextBox 9"/>
          <p:cNvSpPr txBox="1"/>
          <p:nvPr/>
        </p:nvSpPr>
        <p:spPr>
          <a:xfrm>
            <a:off x="1975810" y="5459000"/>
            <a:ext cx="2188710" cy="369332"/>
          </a:xfrm>
          <a:prstGeom prst="rect">
            <a:avLst/>
          </a:prstGeom>
          <a:noFill/>
        </p:spPr>
        <p:txBody>
          <a:bodyPr wrap="square" rtlCol="0">
            <a:spAutoFit/>
          </a:bodyPr>
          <a:lstStyle/>
          <a:p>
            <a:r>
              <a:rPr lang="tr-TR" dirty="0" smtClean="0"/>
              <a:t>SC exists for 200 nsec</a:t>
            </a:r>
            <a:endParaRPr lang="tr-TR" dirty="0"/>
          </a:p>
        </p:txBody>
      </p:sp>
      <p:sp>
        <p:nvSpPr>
          <p:cNvPr id="11" name="TextBox 10"/>
          <p:cNvSpPr txBox="1"/>
          <p:nvPr/>
        </p:nvSpPr>
        <p:spPr>
          <a:xfrm>
            <a:off x="7581944" y="5459000"/>
            <a:ext cx="2188710" cy="369332"/>
          </a:xfrm>
          <a:prstGeom prst="rect">
            <a:avLst/>
          </a:prstGeom>
          <a:noFill/>
        </p:spPr>
        <p:txBody>
          <a:bodyPr wrap="square" rtlCol="0">
            <a:spAutoFit/>
          </a:bodyPr>
          <a:lstStyle/>
          <a:p>
            <a:r>
              <a:rPr lang="tr-TR" dirty="0" smtClean="0"/>
              <a:t>SC exists for 100 nsec</a:t>
            </a:r>
            <a:endParaRPr lang="tr-TR" dirty="0"/>
          </a:p>
        </p:txBody>
      </p:sp>
    </p:spTree>
    <p:extLst>
      <p:ext uri="{BB962C8B-B14F-4D97-AF65-F5344CB8AC3E}">
        <p14:creationId xmlns:p14="http://schemas.microsoft.com/office/powerpoint/2010/main" val="343743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9</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SCT</a:t>
            </a:r>
            <a:endParaRPr lang="tr-TR" sz="2400" b="1" dirty="0"/>
          </a:p>
        </p:txBody>
      </p:sp>
      <p:pic>
        <p:nvPicPr>
          <p:cNvPr id="6" name="Picture 5"/>
          <p:cNvPicPr>
            <a:picLocks noChangeAspect="1"/>
          </p:cNvPicPr>
          <p:nvPr/>
        </p:nvPicPr>
        <p:blipFill>
          <a:blip r:embed="rId2"/>
          <a:stretch>
            <a:fillRect/>
          </a:stretch>
        </p:blipFill>
        <p:spPr>
          <a:xfrm>
            <a:off x="6103510" y="1415626"/>
            <a:ext cx="5355001" cy="4060000"/>
          </a:xfrm>
          <a:prstGeom prst="rect">
            <a:avLst/>
          </a:prstGeom>
        </p:spPr>
      </p:pic>
      <p:pic>
        <p:nvPicPr>
          <p:cNvPr id="7" name="Picture 6"/>
          <p:cNvPicPr>
            <a:picLocks noChangeAspect="1"/>
          </p:cNvPicPr>
          <p:nvPr/>
        </p:nvPicPr>
        <p:blipFill>
          <a:blip r:embed="rId3"/>
          <a:stretch>
            <a:fillRect/>
          </a:stretch>
        </p:blipFill>
        <p:spPr>
          <a:xfrm>
            <a:off x="542295" y="1415626"/>
            <a:ext cx="5355001" cy="4060000"/>
          </a:xfrm>
          <a:prstGeom prst="rect">
            <a:avLst/>
          </a:prstGeom>
        </p:spPr>
      </p:pic>
      <p:sp>
        <p:nvSpPr>
          <p:cNvPr id="12" name="TextBox 11"/>
          <p:cNvSpPr txBox="1"/>
          <p:nvPr/>
        </p:nvSpPr>
        <p:spPr>
          <a:xfrm>
            <a:off x="2865195" y="5475626"/>
            <a:ext cx="709200" cy="369332"/>
          </a:xfrm>
          <a:prstGeom prst="rect">
            <a:avLst/>
          </a:prstGeom>
          <a:noFill/>
        </p:spPr>
        <p:txBody>
          <a:bodyPr wrap="square" rtlCol="0">
            <a:spAutoFit/>
          </a:bodyPr>
          <a:lstStyle/>
          <a:p>
            <a:r>
              <a:rPr lang="tr-TR" dirty="0" smtClean="0"/>
              <a:t>100V</a:t>
            </a:r>
            <a:endParaRPr lang="tr-TR" dirty="0"/>
          </a:p>
        </p:txBody>
      </p:sp>
      <p:sp>
        <p:nvSpPr>
          <p:cNvPr id="13" name="TextBox 12"/>
          <p:cNvSpPr txBox="1"/>
          <p:nvPr/>
        </p:nvSpPr>
        <p:spPr>
          <a:xfrm>
            <a:off x="8426410" y="5475626"/>
            <a:ext cx="709200" cy="369332"/>
          </a:xfrm>
          <a:prstGeom prst="rect">
            <a:avLst/>
          </a:prstGeom>
          <a:noFill/>
        </p:spPr>
        <p:txBody>
          <a:bodyPr wrap="square" rtlCol="0">
            <a:spAutoFit/>
          </a:bodyPr>
          <a:lstStyle/>
          <a:p>
            <a:r>
              <a:rPr lang="tr-TR" dirty="0"/>
              <a:t>2</a:t>
            </a:r>
            <a:r>
              <a:rPr lang="tr-TR" dirty="0" smtClean="0"/>
              <a:t>00V</a:t>
            </a:r>
            <a:endParaRPr lang="tr-TR" dirty="0"/>
          </a:p>
        </p:txBody>
      </p:sp>
    </p:spTree>
    <p:extLst>
      <p:ext uri="{BB962C8B-B14F-4D97-AF65-F5344CB8AC3E}">
        <p14:creationId xmlns:p14="http://schemas.microsoft.com/office/powerpoint/2010/main" val="663948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22278</TotalTime>
  <Words>179</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Furkan KARAKAYA</dc:creator>
  <cp:lastModifiedBy>Furkan KARAKAYA</cp:lastModifiedBy>
  <cp:revision>850</cp:revision>
  <dcterms:created xsi:type="dcterms:W3CDTF">2019-09-05T11:28:21Z</dcterms:created>
  <dcterms:modified xsi:type="dcterms:W3CDTF">2020-03-06T07:57:29Z</dcterms:modified>
</cp:coreProperties>
</file>