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66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84" autoAdjust="0"/>
  </p:normalViewPr>
  <p:slideViewPr>
    <p:cSldViewPr snapToGrid="0">
      <p:cViewPr varScale="1">
        <p:scale>
          <a:sx n="109" d="100"/>
          <a:sy n="109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AB47-6931-48C6-B7ED-326D1228AFBA}" type="datetimeFigureOut">
              <a:rPr lang="tr-TR" smtClean="0"/>
              <a:t>26.09.2019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2101-3760-4CAC-BF0E-15BB3278C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4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2101-3760-4CAC-BF0E-15BB3278C8B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545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2101-3760-4CAC-BF0E-15BB3278C8B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207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3769-65FE-41EA-85B6-D9F2AF76CBA9}" type="datetime1">
              <a:rPr lang="tr-TR" smtClean="0"/>
              <a:t>26.09.2019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A6A9-D976-4BDA-B10C-66B2B9DE9B4C}" type="datetime1">
              <a:rPr lang="tr-TR" smtClean="0"/>
              <a:t>26.09.2019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52A-E4D4-4B40-9929-1D3FB71F71FF}" type="datetime1">
              <a:rPr lang="tr-TR" smtClean="0"/>
              <a:t>26.09.2019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7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5ECC-3CE4-4AD0-8EC5-3A36763AA76F}" type="datetime1">
              <a:rPr lang="tr-TR" smtClean="0"/>
              <a:t>26.09.2019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2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A4B-9646-44CC-B325-B50A183D6636}" type="datetime1">
              <a:rPr lang="tr-TR" smtClean="0"/>
              <a:t>26.09.2019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8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D89B-A78C-481C-B4BE-82E51E30BA9C}" type="datetime1">
              <a:rPr lang="tr-TR" smtClean="0"/>
              <a:t>26.09.2019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3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E270-57FE-4717-982D-F02DFB5BECD5}" type="datetime1">
              <a:rPr lang="tr-TR" smtClean="0"/>
              <a:t>26.09.2019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DD45-6991-4862-9E84-DDF92EF341CB}" type="datetime1">
              <a:rPr lang="tr-TR" smtClean="0"/>
              <a:t>26.09.2019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56C6-14E9-4870-96BE-3550760A1300}" type="datetime1">
              <a:rPr lang="tr-TR" smtClean="0"/>
              <a:t>26.09.2019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1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15D-7E17-406D-9A1A-3B2ADCD0CF79}" type="datetime1">
              <a:rPr lang="tr-TR" smtClean="0"/>
              <a:t>26.09.2019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4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6673-63A0-461F-BFBD-58F4D74CC1A0}" type="datetime1">
              <a:rPr lang="tr-TR" smtClean="0"/>
              <a:t>26.09.2019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4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F2ED-7087-4201-9521-97BB02159B09}" type="datetime1">
              <a:rPr lang="tr-TR" smtClean="0"/>
              <a:t>26.09.2019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1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igikey.com/product-detail/en/vishay-bc-components/BFC238320684/BC1880-ND/502660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digikey.com/product-detail/en/kemet/LDEPH3220KA5N00/399-12904-1-ND/5731478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.rsdelivers.com/product/malico/cmba024949/heatsink-soutucu-25k-w-vidal-bga/046752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digikey.com/product-detail/en/laird-technologies-thermal-materials/A10092-01/926-1540-ND/2754543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www.mouser.com.tr/ProductDetail/Laird-Performance-Materials/A17682-008?qs=sGAEpiMZZMsiS1%2BJOF5Pn68Ca%2BobR6FRyyVE%2ByA1L9s4OZW/5/n0fA%3D%3D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oolinnovations.com/datasheets/3-1212XXUBFA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.rsdelivers.com/product/fischer-elektronik/%c4%b1ck-s-36x36x20/heatsink-soutucu-32k-w-yapkan-folyo-iletken-folyo/6744822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mouser.com.tr/ProductDetail/Advanced-Thermal-Solutions/ATS-61310K-C1-R0?qs=sGAEpiMZZMttgyDkZ5WiulqfIpz7MfclDr9zI2GWGKw%3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digikey.com/product-detail/en/cts-thermal-management-products/APF30-30-13CB-A01/294-1156-ND/127828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m.tr/ProductDetail/Advanced-Thermal-Solutions/ATS-54400W-C1-R0?qs=sGAEpiMZZMttgyDkZ5WiuryrJWloN6zTo8OpYo5pQZE%3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0" y="3191284"/>
            <a:ext cx="4366123" cy="29375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6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Capacitor Selection</a:t>
            </a:r>
            <a:endParaRPr lang="tr-TR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922" y="1469725"/>
            <a:ext cx="646321" cy="514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5704" y="2264514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SMD component – 0.22uF</a:t>
            </a:r>
          </a:p>
          <a:p>
            <a:pPr algn="ctr"/>
            <a:r>
              <a:rPr lang="tr-TR" dirty="0" smtClean="0"/>
              <a:t>(</a:t>
            </a:r>
            <a:r>
              <a:rPr lang="tr-TR" dirty="0" smtClean="0">
                <a:hlinkClick r:id="rId4"/>
              </a:rPr>
              <a:t>LDEPH3220KA5N00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TextBox 2"/>
          <p:cNvSpPr txBox="1"/>
          <p:nvPr/>
        </p:nvSpPr>
        <p:spPr>
          <a:xfrm>
            <a:off x="1967013" y="94461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(x2)</a:t>
            </a:r>
            <a:endParaRPr lang="tr-TR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177" y="1469725"/>
            <a:ext cx="1162224" cy="13162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11221" y="94989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(x1)</a:t>
            </a:r>
            <a:endParaRPr lang="tr-TR" dirty="0"/>
          </a:p>
        </p:txBody>
      </p:sp>
      <p:sp>
        <p:nvSpPr>
          <p:cNvPr id="16" name="TextBox 15"/>
          <p:cNvSpPr txBox="1"/>
          <p:nvPr/>
        </p:nvSpPr>
        <p:spPr>
          <a:xfrm>
            <a:off x="5537688" y="2786006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TH component – 0.68uF</a:t>
            </a:r>
          </a:p>
          <a:p>
            <a:pPr algn="ctr"/>
            <a:r>
              <a:rPr lang="tr-TR" dirty="0" smtClean="0"/>
              <a:t>(</a:t>
            </a:r>
            <a:r>
              <a:rPr lang="tr-TR" dirty="0" smtClean="0">
                <a:hlinkClick r:id="rId6"/>
              </a:rPr>
              <a:t>BFC238320684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5152" y="3432337"/>
            <a:ext cx="4307640" cy="293575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40752" y="2244915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 smtClean="0"/>
              <a:t>+</a:t>
            </a:r>
            <a:endParaRPr lang="tr-TR" sz="4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97765" y="2449180"/>
            <a:ext cx="3767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= 6 Capacitors: 3 Inp + 3 Out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0821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10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5064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Heat Sink Selection – Option #6</a:t>
            </a:r>
            <a:endParaRPr lang="tr-TR" sz="2800" dirty="0"/>
          </a:p>
        </p:txBody>
      </p:sp>
      <p:sp>
        <p:nvSpPr>
          <p:cNvPr id="17" name="Rectangle 16"/>
          <p:cNvSpPr/>
          <p:nvPr/>
        </p:nvSpPr>
        <p:spPr>
          <a:xfrm>
            <a:off x="784347" y="6427120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hlinkClick r:id="rId3"/>
              </a:rPr>
              <a:t>Link</a:t>
            </a:r>
            <a:endParaRPr lang="tr-TR" dirty="0"/>
          </a:p>
        </p:txBody>
      </p:sp>
      <p:sp>
        <p:nvSpPr>
          <p:cNvPr id="12" name="TextBox 11"/>
          <p:cNvSpPr txBox="1"/>
          <p:nvPr/>
        </p:nvSpPr>
        <p:spPr>
          <a:xfrm>
            <a:off x="465992" y="4604496"/>
            <a:ext cx="652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L x W x H –37.5 x 37.5 x 33 – 2.4 C/W @ 100LFM, 1 m/s, </a:t>
            </a:r>
            <a:r>
              <a:rPr lang="tr-TR" b="1" dirty="0" smtClean="0"/>
              <a:t>1.51 CFM</a:t>
            </a:r>
            <a:endParaRPr lang="tr-TR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92" y="811624"/>
            <a:ext cx="4505325" cy="3724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8396" y="743028"/>
            <a:ext cx="4381500" cy="3629025"/>
          </a:xfrm>
          <a:prstGeom prst="rect">
            <a:avLst/>
          </a:prstGeom>
        </p:spPr>
      </p:pic>
      <p:sp>
        <p:nvSpPr>
          <p:cNvPr id="10" name="5-Point Star 9"/>
          <p:cNvSpPr/>
          <p:nvPr/>
        </p:nvSpPr>
        <p:spPr>
          <a:xfrm>
            <a:off x="6764037" y="4512760"/>
            <a:ext cx="445655" cy="46106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7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2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6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Capacitor Selection – Bypass Capacitor</a:t>
            </a:r>
            <a:endParaRPr lang="tr-TR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65992" y="784042"/>
            <a:ext cx="4018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IMMD Bypass Capacitors</a:t>
            </a:r>
          </a:p>
          <a:p>
            <a:r>
              <a:rPr lang="tr-TR" dirty="0" smtClean="0"/>
              <a:t>C3216X7T2W104K160AE – 1206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Capacitance: 	100 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ESL:		0.75 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ESR: 		17.5 mohm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Voltage:	450 Vdc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33070" y="2538368"/>
            <a:ext cx="2901462" cy="1813824"/>
            <a:chOff x="364881" y="3020418"/>
            <a:chExt cx="3635619" cy="213314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881" y="3020418"/>
              <a:ext cx="3635619" cy="2133144"/>
            </a:xfrm>
            <a:prstGeom prst="rect">
              <a:avLst/>
            </a:prstGeom>
          </p:spPr>
        </p:pic>
        <p:sp>
          <p:nvSpPr>
            <p:cNvPr id="21" name="5-Point Star 20"/>
            <p:cNvSpPr/>
            <p:nvPr/>
          </p:nvSpPr>
          <p:spPr>
            <a:xfrm>
              <a:off x="2347912" y="4395788"/>
              <a:ext cx="216695" cy="168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2" y="4352192"/>
            <a:ext cx="3610346" cy="239575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509238" y="784042"/>
            <a:ext cx="4018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Buck Conv. Bypass Capacitors</a:t>
            </a:r>
          </a:p>
          <a:p>
            <a:r>
              <a:rPr lang="tr-TR" dirty="0" smtClean="0"/>
              <a:t>C4532X7T2J224M200KC – 1812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Capacitance: 	220 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ESL:		0.7 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ESR: 		13.4 mohm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Voltage:	630 Vdc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274" y="2538368"/>
            <a:ext cx="3179485" cy="181382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238" y="4352192"/>
            <a:ext cx="3637085" cy="2394490"/>
          </a:xfrm>
          <a:prstGeom prst="rect">
            <a:avLst/>
          </a:prstGeom>
        </p:spPr>
      </p:pic>
      <p:sp>
        <p:nvSpPr>
          <p:cNvPr id="31" name="5-Point Star 30"/>
          <p:cNvSpPr/>
          <p:nvPr/>
        </p:nvSpPr>
        <p:spPr>
          <a:xfrm>
            <a:off x="9188667" y="3807499"/>
            <a:ext cx="172937" cy="14298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588596" y="3200400"/>
            <a:ext cx="1296000" cy="5074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9345919" y="3300046"/>
            <a:ext cx="1296000" cy="5074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84596" y="2866292"/>
            <a:ext cx="1689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Effective Capacitance</a:t>
            </a:r>
          </a:p>
          <a:p>
            <a:r>
              <a:rPr lang="tr-TR" dirty="0" smtClean="0"/>
              <a:t>35 nF</a:t>
            </a:r>
            <a:endParaRPr lang="tr-TR" dirty="0"/>
          </a:p>
        </p:txBody>
      </p:sp>
      <p:sp>
        <p:nvSpPr>
          <p:cNvPr id="36" name="TextBox 35"/>
          <p:cNvSpPr txBox="1"/>
          <p:nvPr/>
        </p:nvSpPr>
        <p:spPr>
          <a:xfrm>
            <a:off x="10641919" y="2867539"/>
            <a:ext cx="1689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Effective Capacitance</a:t>
            </a:r>
          </a:p>
          <a:p>
            <a:r>
              <a:rPr lang="tr-TR" dirty="0" smtClean="0"/>
              <a:t>66 nF</a:t>
            </a:r>
            <a:endParaRPr lang="tr-TR" dirty="0"/>
          </a:p>
        </p:txBody>
      </p:sp>
      <p:sp>
        <p:nvSpPr>
          <p:cNvPr id="37" name="Down Arrow 36"/>
          <p:cNvSpPr/>
          <p:nvPr/>
        </p:nvSpPr>
        <p:spPr>
          <a:xfrm>
            <a:off x="11000274" y="3836366"/>
            <a:ext cx="486508" cy="103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TextBox 37"/>
          <p:cNvSpPr txBox="1"/>
          <p:nvPr/>
        </p:nvSpPr>
        <p:spPr>
          <a:xfrm>
            <a:off x="10361366" y="4871124"/>
            <a:ext cx="1764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Low number of this capacitor can be used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73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3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720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Heat Sink Selection – Daughter Board Example</a:t>
            </a:r>
            <a:endParaRPr lang="tr-TR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8442"/>
          <a:stretch/>
        </p:blipFill>
        <p:spPr>
          <a:xfrm>
            <a:off x="0" y="3464169"/>
            <a:ext cx="6724650" cy="2327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131" y="1496684"/>
            <a:ext cx="4828075" cy="4075648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10" idx="1"/>
          </p:cNvCxnSpPr>
          <p:nvPr/>
        </p:nvCxnSpPr>
        <p:spPr>
          <a:xfrm flipV="1">
            <a:off x="8458200" y="2411380"/>
            <a:ext cx="457200" cy="358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15400" y="1811215"/>
            <a:ext cx="1881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Important Disadvantage for Bottom Cooled Transistors</a:t>
            </a:r>
            <a:endParaRPr lang="tr-TR" dirty="0"/>
          </a:p>
        </p:txBody>
      </p:sp>
      <p:cxnSp>
        <p:nvCxnSpPr>
          <p:cNvPr id="15" name="Elbow Connector 14"/>
          <p:cNvCxnSpPr/>
          <p:nvPr/>
        </p:nvCxnSpPr>
        <p:spPr>
          <a:xfrm rot="16200000" flipH="1">
            <a:off x="9334133" y="4847858"/>
            <a:ext cx="1466118" cy="422031"/>
          </a:xfrm>
          <a:prstGeom prst="bentConnector3">
            <a:avLst>
              <a:gd name="adj1" fmla="val 22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278208" y="4325814"/>
            <a:ext cx="4396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915400" y="5750976"/>
            <a:ext cx="294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Thermal pad of 516T is 2.3 times of 508T’s thermal pad</a:t>
            </a:r>
            <a:endParaRPr lang="tr-TR" dirty="0"/>
          </a:p>
        </p:txBody>
      </p:sp>
      <p:sp>
        <p:nvSpPr>
          <p:cNvPr id="40" name="TextBox 39"/>
          <p:cNvSpPr txBox="1"/>
          <p:nvPr/>
        </p:nvSpPr>
        <p:spPr>
          <a:xfrm>
            <a:off x="7876258" y="481418"/>
            <a:ext cx="294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TIM is the bottleneck</a:t>
            </a:r>
            <a:endParaRPr lang="tr-TR" b="1" dirty="0"/>
          </a:p>
        </p:txBody>
      </p:sp>
      <p:sp>
        <p:nvSpPr>
          <p:cNvPr id="25" name="Down Arrow 24"/>
          <p:cNvSpPr/>
          <p:nvPr/>
        </p:nvSpPr>
        <p:spPr>
          <a:xfrm rot="10800000">
            <a:off x="9238974" y="811418"/>
            <a:ext cx="224388" cy="657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77083"/>
            <a:ext cx="3202969" cy="21145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757" y="849623"/>
            <a:ext cx="1542057" cy="2854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4474" y="1019661"/>
            <a:ext cx="2365724" cy="2514083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4011371" y="1319085"/>
            <a:ext cx="2090979" cy="3739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037750" y="2769578"/>
            <a:ext cx="2054866" cy="970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4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8510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Heat Sink Selection – Thermal Resistance Calculation</a:t>
            </a:r>
            <a:endParaRPr lang="tr-TR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71499" y="743028"/>
            <a:ext cx="65238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Losses are calculated as 4.6 W and 3.8 W for top and bottom transistors. These losses are assumed as 6 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Ambient temperature is assumed as 40 ˚C.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Operation temperature is set as 120 ˚C.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Junction-to-case thermal resistance is taken from datasheet and its value is 0.45 ˚C/W.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TIM is selected as </a:t>
            </a:r>
            <a:r>
              <a:rPr lang="tr-TR" dirty="0" smtClean="0">
                <a:hlinkClick r:id="rId2"/>
              </a:rPr>
              <a:t>A17682-008</a:t>
            </a:r>
            <a:r>
              <a:rPr lang="tr-TR" dirty="0" smtClean="0"/>
              <a:t> and its thermal resistance is calculated as 3.56 K/W. (A better option is </a:t>
            </a:r>
            <a:r>
              <a:rPr lang="tr-TR" dirty="0" smtClean="0">
                <a:hlinkClick r:id="rId3"/>
              </a:rPr>
              <a:t>A10092-01</a:t>
            </a:r>
            <a:r>
              <a:rPr lang="tr-TR" dirty="0" smtClean="0"/>
              <a:t> and its thermal resistance is 2.28 K/W)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6726" y="3508515"/>
                <a:ext cx="5269904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𝑇𝐼𝑀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25.4</m:t>
                              </m:r>
                            </m:e>
                          </m:d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𝐿𝑒𝑛𝑔𝑡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𝑊𝑖𝑑𝑡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26" y="3508515"/>
                <a:ext cx="5269904" cy="569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6726" y="4078095"/>
                <a:ext cx="3649781" cy="555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𝑡h𝑒𝑟𝑚𝑎𝑙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𝑖𝑚𝑝𝑒𝑑𝑎𝑛𝑐𝑒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°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26" y="4078095"/>
                <a:ext cx="3649781" cy="5554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26726" y="4674052"/>
                <a:ext cx="2069926" cy="573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𝑎𝑚𝑏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26" y="4674052"/>
                <a:ext cx="2069926" cy="5732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119812" y="4807934"/>
                <a:ext cx="3203313" cy="305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𝑇𝐼𝑀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𝐽𝐶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=8∗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𝐻𝑆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812" y="4807934"/>
                <a:ext cx="3203313" cy="305533"/>
              </a:xfrm>
              <a:prstGeom prst="rect">
                <a:avLst/>
              </a:prstGeom>
              <a:blipFill>
                <a:blip r:embed="rId7"/>
                <a:stretch>
                  <a:fillRect l="-1333" b="-22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26726" y="5421716"/>
                <a:ext cx="5263942" cy="305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𝑇𝐼𝑀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𝐽𝐶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=8∗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𝐻𝑆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𝐻𝑆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≅1.21 °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26" y="5421716"/>
                <a:ext cx="5263942" cy="305533"/>
              </a:xfrm>
              <a:prstGeom prst="rect">
                <a:avLst/>
              </a:prstGeom>
              <a:blipFill>
                <a:blip r:embed="rId8"/>
                <a:stretch>
                  <a:fillRect l="-579" r="-463" b="-2156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189785" y="5343649"/>
            <a:ext cx="905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OR</a:t>
            </a:r>
            <a:endParaRPr lang="tr-T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095392" y="5389815"/>
                <a:ext cx="37263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𝐻𝑆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≅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2.4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°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tr-TR" dirty="0" smtClean="0"/>
                  <a:t> for seperate bridges</a:t>
                </a:r>
                <a:endParaRPr lang="tr-T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392" y="5389815"/>
                <a:ext cx="3726341" cy="369332"/>
              </a:xfrm>
              <a:prstGeom prst="rect">
                <a:avLst/>
              </a:prstGeom>
              <a:blipFill>
                <a:blip r:embed="rId9"/>
                <a:stretch>
                  <a:fillRect t="-8197" r="-818" b="-2459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5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5064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Heat Sink Selection – Option #1</a:t>
            </a:r>
            <a:endParaRPr lang="tr-TR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47" y="1151793"/>
            <a:ext cx="6315075" cy="205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775" r="1141"/>
          <a:stretch/>
        </p:blipFill>
        <p:spPr>
          <a:xfrm>
            <a:off x="784347" y="3531210"/>
            <a:ext cx="6937132" cy="29432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28750" y="5073162"/>
            <a:ext cx="7048326" cy="25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Elbow Connector 12"/>
          <p:cNvCxnSpPr/>
          <p:nvPr/>
        </p:nvCxnSpPr>
        <p:spPr>
          <a:xfrm>
            <a:off x="5081954" y="3708705"/>
            <a:ext cx="3084085" cy="1186962"/>
          </a:xfrm>
          <a:prstGeom prst="bentConnector3">
            <a:avLst>
              <a:gd name="adj1" fmla="val 8820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66039" y="4711001"/>
            <a:ext cx="258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240.13 LFM - 1.22 m/s</a:t>
            </a:r>
            <a:endParaRPr lang="tr-TR" dirty="0"/>
          </a:p>
        </p:txBody>
      </p:sp>
      <p:sp>
        <p:nvSpPr>
          <p:cNvPr id="17" name="Rectangle 16"/>
          <p:cNvSpPr/>
          <p:nvPr/>
        </p:nvSpPr>
        <p:spPr>
          <a:xfrm>
            <a:off x="784347" y="6427120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hlinkClick r:id="rId4"/>
              </a:rPr>
              <a:t>Link</a:t>
            </a:r>
            <a:endParaRPr lang="tr-TR" dirty="0"/>
          </a:p>
        </p:txBody>
      </p:sp>
      <p:sp>
        <p:nvSpPr>
          <p:cNvPr id="18" name="TextBox 17"/>
          <p:cNvSpPr txBox="1"/>
          <p:nvPr/>
        </p:nvSpPr>
        <p:spPr>
          <a:xfrm>
            <a:off x="8457517" y="2016753"/>
            <a:ext cx="2718838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Air flow (CFM) is proportional to thickness of fan and its power</a:t>
            </a:r>
            <a:endParaRPr lang="tr-TR" dirty="0"/>
          </a:p>
        </p:txBody>
      </p:sp>
      <p:sp>
        <p:nvSpPr>
          <p:cNvPr id="19" name="Lightning Bolt 18"/>
          <p:cNvSpPr/>
          <p:nvPr/>
        </p:nvSpPr>
        <p:spPr>
          <a:xfrm>
            <a:off x="7721479" y="1083880"/>
            <a:ext cx="728579" cy="919517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54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2" y="3096069"/>
            <a:ext cx="5643119" cy="32298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6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5064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Heat Sink Selection – Option #2</a:t>
            </a:r>
            <a:endParaRPr lang="tr-TR" sz="2800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2453053" y="4211782"/>
            <a:ext cx="3199602" cy="59950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52655" y="4027116"/>
            <a:ext cx="260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@ </a:t>
            </a:r>
            <a:r>
              <a:rPr lang="tr-TR" b="1" dirty="0" smtClean="0"/>
              <a:t>2.75 CFM </a:t>
            </a:r>
            <a:r>
              <a:rPr lang="tr-TR" dirty="0" smtClean="0"/>
              <a:t>&amp; 197 LFM</a:t>
            </a:r>
            <a:endParaRPr lang="tr-TR" dirty="0"/>
          </a:p>
        </p:txBody>
      </p:sp>
      <p:sp>
        <p:nvSpPr>
          <p:cNvPr id="17" name="Rectangle 16"/>
          <p:cNvSpPr/>
          <p:nvPr/>
        </p:nvSpPr>
        <p:spPr>
          <a:xfrm>
            <a:off x="784347" y="6427120"/>
            <a:ext cx="1634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hlinkClick r:id="rId3"/>
              </a:rPr>
              <a:t>Link - NonStock</a:t>
            </a:r>
            <a:endParaRPr lang="tr-T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r="42652"/>
          <a:stretch/>
        </p:blipFill>
        <p:spPr>
          <a:xfrm>
            <a:off x="465992" y="967156"/>
            <a:ext cx="5794131" cy="2014564"/>
          </a:xfrm>
          <a:prstGeom prst="rect">
            <a:avLst/>
          </a:prstGeom>
        </p:spPr>
      </p:pic>
      <p:sp>
        <p:nvSpPr>
          <p:cNvPr id="14" name="5-Point Star 13"/>
          <p:cNvSpPr/>
          <p:nvPr/>
        </p:nvSpPr>
        <p:spPr>
          <a:xfrm>
            <a:off x="2151889" y="4667039"/>
            <a:ext cx="301164" cy="28849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04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7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5064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Heat Sink Selection – Option #3</a:t>
            </a:r>
            <a:endParaRPr lang="tr-TR" sz="2800" dirty="0"/>
          </a:p>
        </p:txBody>
      </p:sp>
      <p:sp>
        <p:nvSpPr>
          <p:cNvPr id="17" name="Rectangle 16"/>
          <p:cNvSpPr/>
          <p:nvPr/>
        </p:nvSpPr>
        <p:spPr>
          <a:xfrm>
            <a:off x="784347" y="6427120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hlinkClick r:id="rId2"/>
              </a:rPr>
              <a:t>Link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86" y="708524"/>
            <a:ext cx="3086100" cy="2876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486" y="719024"/>
            <a:ext cx="5886450" cy="34004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5992" y="4618665"/>
            <a:ext cx="65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L x W x H – 30.25 x 30.25 x 14.5 - 2.1 C/W @ 200LFM, 1 m/s, </a:t>
            </a:r>
            <a:r>
              <a:rPr lang="tr-TR" b="1" dirty="0" smtClean="0"/>
              <a:t>2 CFM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11090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8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5064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Heat Sink Selection – Option #4</a:t>
            </a:r>
            <a:endParaRPr lang="tr-TR" sz="2800" dirty="0"/>
          </a:p>
        </p:txBody>
      </p:sp>
      <p:sp>
        <p:nvSpPr>
          <p:cNvPr id="17" name="Rectangle 16"/>
          <p:cNvSpPr/>
          <p:nvPr/>
        </p:nvSpPr>
        <p:spPr>
          <a:xfrm>
            <a:off x="784347" y="6427120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hlinkClick r:id="rId2"/>
              </a:rPr>
              <a:t>Link</a:t>
            </a:r>
            <a:endParaRPr lang="tr-T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2" y="1063913"/>
            <a:ext cx="3057525" cy="2200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120" y="1282167"/>
            <a:ext cx="3448050" cy="1933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5017" y="3592945"/>
            <a:ext cx="597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L x W x H – 30 x 30 x 12.7 - 2.7 C/W @ 200LFM, 1 m/s, </a:t>
            </a:r>
            <a:r>
              <a:rPr lang="tr-TR" b="1" dirty="0" smtClean="0"/>
              <a:t>2 CFM</a:t>
            </a:r>
            <a:endParaRPr lang="tr-T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5017" y="3921702"/>
            <a:ext cx="652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L x W x H – 40 x 40 x 9.5 – 2.5 C/W @ 200LFM, 1 m/s, </a:t>
            </a:r>
            <a:r>
              <a:rPr lang="tr-TR" b="1" dirty="0" smtClean="0"/>
              <a:t>3.44 CFM</a:t>
            </a:r>
            <a:endParaRPr lang="tr-TR" b="1" dirty="0"/>
          </a:p>
        </p:txBody>
      </p:sp>
      <p:sp>
        <p:nvSpPr>
          <p:cNvPr id="10" name="5-Point Star 9"/>
          <p:cNvSpPr/>
          <p:nvPr/>
        </p:nvSpPr>
        <p:spPr>
          <a:xfrm>
            <a:off x="6418116" y="3435054"/>
            <a:ext cx="445655" cy="46106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561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9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5064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Heat Sink Selection – Option #5</a:t>
            </a:r>
            <a:endParaRPr lang="tr-TR" sz="2800" dirty="0"/>
          </a:p>
        </p:txBody>
      </p:sp>
      <p:sp>
        <p:nvSpPr>
          <p:cNvPr id="17" name="Rectangle 16"/>
          <p:cNvSpPr/>
          <p:nvPr/>
        </p:nvSpPr>
        <p:spPr>
          <a:xfrm>
            <a:off x="784347" y="6427120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hlinkClick r:id="rId3"/>
              </a:rPr>
              <a:t>Link</a:t>
            </a:r>
            <a:endParaRPr lang="tr-TR" dirty="0"/>
          </a:p>
        </p:txBody>
      </p:sp>
      <p:sp>
        <p:nvSpPr>
          <p:cNvPr id="12" name="TextBox 11"/>
          <p:cNvSpPr txBox="1"/>
          <p:nvPr/>
        </p:nvSpPr>
        <p:spPr>
          <a:xfrm>
            <a:off x="465992" y="4604496"/>
            <a:ext cx="652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L x W x H – 40 x 40 x 24.5 – 2.4 C/W @ 200LFM, 1 m/s, </a:t>
            </a:r>
            <a:r>
              <a:rPr lang="tr-TR" b="1" dirty="0" smtClean="0"/>
              <a:t>3.44 CFM</a:t>
            </a:r>
            <a:endParaRPr lang="tr-TR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92" y="1083630"/>
            <a:ext cx="3305175" cy="2705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782" y="950659"/>
            <a:ext cx="7510425" cy="297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3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12644</TotalTime>
  <Words>403</Words>
  <Application>Microsoft Office PowerPoint</Application>
  <PresentationFormat>Widescreen</PresentationFormat>
  <Paragraphs>77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KARAKAYA</dc:creator>
  <cp:lastModifiedBy>Furkan KARAKAYA</cp:lastModifiedBy>
  <cp:revision>517</cp:revision>
  <dcterms:created xsi:type="dcterms:W3CDTF">2019-09-05T11:28:21Z</dcterms:created>
  <dcterms:modified xsi:type="dcterms:W3CDTF">2019-09-26T10:48:31Z</dcterms:modified>
</cp:coreProperties>
</file>