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7AB47-6931-48C6-B7ED-326D1228AFBA}" type="datetimeFigureOut">
              <a:rPr lang="tr-TR" smtClean="0"/>
              <a:t>19.09.2019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12101-3760-4CAC-BF0E-15BB3278C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04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3769-65FE-41EA-85B6-D9F2AF76CBA9}" type="datetime1">
              <a:rPr lang="tr-TR" smtClean="0"/>
              <a:t>19.09.2019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3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A6A9-D976-4BDA-B10C-66B2B9DE9B4C}" type="datetime1">
              <a:rPr lang="tr-TR" smtClean="0"/>
              <a:t>19.09.2019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79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52A-E4D4-4B40-9929-1D3FB71F71FF}" type="datetime1">
              <a:rPr lang="tr-TR" smtClean="0"/>
              <a:t>19.09.2019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7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5ECC-3CE4-4AD0-8EC5-3A36763AA76F}" type="datetime1">
              <a:rPr lang="tr-TR" smtClean="0"/>
              <a:t>19.09.2019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21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A4B-9646-44CC-B325-B50A183D6636}" type="datetime1">
              <a:rPr lang="tr-TR" smtClean="0"/>
              <a:t>19.09.2019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87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D89B-A78C-481C-B4BE-82E51E30BA9C}" type="datetime1">
              <a:rPr lang="tr-TR" smtClean="0"/>
              <a:t>19.09.2019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3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E270-57FE-4717-982D-F02DFB5BECD5}" type="datetime1">
              <a:rPr lang="tr-TR" smtClean="0"/>
              <a:t>19.09.2019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36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DD45-6991-4862-9E84-DDF92EF341CB}" type="datetime1">
              <a:rPr lang="tr-TR" smtClean="0"/>
              <a:t>19.09.2019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35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56C6-14E9-4870-96BE-3550760A1300}" type="datetime1">
              <a:rPr lang="tr-TR" smtClean="0"/>
              <a:t>19.09.2019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18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15D-7E17-406D-9A1A-3B2ADCD0CF79}" type="datetime1">
              <a:rPr lang="tr-TR" smtClean="0"/>
              <a:t>19.09.2019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443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6673-63A0-461F-BFBD-58F4D74CC1A0}" type="datetime1">
              <a:rPr lang="tr-TR" smtClean="0"/>
              <a:t>19.09.2019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4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F2ED-7087-4201-9521-97BB02159B09}" type="datetime1">
              <a:rPr lang="tr-TR" smtClean="0"/>
              <a:t>19.09.2019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618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katalog.we-online.fr/pbs/datasheet/7443640680B.pdf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www.digikey.com/product-detail/en/kemet/LDEPH3220KA5N00/399-12904-1-ND/5731478" TargetMode="Externa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10330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Transition Performance of Transistor</a:t>
            </a:r>
            <a:endParaRPr lang="tr-TR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92" y="748366"/>
            <a:ext cx="5355001" cy="406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077" y="748366"/>
            <a:ext cx="5747677" cy="40551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0632" y="5156021"/>
            <a:ext cx="3367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Soft-switching leads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Less Oscillation -&gt; Low EMI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Low Overshoot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Higher Switching Losses</a:t>
            </a:r>
          </a:p>
        </p:txBody>
      </p:sp>
    </p:spTree>
    <p:extLst>
      <p:ext uri="{BB962C8B-B14F-4D97-AF65-F5344CB8AC3E}">
        <p14:creationId xmlns:p14="http://schemas.microsoft.com/office/powerpoint/2010/main" val="153210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2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10330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Output Voltage Ripple for Different Cases</a:t>
            </a:r>
            <a:endParaRPr lang="tr-TR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92" y="1022980"/>
            <a:ext cx="5355001" cy="406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130" y="1022980"/>
            <a:ext cx="5355001" cy="406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2758" y="5199982"/>
            <a:ext cx="4668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Interleaving decreases output voltage ripple significantly and it doubles the ripple frequency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85085" y="5199981"/>
            <a:ext cx="4668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Output voltage ripple is higher for soft-switching due to high inductor current ripple</a:t>
            </a:r>
          </a:p>
        </p:txBody>
      </p:sp>
    </p:spTree>
    <p:extLst>
      <p:ext uri="{BB962C8B-B14F-4D97-AF65-F5344CB8AC3E}">
        <p14:creationId xmlns:p14="http://schemas.microsoft.com/office/powerpoint/2010/main" val="391214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3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626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Output Voltage Ripple for Different Cases</a:t>
            </a:r>
            <a:endParaRPr lang="tr-TR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59" y="1121821"/>
            <a:ext cx="5383688" cy="4011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809" y="1121820"/>
            <a:ext cx="5291252" cy="40116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2758" y="5199982"/>
            <a:ext cx="4668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Interleaving is much more important for soft-switched  ZVRT buck converter application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5085" y="5199981"/>
            <a:ext cx="4668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Inductor current ripples for hard and soft switching cases</a:t>
            </a:r>
          </a:p>
        </p:txBody>
      </p:sp>
    </p:spTree>
    <p:extLst>
      <p:ext uri="{BB962C8B-B14F-4D97-AF65-F5344CB8AC3E}">
        <p14:creationId xmlns:p14="http://schemas.microsoft.com/office/powerpoint/2010/main" val="338659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5865"/>
          <a:stretch/>
        </p:blipFill>
        <p:spPr>
          <a:xfrm>
            <a:off x="483577" y="3477685"/>
            <a:ext cx="4333875" cy="338031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4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626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Verification of Magnetic Design</a:t>
            </a:r>
            <a:endParaRPr lang="tr-TR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483577" y="931985"/>
            <a:ext cx="633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What are the challenges?</a:t>
            </a:r>
            <a:endParaRPr lang="tr-TR" dirty="0"/>
          </a:p>
        </p:txBody>
      </p:sp>
      <p:sp>
        <p:nvSpPr>
          <p:cNvPr id="6" name="TextBox 5"/>
          <p:cNvSpPr txBox="1"/>
          <p:nvPr/>
        </p:nvSpPr>
        <p:spPr>
          <a:xfrm>
            <a:off x="553915" y="1490274"/>
            <a:ext cx="94165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Even though DC resistance of inductor is low, </a:t>
            </a:r>
            <a:r>
              <a:rPr lang="tr-TR" b="1" dirty="0" smtClean="0"/>
              <a:t>AC resistance is an important concern </a:t>
            </a:r>
            <a:r>
              <a:rPr lang="tr-TR" dirty="0" smtClean="0"/>
              <a:t>for such high frequency &amp; high ripple current 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/>
              <a:t>Skin depth &amp; proximity effect </a:t>
            </a:r>
            <a:r>
              <a:rPr lang="tr-TR" dirty="0" smtClean="0"/>
              <a:t>should be analyzed.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The </a:t>
            </a:r>
            <a:r>
              <a:rPr lang="tr-TR" b="1" dirty="0" smtClean="0"/>
              <a:t>round-wire</a:t>
            </a:r>
            <a:r>
              <a:rPr lang="tr-TR" dirty="0" smtClean="0"/>
              <a:t> inductors </a:t>
            </a:r>
            <a:r>
              <a:rPr lang="tr-TR" b="1" dirty="0" smtClean="0"/>
              <a:t>are not suitable </a:t>
            </a:r>
            <a:r>
              <a:rPr lang="tr-TR" dirty="0" smtClean="0"/>
              <a:t>due to their thickness.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/>
              <a:t>Litz wire </a:t>
            </a:r>
            <a:r>
              <a:rPr lang="tr-TR" dirty="0" smtClean="0"/>
              <a:t>inductors </a:t>
            </a:r>
            <a:r>
              <a:rPr lang="tr-TR" b="1" dirty="0" smtClean="0"/>
              <a:t>are the best </a:t>
            </a:r>
            <a:r>
              <a:rPr lang="tr-TR" dirty="0" smtClean="0"/>
              <a:t>options but somehow their </a:t>
            </a:r>
            <a:r>
              <a:rPr lang="tr-TR" b="1" dirty="0" smtClean="0"/>
              <a:t>saturation</a:t>
            </a:r>
          </a:p>
          <a:p>
            <a:r>
              <a:rPr lang="tr-TR" b="1" dirty="0"/>
              <a:t> </a:t>
            </a:r>
            <a:r>
              <a:rPr lang="tr-TR" b="1" dirty="0" smtClean="0"/>
              <a:t>    current limit is low</a:t>
            </a:r>
            <a:r>
              <a:rPr lang="tr-T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Therefore, </a:t>
            </a:r>
            <a:r>
              <a:rPr lang="tr-TR" b="1" dirty="0" smtClean="0"/>
              <a:t>flat-wire inductors are suitable </a:t>
            </a:r>
            <a:r>
              <a:rPr lang="tr-TR" dirty="0" smtClean="0"/>
              <a:t>for</a:t>
            </a:r>
          </a:p>
          <a:p>
            <a:r>
              <a:rPr lang="tr-TR" dirty="0" smtClean="0"/>
              <a:t>     our application.</a:t>
            </a:r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199" y="1902070"/>
            <a:ext cx="3133725" cy="3124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973" y="3477685"/>
            <a:ext cx="2108323" cy="210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997" y="3808638"/>
            <a:ext cx="4172155" cy="2775350"/>
          </a:xfrm>
          <a:prstGeom prst="rect">
            <a:avLst/>
          </a:prstGeom>
        </p:spPr>
      </p:pic>
      <p:cxnSp>
        <p:nvCxnSpPr>
          <p:cNvPr id="26" name="Elbow Connector 25"/>
          <p:cNvCxnSpPr/>
          <p:nvPr/>
        </p:nvCxnSpPr>
        <p:spPr>
          <a:xfrm flipV="1">
            <a:off x="5144655" y="2453982"/>
            <a:ext cx="2358335" cy="4857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5144657" y="2706255"/>
            <a:ext cx="2358335" cy="4857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5144657" y="2990161"/>
            <a:ext cx="2358335" cy="4857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15" y="1429810"/>
            <a:ext cx="5838825" cy="2047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b="5865"/>
          <a:stretch/>
        </p:blipFill>
        <p:spPr>
          <a:xfrm>
            <a:off x="7558629" y="3477685"/>
            <a:ext cx="4333875" cy="338031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5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626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Verification of Magnetic Design</a:t>
            </a:r>
            <a:endParaRPr lang="tr-TR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483577" y="931985"/>
            <a:ext cx="633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Selected </a:t>
            </a:r>
            <a:r>
              <a:rPr lang="tr-TR" dirty="0"/>
              <a:t>Inductor Parameters (</a:t>
            </a:r>
            <a:r>
              <a:rPr lang="tr-TR" dirty="0" smtClean="0">
                <a:hlinkClick r:id="rId5"/>
              </a:rPr>
              <a:t>7443640680B</a:t>
            </a:r>
            <a:r>
              <a:rPr lang="tr-TR" dirty="0" smtClean="0"/>
              <a:t>) </a:t>
            </a:r>
            <a:endParaRPr lang="tr-TR" dirty="0"/>
          </a:p>
        </p:txBody>
      </p:sp>
      <p:sp>
        <p:nvSpPr>
          <p:cNvPr id="7" name="Oval 6"/>
          <p:cNvSpPr/>
          <p:nvPr/>
        </p:nvSpPr>
        <p:spPr>
          <a:xfrm>
            <a:off x="4633546" y="2059709"/>
            <a:ext cx="511109" cy="26585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TextBox 14"/>
          <p:cNvSpPr txBox="1"/>
          <p:nvPr/>
        </p:nvSpPr>
        <p:spPr>
          <a:xfrm>
            <a:off x="7502992" y="1201881"/>
            <a:ext cx="3977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382 kHz switching </a:t>
            </a:r>
            <a:r>
              <a:rPr lang="tr-TR" dirty="0"/>
              <a:t>f</a:t>
            </a:r>
            <a:r>
              <a:rPr lang="tr-TR" dirty="0" smtClean="0"/>
              <a:t>requency, so lets round it to 500 kHz to decrease the ripple</a:t>
            </a:r>
            <a:endParaRPr lang="tr-TR" dirty="0"/>
          </a:p>
        </p:txBody>
      </p:sp>
      <p:sp>
        <p:nvSpPr>
          <p:cNvPr id="16" name="Oval 15"/>
          <p:cNvSpPr/>
          <p:nvPr/>
        </p:nvSpPr>
        <p:spPr>
          <a:xfrm>
            <a:off x="4633546" y="2586583"/>
            <a:ext cx="511109" cy="26585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TextBox 20"/>
          <p:cNvSpPr txBox="1"/>
          <p:nvPr/>
        </p:nvSpPr>
        <p:spPr>
          <a:xfrm>
            <a:off x="7508387" y="2540401"/>
            <a:ext cx="220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No saturation risk </a:t>
            </a:r>
            <a:endParaRPr lang="tr-TR" dirty="0"/>
          </a:p>
        </p:txBody>
      </p:sp>
      <p:sp>
        <p:nvSpPr>
          <p:cNvPr id="23" name="Oval 22"/>
          <p:cNvSpPr/>
          <p:nvPr/>
        </p:nvSpPr>
        <p:spPr>
          <a:xfrm>
            <a:off x="4633546" y="2870489"/>
            <a:ext cx="511109" cy="26585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TextBox 24"/>
          <p:cNvSpPr txBox="1"/>
          <p:nvPr/>
        </p:nvSpPr>
        <p:spPr>
          <a:xfrm>
            <a:off x="7502991" y="2804756"/>
            <a:ext cx="246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Very low DC resistance</a:t>
            </a:r>
            <a:endParaRPr lang="tr-TR" dirty="0"/>
          </a:p>
        </p:txBody>
      </p:sp>
      <p:cxnSp>
        <p:nvCxnSpPr>
          <p:cNvPr id="9" name="Elbow Connector 8"/>
          <p:cNvCxnSpPr>
            <a:stCxn id="7" idx="0"/>
          </p:cNvCxnSpPr>
          <p:nvPr/>
        </p:nvCxnSpPr>
        <p:spPr>
          <a:xfrm rot="5400000" flipH="1" flipV="1">
            <a:off x="5932609" y="489327"/>
            <a:ext cx="526875" cy="2613890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633544" y="2334310"/>
            <a:ext cx="511109" cy="26585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TextBox 27"/>
          <p:cNvSpPr txBox="1"/>
          <p:nvPr/>
        </p:nvSpPr>
        <p:spPr>
          <a:xfrm>
            <a:off x="7510695" y="228257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2W loss for 50K temp. increase</a:t>
            </a:r>
            <a:endParaRPr lang="tr-TR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6"/>
          <a:srcRect r="11320"/>
          <a:stretch/>
        </p:blipFill>
        <p:spPr>
          <a:xfrm>
            <a:off x="295296" y="3950582"/>
            <a:ext cx="2604922" cy="240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15" y="1429810"/>
            <a:ext cx="5838825" cy="20478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6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626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Verification of Magnetic Design</a:t>
            </a:r>
            <a:endParaRPr lang="tr-TR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483577" y="931985"/>
            <a:ext cx="633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Selected Inductor Parameters</a:t>
            </a:r>
            <a:endParaRPr lang="tr-TR" dirty="0"/>
          </a:p>
        </p:txBody>
      </p:sp>
      <p:sp>
        <p:nvSpPr>
          <p:cNvPr id="7" name="Oval 6"/>
          <p:cNvSpPr/>
          <p:nvPr/>
        </p:nvSpPr>
        <p:spPr>
          <a:xfrm>
            <a:off x="4633546" y="2059709"/>
            <a:ext cx="511109" cy="26585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4633546" y="2586583"/>
            <a:ext cx="511109" cy="26585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/>
          <p:cNvSpPr/>
          <p:nvPr/>
        </p:nvSpPr>
        <p:spPr>
          <a:xfrm>
            <a:off x="4633546" y="2870489"/>
            <a:ext cx="511109" cy="26585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/>
          <p:cNvSpPr/>
          <p:nvPr/>
        </p:nvSpPr>
        <p:spPr>
          <a:xfrm>
            <a:off x="4633544" y="2334310"/>
            <a:ext cx="511109" cy="26585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6457395" y="1052443"/>
            <a:ext cx="5060738" cy="3334134"/>
            <a:chOff x="6457395" y="1052443"/>
            <a:chExt cx="5060738" cy="3334134"/>
          </a:xfrm>
        </p:grpSpPr>
        <p:pic>
          <p:nvPicPr>
            <p:cNvPr id="1026" name="Picture 2" descr="dowell curves ile ilgili gÃ¶rsel sonucu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395" y="1052443"/>
              <a:ext cx="5060738" cy="3334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5-Point Star 5"/>
            <p:cNvSpPr/>
            <p:nvPr/>
          </p:nvSpPr>
          <p:spPr>
            <a:xfrm flipV="1">
              <a:off x="10897493" y="2719510"/>
              <a:ext cx="220980" cy="195023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3915" y="4017930"/>
            <a:ext cx="5418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δ</a:t>
            </a:r>
            <a:r>
              <a:rPr lang="tr-TR" dirty="0" smtClean="0"/>
              <a:t> = 92.2 </a:t>
            </a:r>
            <a:r>
              <a:rPr lang="el-GR" dirty="0" smtClean="0"/>
              <a:t>μ</a:t>
            </a:r>
            <a:r>
              <a:rPr lang="tr-TR" dirty="0" smtClean="0"/>
              <a:t>m &amp; 700 </a:t>
            </a:r>
            <a:r>
              <a:rPr lang="el-GR" dirty="0"/>
              <a:t>μ</a:t>
            </a:r>
            <a:r>
              <a:rPr lang="tr-TR" dirty="0"/>
              <a:t>m </a:t>
            </a:r>
            <a:r>
              <a:rPr lang="tr-TR" dirty="0" smtClean="0"/>
              <a:t>pad thickness -&gt; Q = 7.6</a:t>
            </a:r>
          </a:p>
          <a:p>
            <a:r>
              <a:rPr lang="tr-TR" dirty="0" smtClean="0"/>
              <a:t>Rac ≈ 8 * Rdc -&gt; Rac = 7.04 mohm</a:t>
            </a:r>
          </a:p>
          <a:p>
            <a:r>
              <a:rPr lang="tr-TR" b="1" dirty="0" smtClean="0"/>
              <a:t>0.61 W </a:t>
            </a:r>
            <a:r>
              <a:rPr lang="tr-TR" dirty="0" smtClean="0"/>
              <a:t>Inductor Winding Loss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0209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7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626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Loss Analysis</a:t>
            </a:r>
            <a:endParaRPr lang="tr-TR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848783"/>
              </p:ext>
            </p:extLst>
          </p:nvPr>
        </p:nvGraphicFramePr>
        <p:xfrm>
          <a:off x="932873" y="785890"/>
          <a:ext cx="10695710" cy="3235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50165">
                  <a:extLst>
                    <a:ext uri="{9D8B030D-6E8A-4147-A177-3AD203B41FA5}">
                      <a16:colId xmlns:a16="http://schemas.microsoft.com/office/drawing/2014/main" val="3742650035"/>
                    </a:ext>
                  </a:extLst>
                </a:gridCol>
                <a:gridCol w="2960265">
                  <a:extLst>
                    <a:ext uri="{9D8B030D-6E8A-4147-A177-3AD203B41FA5}">
                      <a16:colId xmlns:a16="http://schemas.microsoft.com/office/drawing/2014/main" val="2746093398"/>
                    </a:ext>
                  </a:extLst>
                </a:gridCol>
                <a:gridCol w="2942640">
                  <a:extLst>
                    <a:ext uri="{9D8B030D-6E8A-4147-A177-3AD203B41FA5}">
                      <a16:colId xmlns:a16="http://schemas.microsoft.com/office/drawing/2014/main" val="2681478820"/>
                    </a:ext>
                  </a:extLst>
                </a:gridCol>
                <a:gridCol w="2942640">
                  <a:extLst>
                    <a:ext uri="{9D8B030D-6E8A-4147-A177-3AD203B41FA5}">
                      <a16:colId xmlns:a16="http://schemas.microsoft.com/office/drawing/2014/main" val="1819645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Results</a:t>
                      </a:r>
                      <a:r>
                        <a:rPr lang="tr-TR" baseline="0" dirty="0" smtClean="0"/>
                        <a:t> for 500 kHz</a:t>
                      </a:r>
                      <a:br>
                        <a:rPr lang="tr-TR" baseline="0" dirty="0" smtClean="0"/>
                      </a:br>
                      <a:r>
                        <a:rPr lang="tr-TR" baseline="0" dirty="0" smtClean="0"/>
                        <a:t>(Ron = 10R, Roff = 2R)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Results</a:t>
                      </a:r>
                      <a:r>
                        <a:rPr lang="tr-TR" baseline="0" dirty="0" smtClean="0"/>
                        <a:t> for 500 kHz</a:t>
                      </a:r>
                      <a:br>
                        <a:rPr lang="tr-TR" baseline="0" dirty="0" smtClean="0"/>
                      </a:br>
                      <a:r>
                        <a:rPr lang="tr-TR" baseline="0" dirty="0" smtClean="0"/>
                        <a:t>(Ron = </a:t>
                      </a:r>
                      <a:r>
                        <a:rPr lang="tr-TR" b="1" u="sng" baseline="0" dirty="0" smtClean="0"/>
                        <a:t>20R</a:t>
                      </a:r>
                      <a:r>
                        <a:rPr lang="tr-TR" baseline="0" dirty="0" smtClean="0"/>
                        <a:t>, Roff = </a:t>
                      </a:r>
                      <a:r>
                        <a:rPr lang="tr-TR" u="sng" baseline="0" dirty="0" smtClean="0"/>
                        <a:t>5R</a:t>
                      </a:r>
                      <a:r>
                        <a:rPr lang="tr-TR" baseline="0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Results</a:t>
                      </a:r>
                      <a:r>
                        <a:rPr lang="tr-TR" baseline="0" dirty="0" smtClean="0"/>
                        <a:t> for 500 kHz</a:t>
                      </a:r>
                      <a:br>
                        <a:rPr lang="tr-TR" baseline="0" dirty="0" smtClean="0"/>
                      </a:br>
                      <a:r>
                        <a:rPr lang="tr-TR" baseline="0" dirty="0" smtClean="0"/>
                        <a:t>(Ron = 20R, Roff = </a:t>
                      </a:r>
                      <a:r>
                        <a:rPr lang="tr-TR" u="sng" baseline="0" dirty="0" smtClean="0"/>
                        <a:t>2R</a:t>
                      </a:r>
                      <a:r>
                        <a:rPr lang="tr-TR" baseline="0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13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I(C)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5.718 Arms</a:t>
                      </a:r>
                      <a:r>
                        <a:rPr lang="tr-TR" baseline="0" dirty="0" smtClean="0"/>
                        <a:t> @1MHz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5.718 Arms</a:t>
                      </a:r>
                      <a:r>
                        <a:rPr lang="tr-TR" baseline="0" dirty="0" smtClean="0"/>
                        <a:t> @1MHz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5.718 Arms</a:t>
                      </a:r>
                      <a:r>
                        <a:rPr lang="tr-TR" baseline="0" dirty="0" smtClean="0"/>
                        <a:t> @1MHz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69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I(L)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13.26 Arms @500</a:t>
                      </a:r>
                      <a:r>
                        <a:rPr lang="tr-TR" baseline="0" dirty="0" smtClean="0"/>
                        <a:t> kHz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13.26 Arms @500</a:t>
                      </a:r>
                      <a:r>
                        <a:rPr lang="tr-TR" baseline="0" dirty="0" smtClean="0"/>
                        <a:t> kHz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13.26 Arms @500</a:t>
                      </a:r>
                      <a:r>
                        <a:rPr lang="tr-TR" baseline="0" dirty="0" smtClean="0"/>
                        <a:t> kHz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Ipeak(L)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25 A,</a:t>
                      </a:r>
                      <a:r>
                        <a:rPr lang="tr-TR" baseline="0" dirty="0" smtClean="0"/>
                        <a:t> -4.5 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25 A,</a:t>
                      </a:r>
                      <a:r>
                        <a:rPr lang="tr-TR" baseline="0" dirty="0" smtClean="0"/>
                        <a:t> -4.5 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25 A,</a:t>
                      </a:r>
                      <a:r>
                        <a:rPr lang="tr-TR" baseline="0" dirty="0" smtClean="0"/>
                        <a:t> -4.5 A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Ploss(top switch)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4.923 W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4.87 W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4.6 W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Ploss(bot switch)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3.297 W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3.653 W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3.76 W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72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Ploss(total)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32.9 W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34.1 W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33.4</a:t>
                      </a:r>
                      <a:r>
                        <a:rPr lang="tr-TR" baseline="0" dirty="0" smtClean="0"/>
                        <a:t> W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0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882164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441" b="1086"/>
          <a:stretch/>
        </p:blipFill>
        <p:spPr>
          <a:xfrm>
            <a:off x="6219825" y="4391026"/>
            <a:ext cx="4301376" cy="21760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1577" b="1086"/>
          <a:stretch/>
        </p:blipFill>
        <p:spPr>
          <a:xfrm>
            <a:off x="1394995" y="4358838"/>
            <a:ext cx="4370189" cy="220821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3733800" y="4064712"/>
            <a:ext cx="411480" cy="3263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0"/>
          </p:cNvCxnSpPr>
          <p:nvPr/>
        </p:nvCxnSpPr>
        <p:spPr>
          <a:xfrm>
            <a:off x="7463255" y="4064712"/>
            <a:ext cx="907258" cy="32631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546764" y="5213186"/>
            <a:ext cx="442590" cy="73503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1903890" y="6485598"/>
            <a:ext cx="3296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rgbClr val="00B050"/>
                </a:solidFill>
              </a:rPr>
              <a:t>Soft Switching gets distorted</a:t>
            </a:r>
            <a:endParaRPr lang="tr-TR" sz="2000" b="1" dirty="0">
              <a:solidFill>
                <a:srgbClr val="00B05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8825155" y="4110182"/>
            <a:ext cx="928445" cy="28084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0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8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626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Loss Analysis</a:t>
            </a:r>
            <a:endParaRPr lang="tr-TR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249754"/>
              </p:ext>
            </p:extLst>
          </p:nvPr>
        </p:nvGraphicFramePr>
        <p:xfrm>
          <a:off x="932872" y="785890"/>
          <a:ext cx="10068502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08186">
                  <a:extLst>
                    <a:ext uri="{9D8B030D-6E8A-4147-A177-3AD203B41FA5}">
                      <a16:colId xmlns:a16="http://schemas.microsoft.com/office/drawing/2014/main" val="3742650035"/>
                    </a:ext>
                  </a:extLst>
                </a:gridCol>
                <a:gridCol w="3830158">
                  <a:extLst>
                    <a:ext uri="{9D8B030D-6E8A-4147-A177-3AD203B41FA5}">
                      <a16:colId xmlns:a16="http://schemas.microsoft.com/office/drawing/2014/main" val="1819645119"/>
                    </a:ext>
                  </a:extLst>
                </a:gridCol>
                <a:gridCol w="3830158">
                  <a:extLst>
                    <a:ext uri="{9D8B030D-6E8A-4147-A177-3AD203B41FA5}">
                      <a16:colId xmlns:a16="http://schemas.microsoft.com/office/drawing/2014/main" val="318769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Results for 20A Output</a:t>
                      </a:r>
                      <a:r>
                        <a:rPr lang="tr-TR" baseline="0" dirty="0" smtClean="0"/>
                        <a:t> Current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Results</a:t>
                      </a:r>
                      <a:r>
                        <a:rPr lang="tr-TR" baseline="0" dirty="0" smtClean="0"/>
                        <a:t> for 2A Output Current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13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I(C)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5.718 Arms</a:t>
                      </a:r>
                      <a:r>
                        <a:rPr lang="tr-TR" baseline="0" dirty="0" smtClean="0"/>
                        <a:t> @1MHz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5.718 Arms @1MHz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69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I(L)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13.26 Arms @500</a:t>
                      </a:r>
                      <a:r>
                        <a:rPr lang="tr-TR" baseline="0" dirty="0" smtClean="0"/>
                        <a:t> kHz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8.308 Arms @500 kHz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Ipeak(L)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25 A,</a:t>
                      </a:r>
                      <a:r>
                        <a:rPr lang="tr-TR" baseline="0" dirty="0" smtClean="0"/>
                        <a:t> -4.5 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 A, -13A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Ploss(top switch)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4.6 W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2.58 W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Ploss(bot switch)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3.76 W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1.44 W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72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Ploss(total)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33.4</a:t>
                      </a:r>
                      <a:r>
                        <a:rPr lang="tr-TR" baseline="0" dirty="0" smtClean="0"/>
                        <a:t> W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16.08 W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0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88216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76325" y="4095750"/>
            <a:ext cx="5981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Soft-switching is still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The ripple current still has the same peak-to-peak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Inductor &amp; capacitor losses are 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Unefficient power transition for low output current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251247" y="4384739"/>
                <a:ext cx="334732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247" y="4384739"/>
                <a:ext cx="3347327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68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955" y="3783921"/>
            <a:ext cx="4366123" cy="29375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9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626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Capacitor Selection</a:t>
            </a:r>
            <a:endParaRPr lang="tr-TR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53208" y="1238250"/>
            <a:ext cx="5981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The capacitor selected for 200 kHz ripple frequency cannot be used at 1 MHz because it turns into an inductor.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Almost all of the bulky film capacitors are not able to support 1 MHz frequency ripple.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Chip film capacitor needs to be used to filter output current.</a:t>
            </a:r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519" y="305132"/>
            <a:ext cx="2482946" cy="1998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1430" y="1979679"/>
            <a:ext cx="646321" cy="514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14289" y="2494029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6054 Package SMD component</a:t>
            </a:r>
          </a:p>
          <a:p>
            <a:pPr algn="ctr"/>
            <a:r>
              <a:rPr lang="tr-TR" dirty="0" smtClean="0"/>
              <a:t>(</a:t>
            </a:r>
            <a:r>
              <a:rPr lang="tr-TR" dirty="0" smtClean="0">
                <a:hlinkClick r:id="rId5"/>
              </a:rPr>
              <a:t>LDEPH3220KA5N00</a:t>
            </a:r>
            <a:r>
              <a:rPr lang="tr-TR" dirty="0" smtClean="0"/>
              <a:t>)</a:t>
            </a:r>
            <a:endParaRPr lang="tr-TR" dirty="0"/>
          </a:p>
        </p:txBody>
      </p:sp>
      <p:grpSp>
        <p:nvGrpSpPr>
          <p:cNvPr id="13" name="Group 12"/>
          <p:cNvGrpSpPr/>
          <p:nvPr/>
        </p:nvGrpSpPr>
        <p:grpSpPr>
          <a:xfrm>
            <a:off x="753207" y="3783922"/>
            <a:ext cx="4249615" cy="2937554"/>
            <a:chOff x="590550" y="3366516"/>
            <a:chExt cx="4524375" cy="298983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0550" y="3366516"/>
              <a:ext cx="4524375" cy="2989834"/>
            </a:xfrm>
            <a:prstGeom prst="rect">
              <a:avLst/>
            </a:prstGeom>
          </p:spPr>
        </p:pic>
        <p:sp>
          <p:nvSpPr>
            <p:cNvPr id="11" name="5-Point Star 10"/>
            <p:cNvSpPr/>
            <p:nvPr/>
          </p:nvSpPr>
          <p:spPr>
            <a:xfrm flipV="1">
              <a:off x="4654955" y="3921353"/>
              <a:ext cx="220980" cy="195023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674565" y="4101697"/>
            <a:ext cx="176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It can filter 6Arms @ 1MHz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423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9414</TotalTime>
  <Words>507</Words>
  <Application>Microsoft Office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Furkan KARAKAYA</dc:creator>
  <cp:lastModifiedBy>Furkan KARAKAYA</cp:lastModifiedBy>
  <cp:revision>411</cp:revision>
  <dcterms:created xsi:type="dcterms:W3CDTF">2019-09-05T11:28:21Z</dcterms:created>
  <dcterms:modified xsi:type="dcterms:W3CDTF">2019-09-19T06:21:26Z</dcterms:modified>
</cp:coreProperties>
</file>