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20.09.2019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20.09.2019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20.09.2019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20.09.2019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20.09.2019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20.09.2019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gikey.com/product-detail/en/vishay-bc-components/BFC238320684/BC1880-ND/5026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digikey.com/product-detail/en/kemet/LDEPH3220KA5N00/399-12904-1-ND/573147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digikey.com/product-detail/en/laird-technologies-thermal-materials/A10092-01/926-1540-ND/2754543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mouser.com.tr/ProductDetail/Laird-Performance-Materials/A17682-008?qs=sGAEpiMZZMsiS1%2BJOF5Pn68Ca%2BobR6FRyyVE%2ByA1L9s4OZW/5/n0fA%3D%3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olinnovations.com/datasheets/3-2515XXP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" y="3191284"/>
            <a:ext cx="4366123" cy="2937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</a:t>
            </a:r>
            <a:endParaRPr lang="tr-T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22" y="1469725"/>
            <a:ext cx="646321" cy="514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704" y="226451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SMD component – 0.22uF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4"/>
              </a:rPr>
              <a:t>LDEPH3220KA5N00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1967013" y="9446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(x2)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177" y="1469725"/>
            <a:ext cx="1162224" cy="13162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1221" y="94989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(x1)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5537688" y="2786006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 component – 0.68uF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6"/>
              </a:rPr>
              <a:t>BFC238320684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152" y="3432337"/>
            <a:ext cx="4307640" cy="29357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40752" y="224491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smtClean="0"/>
              <a:t>+</a:t>
            </a:r>
            <a:endParaRPr lang="tr-TR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97765" y="2449180"/>
            <a:ext cx="376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 6 Capacitors: 3 Inp + 3 Out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 – Bypass Capacitor</a:t>
            </a:r>
            <a:endParaRPr lang="tr-TR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2" y="784042"/>
            <a:ext cx="40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IMMD Bypass Capacitors</a:t>
            </a:r>
          </a:p>
          <a:p>
            <a:r>
              <a:rPr lang="tr-TR" dirty="0" smtClean="0"/>
              <a:t>C3216X7T2W104K160AE – 1206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Capacitance: 	100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ESL:		0.75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ESR: 		17.5 mohm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Voltage:	450 Vdc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070" y="2538368"/>
            <a:ext cx="2901462" cy="1813824"/>
            <a:chOff x="364881" y="3020418"/>
            <a:chExt cx="3635619" cy="21331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881" y="3020418"/>
              <a:ext cx="3635619" cy="2133144"/>
            </a:xfrm>
            <a:prstGeom prst="rect">
              <a:avLst/>
            </a:prstGeom>
          </p:spPr>
        </p:pic>
        <p:sp>
          <p:nvSpPr>
            <p:cNvPr id="21" name="5-Point Star 20"/>
            <p:cNvSpPr/>
            <p:nvPr/>
          </p:nvSpPr>
          <p:spPr>
            <a:xfrm>
              <a:off x="2347912" y="4395788"/>
              <a:ext cx="216695" cy="168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" y="4352192"/>
            <a:ext cx="3610346" cy="23957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09238" y="784042"/>
            <a:ext cx="40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Buck Conv. Bypass Capacitors</a:t>
            </a:r>
          </a:p>
          <a:p>
            <a:r>
              <a:rPr lang="tr-TR" dirty="0" smtClean="0"/>
              <a:t>C4532X7T2J224M200KC – 1812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Capacitance: 	220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ESL:		0.7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ESR: 		13.4 mohm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Voltage:	630 Vdc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74" y="2538368"/>
            <a:ext cx="3179485" cy="18138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238" y="4352192"/>
            <a:ext cx="3637085" cy="2394490"/>
          </a:xfrm>
          <a:prstGeom prst="rect">
            <a:avLst/>
          </a:prstGeom>
        </p:spPr>
      </p:pic>
      <p:sp>
        <p:nvSpPr>
          <p:cNvPr id="31" name="5-Point Star 30"/>
          <p:cNvSpPr/>
          <p:nvPr/>
        </p:nvSpPr>
        <p:spPr>
          <a:xfrm>
            <a:off x="9188667" y="3807499"/>
            <a:ext cx="172937" cy="142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588596" y="3200400"/>
            <a:ext cx="1296000" cy="50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345919" y="3300046"/>
            <a:ext cx="1296000" cy="50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4596" y="2866292"/>
            <a:ext cx="16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Effective Capacitance</a:t>
            </a:r>
          </a:p>
          <a:p>
            <a:r>
              <a:rPr lang="tr-TR" dirty="0" smtClean="0"/>
              <a:t>35 nF</a:t>
            </a:r>
            <a:endParaRPr lang="tr-TR" dirty="0"/>
          </a:p>
        </p:txBody>
      </p:sp>
      <p:sp>
        <p:nvSpPr>
          <p:cNvPr id="36" name="TextBox 35"/>
          <p:cNvSpPr txBox="1"/>
          <p:nvPr/>
        </p:nvSpPr>
        <p:spPr>
          <a:xfrm>
            <a:off x="10641919" y="2867539"/>
            <a:ext cx="16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Effective Capacitance</a:t>
            </a:r>
          </a:p>
          <a:p>
            <a:r>
              <a:rPr lang="tr-TR" dirty="0" smtClean="0"/>
              <a:t>66 nF</a:t>
            </a:r>
            <a:endParaRPr lang="tr-TR" dirty="0"/>
          </a:p>
        </p:txBody>
      </p:sp>
      <p:sp>
        <p:nvSpPr>
          <p:cNvPr id="37" name="Down Arrow 36"/>
          <p:cNvSpPr/>
          <p:nvPr/>
        </p:nvSpPr>
        <p:spPr>
          <a:xfrm>
            <a:off x="11000274" y="3836366"/>
            <a:ext cx="486508" cy="103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/>
          <p:cNvSpPr txBox="1"/>
          <p:nvPr/>
        </p:nvSpPr>
        <p:spPr>
          <a:xfrm>
            <a:off x="10361366" y="4871124"/>
            <a:ext cx="176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Low number of this capacitor can be used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7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Daughter Board Example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442"/>
          <a:stretch/>
        </p:blipFill>
        <p:spPr>
          <a:xfrm>
            <a:off x="0" y="3464169"/>
            <a:ext cx="6724650" cy="2327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31" y="1496684"/>
            <a:ext cx="4828075" cy="407564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8458200" y="2411380"/>
            <a:ext cx="457200" cy="358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15400" y="1811215"/>
            <a:ext cx="18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Important Disadvantage for Bottom Cooled Transistors</a:t>
            </a:r>
            <a:endParaRPr lang="tr-TR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9334133" y="4847858"/>
            <a:ext cx="1466118" cy="422031"/>
          </a:xfrm>
          <a:prstGeom prst="bentConnector3">
            <a:avLst>
              <a:gd name="adj1" fmla="val 2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78208" y="4325814"/>
            <a:ext cx="4396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15400" y="5750976"/>
            <a:ext cx="294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Thermal pad of 516T is 2.3 times of 508T’s thermal pad</a:t>
            </a:r>
            <a:endParaRPr lang="tr-TR" dirty="0"/>
          </a:p>
        </p:txBody>
      </p:sp>
      <p:sp>
        <p:nvSpPr>
          <p:cNvPr id="40" name="TextBox 39"/>
          <p:cNvSpPr txBox="1"/>
          <p:nvPr/>
        </p:nvSpPr>
        <p:spPr>
          <a:xfrm>
            <a:off x="7876258" y="481418"/>
            <a:ext cx="294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TIM is the bottleneck</a:t>
            </a:r>
            <a:endParaRPr lang="tr-TR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9238974" y="811418"/>
            <a:ext cx="224388" cy="65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7083"/>
            <a:ext cx="3202969" cy="2114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757" y="849623"/>
            <a:ext cx="1542057" cy="2854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474" y="1019661"/>
            <a:ext cx="2365724" cy="251408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011371" y="1319085"/>
            <a:ext cx="2090979" cy="373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37750" y="2769578"/>
            <a:ext cx="2054866" cy="97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851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 – Thermal Resistance Calculation</a:t>
            </a:r>
            <a:endParaRPr lang="tr-T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743028"/>
            <a:ext cx="6523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Losses are calculated as 4.6 W and 3.8 W for top and bottom transistors. These losses are assumed as 6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Ambient temperature is assumed as 40 ˚C.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Operation temperature is set as 120 ˚C.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Junction-to-case thermal resistance is taken from datasheet and its value is 0.45 ˚C/W.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TIM is selected as </a:t>
            </a:r>
            <a:r>
              <a:rPr lang="tr-TR" dirty="0" smtClean="0">
                <a:hlinkClick r:id="rId2"/>
              </a:rPr>
              <a:t>A17682-008</a:t>
            </a:r>
            <a:r>
              <a:rPr lang="tr-TR" dirty="0" smtClean="0"/>
              <a:t> and its thermal resistance is calculated as 3.56 K/W</a:t>
            </a:r>
            <a:r>
              <a:rPr lang="tr-TR" dirty="0" smtClean="0"/>
              <a:t>. (A better option is </a:t>
            </a:r>
            <a:r>
              <a:rPr lang="tr-TR" dirty="0" smtClean="0">
                <a:hlinkClick r:id="rId3"/>
              </a:rPr>
              <a:t>A10092-01</a:t>
            </a:r>
            <a:r>
              <a:rPr lang="tr-TR" dirty="0" smtClean="0"/>
              <a:t> and its thermal resistance is 2.28 K/W)</a:t>
            </a:r>
            <a:endParaRPr lang="tr-T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6726" y="3508515"/>
                <a:ext cx="526990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25.4</m:t>
                              </m:r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𝐿𝑒𝑛𝑔𝑡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𝑊𝑖𝑑𝑡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3508515"/>
                <a:ext cx="5269904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6726" y="4078095"/>
                <a:ext cx="3649781" cy="555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𝑡h𝑒𝑟𝑚𝑎𝑙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𝑖𝑚𝑝𝑒𝑑𝑎𝑛𝑐𝑒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4078095"/>
                <a:ext cx="3649781" cy="555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6726" y="4674052"/>
                <a:ext cx="2069926" cy="573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𝑎𝑚𝑏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4674052"/>
                <a:ext cx="2069926" cy="573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19812" y="4807934"/>
                <a:ext cx="3203313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812" y="4807934"/>
                <a:ext cx="3203313" cy="305533"/>
              </a:xfrm>
              <a:prstGeom prst="rect">
                <a:avLst/>
              </a:prstGeom>
              <a:blipFill>
                <a:blip r:embed="rId7"/>
                <a:stretch>
                  <a:fillRect l="-1333" b="-2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6726" y="5421716"/>
                <a:ext cx="5263942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≅1.21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" y="5421716"/>
                <a:ext cx="5263942" cy="305533"/>
              </a:xfrm>
              <a:prstGeom prst="rect">
                <a:avLst/>
              </a:prstGeom>
              <a:blipFill>
                <a:blip r:embed="rId8"/>
                <a:stretch>
                  <a:fillRect l="-579" r="-463" b="-215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3103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 Sink Selection</a:t>
            </a:r>
            <a:endParaRPr lang="tr-TR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9100" t="8665" r="14413" b="12947"/>
          <a:stretch/>
        </p:blipFill>
        <p:spPr>
          <a:xfrm>
            <a:off x="768036" y="950525"/>
            <a:ext cx="7534389" cy="23993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36" y="3557366"/>
            <a:ext cx="7191375" cy="2819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8036" y="6376766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62.5*38.1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28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12091</TotalTime>
  <Words>214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465</cp:revision>
  <dcterms:created xsi:type="dcterms:W3CDTF">2019-09-05T11:28:21Z</dcterms:created>
  <dcterms:modified xsi:type="dcterms:W3CDTF">2019-09-20T08:33:08Z</dcterms:modified>
</cp:coreProperties>
</file>