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58C2E-AA1D-4092-B9D4-A1CD4215DFEA}" type="datetimeFigureOut">
              <a:rPr lang="tr-TR" smtClean="0"/>
              <a:t>18.10.2019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38808-833D-4C2B-B8A5-50B5204D0101}" type="slidenum">
              <a:rPr lang="tr-TR" smtClean="0"/>
              <a:t>‹#›</a:t>
            </a:fld>
            <a:endParaRPr lang="tr-TR"/>
          </a:p>
        </p:txBody>
      </p:sp>
    </p:spTree>
    <p:extLst>
      <p:ext uri="{BB962C8B-B14F-4D97-AF65-F5344CB8AC3E}">
        <p14:creationId xmlns:p14="http://schemas.microsoft.com/office/powerpoint/2010/main" val="242272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91C87D0C-0E9B-4447-AC89-5884C9054595}"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360991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E48C548-0CBF-4F2F-9F44-B6A31C798FBA}"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18067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53760769-7A3D-40F4-B477-022E5FA7ECCD}"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83555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1295E26-05D2-4834-9DF8-9584B3A29396}"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16532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FA2B7E-ACDF-450F-824C-8166B0004A6F}"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93572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52635DDB-FA92-4C03-9AC8-66D096EC1B01}" type="datetime1">
              <a:rPr lang="tr-TR" smtClean="0"/>
              <a:t>18.10.2019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48435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5FE191F5-C7EC-4978-8831-C8E18541DF49}" type="datetime1">
              <a:rPr lang="tr-TR" smtClean="0"/>
              <a:t>18.10.2019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11471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6EB5417B-6B06-4275-8D31-6944F4DF67CE}" type="datetime1">
              <a:rPr lang="tr-TR" smtClean="0"/>
              <a:t>18.10.2019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87187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C4EA0-53E5-4D4B-99D2-464EC947067B}" type="datetime1">
              <a:rPr lang="tr-TR" smtClean="0"/>
              <a:t>18.10.2019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99508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6B0EFA-900C-40CF-A85C-5D3E187041D6}" type="datetime1">
              <a:rPr lang="tr-TR" smtClean="0"/>
              <a:t>18.10.2019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73870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BB05B1-9A39-4A8E-AB23-5ABE0795C6A0}" type="datetime1">
              <a:rPr lang="tr-TR" smtClean="0"/>
              <a:t>18.10.2019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87848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82C60-533E-4F1A-BCA2-96D4C923ADEF}" type="datetime1">
              <a:rPr lang="tr-TR" smtClean="0"/>
              <a:t>18.10.2019</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EE180-2312-4DBE-B40C-87A6754701F2}" type="slidenum">
              <a:rPr lang="tr-TR" smtClean="0"/>
              <a:t>‹#›</a:t>
            </a:fld>
            <a:endParaRPr lang="tr-TR"/>
          </a:p>
        </p:txBody>
      </p:sp>
    </p:spTree>
    <p:extLst>
      <p:ext uri="{BB962C8B-B14F-4D97-AF65-F5344CB8AC3E}">
        <p14:creationId xmlns:p14="http://schemas.microsoft.com/office/powerpoint/2010/main" val="405539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Calorimetric Efficiency Measurement</a:t>
            </a:r>
            <a:endParaRPr lang="tr-TR" dirty="0"/>
          </a:p>
        </p:txBody>
      </p:sp>
      <p:sp>
        <p:nvSpPr>
          <p:cNvPr id="4" name="Slide Number Placeholder 3"/>
          <p:cNvSpPr>
            <a:spLocks noGrp="1"/>
          </p:cNvSpPr>
          <p:nvPr>
            <p:ph type="sldNum" sz="quarter" idx="12"/>
          </p:nvPr>
        </p:nvSpPr>
        <p:spPr/>
        <p:txBody>
          <a:bodyPr/>
          <a:lstStyle/>
          <a:p>
            <a:fld id="{BBFEE180-2312-4DBE-B40C-87A6754701F2}" type="slidenum">
              <a:rPr lang="tr-TR" smtClean="0"/>
              <a:t>1</a:t>
            </a:fld>
            <a:endParaRPr lang="tr-TR" dirty="0"/>
          </a:p>
        </p:txBody>
      </p:sp>
    </p:spTree>
    <p:extLst>
      <p:ext uri="{BB962C8B-B14F-4D97-AF65-F5344CB8AC3E}">
        <p14:creationId xmlns:p14="http://schemas.microsoft.com/office/powerpoint/2010/main" val="309469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A solution from PowerLab, EPFL</a:t>
            </a:r>
            <a:endParaRPr lang="tr-TR"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53316" y="1743073"/>
            <a:ext cx="5503985" cy="41279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635870" y="1743072"/>
            <a:ext cx="5503987" cy="4127991"/>
          </a:xfrm>
          <a:prstGeom prst="rect">
            <a:avLst/>
          </a:prstGeom>
        </p:spPr>
      </p:pic>
      <p:sp>
        <p:nvSpPr>
          <p:cNvPr id="7" name="Slide Number Placeholder 6"/>
          <p:cNvSpPr>
            <a:spLocks noGrp="1"/>
          </p:cNvSpPr>
          <p:nvPr>
            <p:ph type="sldNum" sz="quarter" idx="12"/>
          </p:nvPr>
        </p:nvSpPr>
        <p:spPr/>
        <p:txBody>
          <a:bodyPr/>
          <a:lstStyle/>
          <a:p>
            <a:fld id="{BBFEE180-2312-4DBE-B40C-87A6754701F2}" type="slidenum">
              <a:rPr lang="tr-TR" smtClean="0"/>
              <a:t>10</a:t>
            </a:fld>
            <a:endParaRPr lang="tr-TR"/>
          </a:p>
        </p:txBody>
      </p:sp>
    </p:spTree>
    <p:extLst>
      <p:ext uri="{BB962C8B-B14F-4D97-AF65-F5344CB8AC3E}">
        <p14:creationId xmlns:p14="http://schemas.microsoft.com/office/powerpoint/2010/main" val="319077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Typical power analyzers have 1% deviation for current and voltage measurement</a:t>
            </a:r>
            <a:endParaRPr lang="tr-TR" sz="2400" dirty="0"/>
          </a:p>
        </p:txBody>
      </p:sp>
      <p:sp>
        <p:nvSpPr>
          <p:cNvPr id="5" name="TextBox 4"/>
          <p:cNvSpPr txBox="1"/>
          <p:nvPr/>
        </p:nvSpPr>
        <p:spPr>
          <a:xfrm>
            <a:off x="668214" y="1186961"/>
            <a:ext cx="1424354" cy="369332"/>
          </a:xfrm>
          <a:prstGeom prst="rect">
            <a:avLst/>
          </a:prstGeom>
          <a:noFill/>
        </p:spPr>
        <p:txBody>
          <a:bodyPr wrap="square" rtlCol="0">
            <a:spAutoFit/>
          </a:bodyPr>
          <a:lstStyle/>
          <a:p>
            <a:r>
              <a:rPr lang="tr-TR" dirty="0" smtClean="0"/>
              <a:t>which means</a:t>
            </a:r>
            <a:endParaRPr lang="tr-TR" dirty="0"/>
          </a:p>
        </p:txBody>
      </p:sp>
      <p:sp>
        <p:nvSpPr>
          <p:cNvPr id="6" name="TextBox 5"/>
          <p:cNvSpPr txBox="1"/>
          <p:nvPr/>
        </p:nvSpPr>
        <p:spPr>
          <a:xfrm>
            <a:off x="668214" y="1852982"/>
            <a:ext cx="2505809" cy="487997"/>
          </a:xfrm>
          <a:prstGeom prst="rect">
            <a:avLst/>
          </a:prstGeom>
          <a:noFill/>
        </p:spPr>
        <p:txBody>
          <a:bodyPr wrap="square" rtlCol="0">
            <a:spAutoFit/>
          </a:bodyPr>
          <a:lstStyle/>
          <a:p>
            <a:r>
              <a:rPr lang="tr-TR" dirty="0" smtClean="0"/>
              <a:t>For a 10A, 300V system</a:t>
            </a:r>
            <a:endParaRPr lang="tr-TR" dirty="0"/>
          </a:p>
        </p:txBody>
      </p:sp>
      <p:cxnSp>
        <p:nvCxnSpPr>
          <p:cNvPr id="9" name="Straight Arrow Connector 8"/>
          <p:cNvCxnSpPr>
            <a:stCxn id="6" idx="3"/>
          </p:cNvCxnSpPr>
          <p:nvPr/>
        </p:nvCxnSpPr>
        <p:spPr>
          <a:xfrm flipV="1">
            <a:off x="3174023" y="2091926"/>
            <a:ext cx="650631" cy="5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26522" y="1804074"/>
            <a:ext cx="2678724" cy="853992"/>
          </a:xfrm>
          <a:prstGeom prst="rect">
            <a:avLst/>
          </a:prstGeom>
          <a:noFill/>
        </p:spPr>
        <p:txBody>
          <a:bodyPr wrap="square" rtlCol="0">
            <a:spAutoFit/>
          </a:bodyPr>
          <a:lstStyle/>
          <a:p>
            <a:r>
              <a:rPr lang="tr-TR" dirty="0" smtClean="0"/>
              <a:t>Power deviates between 2940W to 3060W</a:t>
            </a:r>
            <a:endParaRPr lang="tr-TR" dirty="0"/>
          </a:p>
        </p:txBody>
      </p:sp>
      <p:cxnSp>
        <p:nvCxnSpPr>
          <p:cNvPr id="11" name="Straight Arrow Connector 10"/>
          <p:cNvCxnSpPr/>
          <p:nvPr/>
        </p:nvCxnSpPr>
        <p:spPr>
          <a:xfrm flipV="1">
            <a:off x="6805246" y="2105091"/>
            <a:ext cx="650631" cy="58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57745" y="1848572"/>
            <a:ext cx="3874478" cy="487997"/>
          </a:xfrm>
          <a:prstGeom prst="rect">
            <a:avLst/>
          </a:prstGeom>
          <a:noFill/>
        </p:spPr>
        <p:txBody>
          <a:bodyPr wrap="square" rtlCol="0">
            <a:spAutoFit/>
          </a:bodyPr>
          <a:lstStyle/>
          <a:p>
            <a:r>
              <a:rPr lang="tr-TR" dirty="0" smtClean="0"/>
              <a:t>Efficiency varies between 102% to %98</a:t>
            </a:r>
            <a:endParaRPr lang="tr-TR" dirty="0"/>
          </a:p>
        </p:txBody>
      </p:sp>
      <p:sp>
        <p:nvSpPr>
          <p:cNvPr id="13" name="TextBox 12"/>
          <p:cNvSpPr txBox="1"/>
          <p:nvPr/>
        </p:nvSpPr>
        <p:spPr>
          <a:xfrm>
            <a:off x="8579826" y="2288734"/>
            <a:ext cx="3131528" cy="369332"/>
          </a:xfrm>
          <a:prstGeom prst="rect">
            <a:avLst/>
          </a:prstGeom>
          <a:noFill/>
        </p:spPr>
        <p:txBody>
          <a:bodyPr wrap="square" rtlCol="0">
            <a:spAutoFit/>
          </a:bodyPr>
          <a:lstStyle/>
          <a:p>
            <a:r>
              <a:rPr lang="tr-TR" dirty="0" smtClean="0">
                <a:solidFill>
                  <a:srgbClr val="FF0000"/>
                </a:solidFill>
              </a:rPr>
              <a:t>Measurement is not accurate!</a:t>
            </a:r>
            <a:endParaRPr lang="tr-TR" dirty="0">
              <a:solidFill>
                <a:srgbClr val="FF0000"/>
              </a:solidFill>
            </a:endParaRPr>
          </a:p>
        </p:txBody>
      </p:sp>
      <p:pic>
        <p:nvPicPr>
          <p:cNvPr id="1026" name="Picture 2" descr="ac/dc wattmeter ile ilgili görsel sonucu"/>
          <p:cNvPicPr>
            <a:picLocks noChangeAspect="1" noChangeArrowheads="1"/>
          </p:cNvPicPr>
          <p:nvPr/>
        </p:nvPicPr>
        <p:blipFill rotWithShape="1">
          <a:blip r:embed="rId2">
            <a:extLst>
              <a:ext uri="{28A0092B-C50C-407E-A947-70E740481C1C}">
                <a14:useLocalDpi xmlns:a14="http://schemas.microsoft.com/office/drawing/2010/main" val="0"/>
              </a:ext>
            </a:extLst>
          </a:blip>
          <a:srcRect l="4301" t="6114" r="7565" b="5682"/>
          <a:stretch/>
        </p:blipFill>
        <p:spPr bwMode="auto">
          <a:xfrm>
            <a:off x="580293" y="3270042"/>
            <a:ext cx="4466492" cy="253822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13"/>
          <p:cNvSpPr>
            <a:spLocks noGrp="1"/>
          </p:cNvSpPr>
          <p:nvPr>
            <p:ph type="sldNum" sz="quarter" idx="12"/>
          </p:nvPr>
        </p:nvSpPr>
        <p:spPr/>
        <p:txBody>
          <a:bodyPr/>
          <a:lstStyle/>
          <a:p>
            <a:fld id="{BBFEE180-2312-4DBE-B40C-87A6754701F2}" type="slidenum">
              <a:rPr lang="tr-TR" smtClean="0"/>
              <a:t>2</a:t>
            </a:fld>
            <a:endParaRPr lang="tr-TR"/>
          </a:p>
        </p:txBody>
      </p:sp>
    </p:spTree>
    <p:extLst>
      <p:ext uri="{BB962C8B-B14F-4D97-AF65-F5344CB8AC3E}">
        <p14:creationId xmlns:p14="http://schemas.microsoft.com/office/powerpoint/2010/main" val="27403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Calorimetric Efficiency Measurement</a:t>
            </a:r>
            <a:endParaRPr lang="tr-TR" sz="2400" dirty="0"/>
          </a:p>
        </p:txBody>
      </p:sp>
      <p:sp>
        <p:nvSpPr>
          <p:cNvPr id="2" name="TextBox 1"/>
          <p:cNvSpPr txBox="1"/>
          <p:nvPr/>
        </p:nvSpPr>
        <p:spPr>
          <a:xfrm>
            <a:off x="668214" y="1696915"/>
            <a:ext cx="7016261" cy="1631216"/>
          </a:xfrm>
          <a:prstGeom prst="rect">
            <a:avLst/>
          </a:prstGeom>
          <a:noFill/>
        </p:spPr>
        <p:txBody>
          <a:bodyPr wrap="square" rtlCol="0">
            <a:spAutoFit/>
          </a:bodyPr>
          <a:lstStyle/>
          <a:p>
            <a:pPr marL="285750" indent="-285750">
              <a:buFont typeface="Arial" panose="020B0604020202020204" pitchFamily="34" charset="0"/>
              <a:buChar char="•"/>
            </a:pPr>
            <a:r>
              <a:rPr lang="tr-TR" sz="2000" dirty="0" smtClean="0"/>
              <a:t>Aims to measure power loss, so percent deviation is far lower</a:t>
            </a:r>
          </a:p>
          <a:p>
            <a:pPr marL="285750" indent="-285750">
              <a:buFont typeface="Arial" panose="020B0604020202020204" pitchFamily="34" charset="0"/>
              <a:buChar char="•"/>
            </a:pPr>
            <a:r>
              <a:rPr lang="tr-TR" sz="2000" dirty="0" smtClean="0"/>
              <a:t>Works based on comparison of two loss sources or heat capacity of a flowing element (water)</a:t>
            </a:r>
          </a:p>
          <a:p>
            <a:pPr marL="285750" indent="-285750">
              <a:buFont typeface="Arial" panose="020B0604020202020204" pitchFamily="34" charset="0"/>
              <a:buChar char="•"/>
            </a:pPr>
            <a:r>
              <a:rPr lang="tr-TR" sz="2000" dirty="0" smtClean="0"/>
              <a:t>Highly preferred for high efficiency power converter applications</a:t>
            </a:r>
          </a:p>
        </p:txBody>
      </p:sp>
      <p:pic>
        <p:nvPicPr>
          <p:cNvPr id="2050" name="Picture 2" descr="calorimetry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336" y="2095500"/>
            <a:ext cx="40957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BFEE180-2312-4DBE-B40C-87A6754701F2}" type="slidenum">
              <a:rPr lang="tr-TR" smtClean="0"/>
              <a:t>3</a:t>
            </a:fld>
            <a:endParaRPr lang="tr-TR"/>
          </a:p>
        </p:txBody>
      </p:sp>
    </p:spTree>
    <p:extLst>
      <p:ext uri="{BB962C8B-B14F-4D97-AF65-F5344CB8AC3E}">
        <p14:creationId xmlns:p14="http://schemas.microsoft.com/office/powerpoint/2010/main" val="362492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Loss Comparison</a:t>
            </a:r>
            <a:endParaRPr lang="tr-TR" sz="2400" dirty="0"/>
          </a:p>
        </p:txBody>
      </p:sp>
      <p:pic>
        <p:nvPicPr>
          <p:cNvPr id="3" name="Picture 2"/>
          <p:cNvPicPr>
            <a:picLocks noChangeAspect="1"/>
          </p:cNvPicPr>
          <p:nvPr/>
        </p:nvPicPr>
        <p:blipFill>
          <a:blip r:embed="rId2"/>
          <a:stretch>
            <a:fillRect/>
          </a:stretch>
        </p:blipFill>
        <p:spPr>
          <a:xfrm>
            <a:off x="6938231" y="980927"/>
            <a:ext cx="4060948" cy="5877073"/>
          </a:xfrm>
          <a:prstGeom prst="rect">
            <a:avLst/>
          </a:prstGeom>
        </p:spPr>
      </p:pic>
      <p:sp>
        <p:nvSpPr>
          <p:cNvPr id="5" name="TextBox 4"/>
          <p:cNvSpPr txBox="1"/>
          <p:nvPr/>
        </p:nvSpPr>
        <p:spPr>
          <a:xfrm>
            <a:off x="668214" y="1046285"/>
            <a:ext cx="5037994" cy="2862322"/>
          </a:xfrm>
          <a:prstGeom prst="rect">
            <a:avLst/>
          </a:prstGeom>
          <a:noFill/>
        </p:spPr>
        <p:txBody>
          <a:bodyPr wrap="square" rtlCol="0">
            <a:spAutoFit/>
          </a:bodyPr>
          <a:lstStyle/>
          <a:p>
            <a:pPr marL="285750" indent="-285750">
              <a:buFont typeface="Arial" panose="020B0604020202020204" pitchFamily="34" charset="0"/>
              <a:buChar char="•"/>
            </a:pPr>
            <a:r>
              <a:rPr lang="tr-TR" dirty="0" smtClean="0"/>
              <a:t>Two black boxes are compared thermally</a:t>
            </a:r>
          </a:p>
          <a:p>
            <a:pPr marL="285750" indent="-285750">
              <a:buFont typeface="Arial" panose="020B0604020202020204" pitchFamily="34" charset="0"/>
              <a:buChar char="•"/>
            </a:pPr>
            <a:r>
              <a:rPr lang="tr-TR" dirty="0" smtClean="0"/>
              <a:t>There is a DUT(Device-under-test) inside one of the box box and a resistor in other box</a:t>
            </a:r>
          </a:p>
          <a:p>
            <a:pPr marL="285750" indent="-285750">
              <a:buFont typeface="Arial" panose="020B0604020202020204" pitchFamily="34" charset="0"/>
              <a:buChar char="•"/>
            </a:pPr>
            <a:r>
              <a:rPr lang="tr-TR" dirty="0" smtClean="0"/>
              <a:t>Certain loss is applied on resistors and after the boxes reaching thermal steady state, their temperatures are compared. If one of them is hotter than other one, there is more loss production inside that box.</a:t>
            </a:r>
          </a:p>
          <a:p>
            <a:pPr marL="285750" indent="-285750">
              <a:buFont typeface="Arial" panose="020B0604020202020204" pitchFamily="34" charset="0"/>
              <a:buChar char="•"/>
            </a:pPr>
            <a:r>
              <a:rPr lang="tr-TR" dirty="0" smtClean="0"/>
              <a:t>The loss on the resistor is changed over time to obtain the same temperature with DUT box.</a:t>
            </a:r>
            <a:endParaRPr lang="tr-TR" dirty="0"/>
          </a:p>
        </p:txBody>
      </p:sp>
      <p:pic>
        <p:nvPicPr>
          <p:cNvPr id="5122" name="Picture 2" descr="https://lh5.googleusercontent.com/Uk2M0pu1OQXtUjpRXF60pIux6ZFLXXG0YwnXZY-_H_l23KvdnaXMS0Fj2vW3v6qLm_dVzY1TpnPTqOj0R_nQq4s8F_FhE1_8slOBzQ9uD8H35xoH8Yi4jTbNEnJWl5NoNwCWW3V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14" y="3908607"/>
            <a:ext cx="5734050" cy="263842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BFEE180-2312-4DBE-B40C-87A6754701F2}" type="slidenum">
              <a:rPr lang="tr-TR" smtClean="0"/>
              <a:t>4</a:t>
            </a:fld>
            <a:endParaRPr lang="tr-TR"/>
          </a:p>
        </p:txBody>
      </p:sp>
    </p:spTree>
    <p:extLst>
      <p:ext uri="{BB962C8B-B14F-4D97-AF65-F5344CB8AC3E}">
        <p14:creationId xmlns:p14="http://schemas.microsoft.com/office/powerpoint/2010/main" val="423952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Loss Comparison - Challenges</a:t>
            </a:r>
            <a:endParaRPr lang="tr-TR" sz="2400" dirty="0"/>
          </a:p>
        </p:txBody>
      </p:sp>
      <p:sp>
        <p:nvSpPr>
          <p:cNvPr id="5" name="TextBox 4"/>
          <p:cNvSpPr txBox="1"/>
          <p:nvPr/>
        </p:nvSpPr>
        <p:spPr>
          <a:xfrm>
            <a:off x="668214" y="1046285"/>
            <a:ext cx="5037994" cy="3693319"/>
          </a:xfrm>
          <a:prstGeom prst="rect">
            <a:avLst/>
          </a:prstGeom>
          <a:noFill/>
        </p:spPr>
        <p:txBody>
          <a:bodyPr wrap="square" rtlCol="0">
            <a:spAutoFit/>
          </a:bodyPr>
          <a:lstStyle/>
          <a:p>
            <a:pPr marL="285750" indent="-285750">
              <a:buFont typeface="Arial" panose="020B0604020202020204" pitchFamily="34" charset="0"/>
              <a:buChar char="•"/>
            </a:pPr>
            <a:r>
              <a:rPr lang="tr-TR" dirty="0" smtClean="0"/>
              <a:t>Temperature measurement accuracy</a:t>
            </a:r>
          </a:p>
          <a:p>
            <a:pPr marL="742950" lvl="1" indent="-285750">
              <a:buFont typeface="Wingdings" panose="05000000000000000000" pitchFamily="2" charset="2"/>
              <a:buChar char="Ø"/>
            </a:pPr>
            <a:r>
              <a:rPr lang="tr-TR" dirty="0" smtClean="0"/>
              <a:t>Human error</a:t>
            </a:r>
          </a:p>
          <a:p>
            <a:pPr marL="742950" lvl="1" indent="-285750">
              <a:buFont typeface="Wingdings" panose="05000000000000000000" pitchFamily="2" charset="2"/>
              <a:buChar char="Ø"/>
            </a:pPr>
            <a:r>
              <a:rPr lang="tr-TR" dirty="0" smtClean="0"/>
              <a:t>Measurement tool error</a:t>
            </a:r>
          </a:p>
          <a:p>
            <a:pPr marL="742950" lvl="1" indent="-285750">
              <a:buFont typeface="Wingdings" panose="05000000000000000000" pitchFamily="2" charset="2"/>
              <a:buChar char="Ø"/>
            </a:pPr>
            <a:endParaRPr lang="tr-TR" dirty="0"/>
          </a:p>
          <a:p>
            <a:pPr marL="742950" lvl="1" indent="-285750">
              <a:buFont typeface="Wingdings" panose="05000000000000000000" pitchFamily="2" charset="2"/>
              <a:buChar char="Ø"/>
            </a:pPr>
            <a:endParaRPr lang="tr-TR" dirty="0" smtClean="0"/>
          </a:p>
          <a:p>
            <a:pPr marL="285750" indent="-285750">
              <a:buFont typeface="Arial" panose="020B0604020202020204" pitchFamily="34" charset="0"/>
              <a:buChar char="•"/>
            </a:pPr>
            <a:r>
              <a:rPr lang="tr-TR" dirty="0" smtClean="0"/>
              <a:t>Long times before reaching the steady-state</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Increased ambient temperature</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Local heating in a box</a:t>
            </a:r>
          </a:p>
        </p:txBody>
      </p:sp>
      <p:cxnSp>
        <p:nvCxnSpPr>
          <p:cNvPr id="6" name="Straight Arrow Connector 5"/>
          <p:cNvCxnSpPr/>
          <p:nvPr/>
        </p:nvCxnSpPr>
        <p:spPr>
          <a:xfrm flipV="1">
            <a:off x="4747846" y="1236265"/>
            <a:ext cx="1589942" cy="345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95900" y="2574161"/>
            <a:ext cx="1041888" cy="1077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254011" y="3713284"/>
            <a:ext cx="2083777" cy="879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55777" y="918865"/>
            <a:ext cx="3974123" cy="646331"/>
          </a:xfrm>
          <a:prstGeom prst="rect">
            <a:avLst/>
          </a:prstGeom>
          <a:noFill/>
        </p:spPr>
        <p:txBody>
          <a:bodyPr wrap="square" rtlCol="0">
            <a:spAutoFit/>
          </a:bodyPr>
          <a:lstStyle/>
          <a:p>
            <a:pPr algn="ctr"/>
            <a:r>
              <a:rPr lang="tr-TR" dirty="0" smtClean="0"/>
              <a:t>Several measurement sensors placed for multiple measurement points</a:t>
            </a:r>
            <a:endParaRPr lang="tr-TR" dirty="0"/>
          </a:p>
        </p:txBody>
      </p:sp>
      <p:sp>
        <p:nvSpPr>
          <p:cNvPr id="12" name="TextBox 11"/>
          <p:cNvSpPr txBox="1"/>
          <p:nvPr/>
        </p:nvSpPr>
        <p:spPr>
          <a:xfrm>
            <a:off x="6655776" y="2261772"/>
            <a:ext cx="3974123" cy="646331"/>
          </a:xfrm>
          <a:prstGeom prst="rect">
            <a:avLst/>
          </a:prstGeom>
          <a:noFill/>
        </p:spPr>
        <p:txBody>
          <a:bodyPr wrap="square" rtlCol="0">
            <a:spAutoFit/>
          </a:bodyPr>
          <a:lstStyle/>
          <a:p>
            <a:pPr algn="ctr"/>
            <a:r>
              <a:rPr lang="tr-TR" dirty="0" smtClean="0"/>
              <a:t>Small boxes or estimating final temperature from the heating curve</a:t>
            </a:r>
            <a:endParaRPr lang="tr-TR" dirty="0"/>
          </a:p>
        </p:txBody>
      </p:sp>
      <p:sp>
        <p:nvSpPr>
          <p:cNvPr id="13" name="TextBox 12"/>
          <p:cNvSpPr txBox="1"/>
          <p:nvPr/>
        </p:nvSpPr>
        <p:spPr>
          <a:xfrm>
            <a:off x="6673359" y="3390118"/>
            <a:ext cx="3974123" cy="646331"/>
          </a:xfrm>
          <a:prstGeom prst="rect">
            <a:avLst/>
          </a:prstGeom>
          <a:noFill/>
        </p:spPr>
        <p:txBody>
          <a:bodyPr wrap="square" rtlCol="0">
            <a:spAutoFit/>
          </a:bodyPr>
          <a:lstStyle/>
          <a:p>
            <a:pPr algn="ctr"/>
            <a:r>
              <a:rPr lang="tr-TR" dirty="0" smtClean="0"/>
              <a:t>Large boxes or cooling inside of the boxes down</a:t>
            </a:r>
            <a:endParaRPr lang="tr-TR" dirty="0"/>
          </a:p>
        </p:txBody>
      </p:sp>
      <p:cxnSp>
        <p:nvCxnSpPr>
          <p:cNvPr id="14" name="Straight Arrow Connector 13"/>
          <p:cNvCxnSpPr/>
          <p:nvPr/>
        </p:nvCxnSpPr>
        <p:spPr>
          <a:xfrm flipV="1">
            <a:off x="3324957" y="4519246"/>
            <a:ext cx="3012831" cy="5861"/>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73359" y="4201941"/>
            <a:ext cx="3974123" cy="646331"/>
          </a:xfrm>
          <a:prstGeom prst="rect">
            <a:avLst/>
          </a:prstGeom>
          <a:noFill/>
        </p:spPr>
        <p:txBody>
          <a:bodyPr wrap="square" rtlCol="0">
            <a:spAutoFit/>
          </a:bodyPr>
          <a:lstStyle/>
          <a:p>
            <a:pPr algn="ctr"/>
            <a:r>
              <a:rPr lang="tr-TR" dirty="0" smtClean="0"/>
              <a:t>Heat should be distributed homogeeously inside the box</a:t>
            </a:r>
            <a:endParaRPr lang="tr-TR" dirty="0"/>
          </a:p>
        </p:txBody>
      </p:sp>
      <p:sp>
        <p:nvSpPr>
          <p:cNvPr id="17" name="Slide Number Placeholder 16"/>
          <p:cNvSpPr>
            <a:spLocks noGrp="1"/>
          </p:cNvSpPr>
          <p:nvPr>
            <p:ph type="sldNum" sz="quarter" idx="12"/>
          </p:nvPr>
        </p:nvSpPr>
        <p:spPr/>
        <p:txBody>
          <a:bodyPr/>
          <a:lstStyle/>
          <a:p>
            <a:fld id="{BBFEE180-2312-4DBE-B40C-87A6754701F2}" type="slidenum">
              <a:rPr lang="tr-TR" smtClean="0"/>
              <a:t>5</a:t>
            </a:fld>
            <a:endParaRPr lang="tr-TR"/>
          </a:p>
        </p:txBody>
      </p:sp>
    </p:spTree>
    <p:extLst>
      <p:ext uri="{BB962C8B-B14F-4D97-AF65-F5344CB8AC3E}">
        <p14:creationId xmlns:p14="http://schemas.microsoft.com/office/powerpoint/2010/main" val="152733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Using Heat Capacity of a Flowing Element</a:t>
            </a:r>
            <a:endParaRPr lang="tr-TR" sz="2400" dirty="0"/>
          </a:p>
        </p:txBody>
      </p:sp>
      <p:pic>
        <p:nvPicPr>
          <p:cNvPr id="2" name="Picture 1"/>
          <p:cNvPicPr>
            <a:picLocks noChangeAspect="1"/>
          </p:cNvPicPr>
          <p:nvPr/>
        </p:nvPicPr>
        <p:blipFill>
          <a:blip r:embed="rId2"/>
          <a:stretch>
            <a:fillRect/>
          </a:stretch>
        </p:blipFill>
        <p:spPr>
          <a:xfrm>
            <a:off x="668214" y="1189276"/>
            <a:ext cx="9944100" cy="4533900"/>
          </a:xfrm>
          <a:prstGeom prst="rect">
            <a:avLst/>
          </a:prstGeom>
        </p:spPr>
      </p:pic>
      <p:sp>
        <p:nvSpPr>
          <p:cNvPr id="3" name="Slide Number Placeholder 2"/>
          <p:cNvSpPr>
            <a:spLocks noGrp="1"/>
          </p:cNvSpPr>
          <p:nvPr>
            <p:ph type="sldNum" sz="quarter" idx="12"/>
          </p:nvPr>
        </p:nvSpPr>
        <p:spPr/>
        <p:txBody>
          <a:bodyPr/>
          <a:lstStyle/>
          <a:p>
            <a:fld id="{BBFEE180-2312-4DBE-B40C-87A6754701F2}" type="slidenum">
              <a:rPr lang="tr-TR" smtClean="0"/>
              <a:t>6</a:t>
            </a:fld>
            <a:endParaRPr lang="tr-TR"/>
          </a:p>
        </p:txBody>
      </p:sp>
    </p:spTree>
    <p:extLst>
      <p:ext uri="{BB962C8B-B14F-4D97-AF65-F5344CB8AC3E}">
        <p14:creationId xmlns:p14="http://schemas.microsoft.com/office/powerpoint/2010/main" val="30267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Using Heat Capacity of a Flowing Element - Challenges</a:t>
            </a:r>
            <a:endParaRPr lang="tr-TR" sz="2400" dirty="0"/>
          </a:p>
        </p:txBody>
      </p:sp>
      <p:sp>
        <p:nvSpPr>
          <p:cNvPr id="5" name="TextBox 4"/>
          <p:cNvSpPr txBox="1"/>
          <p:nvPr/>
        </p:nvSpPr>
        <p:spPr>
          <a:xfrm>
            <a:off x="668214" y="1046285"/>
            <a:ext cx="5037994" cy="2031325"/>
          </a:xfrm>
          <a:prstGeom prst="rect">
            <a:avLst/>
          </a:prstGeom>
          <a:noFill/>
        </p:spPr>
        <p:txBody>
          <a:bodyPr wrap="square" rtlCol="0">
            <a:spAutoFit/>
          </a:bodyPr>
          <a:lstStyle/>
          <a:p>
            <a:pPr marL="285750" indent="-285750">
              <a:buFont typeface="Arial" panose="020B0604020202020204" pitchFamily="34" charset="0"/>
              <a:buChar char="•"/>
            </a:pPr>
            <a:r>
              <a:rPr lang="tr-TR" dirty="0" smtClean="0"/>
              <a:t>Homogene distribution of the flow element</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Multiple connectivity especially for water coolant</a:t>
            </a:r>
            <a:endParaRPr lang="tr-TR" dirty="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Isolating the box from outside</a:t>
            </a:r>
          </a:p>
        </p:txBody>
      </p:sp>
      <p:cxnSp>
        <p:nvCxnSpPr>
          <p:cNvPr id="6" name="Straight Arrow Connector 5"/>
          <p:cNvCxnSpPr/>
          <p:nvPr/>
        </p:nvCxnSpPr>
        <p:spPr>
          <a:xfrm>
            <a:off x="5275384" y="1228841"/>
            <a:ext cx="1248508" cy="879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38192" y="1052968"/>
            <a:ext cx="3974123" cy="369332"/>
          </a:xfrm>
          <a:prstGeom prst="rect">
            <a:avLst/>
          </a:prstGeom>
          <a:noFill/>
        </p:spPr>
        <p:txBody>
          <a:bodyPr wrap="square" rtlCol="0">
            <a:spAutoFit/>
          </a:bodyPr>
          <a:lstStyle/>
          <a:p>
            <a:pPr algn="ctr"/>
            <a:r>
              <a:rPr lang="tr-TR" dirty="0" smtClean="0"/>
              <a:t>Airflow or water flow damper</a:t>
            </a:r>
            <a:endParaRPr lang="tr-TR" dirty="0"/>
          </a:p>
        </p:txBody>
      </p:sp>
      <p:cxnSp>
        <p:nvCxnSpPr>
          <p:cNvPr id="8" name="Straight Arrow Connector 7"/>
          <p:cNvCxnSpPr/>
          <p:nvPr/>
        </p:nvCxnSpPr>
        <p:spPr>
          <a:xfrm>
            <a:off x="5275384" y="2053154"/>
            <a:ext cx="1248508" cy="879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38191" y="1877281"/>
            <a:ext cx="3974123" cy="369332"/>
          </a:xfrm>
          <a:prstGeom prst="rect">
            <a:avLst/>
          </a:prstGeom>
          <a:noFill/>
        </p:spPr>
        <p:txBody>
          <a:bodyPr wrap="square" rtlCol="0">
            <a:spAutoFit/>
          </a:bodyPr>
          <a:lstStyle/>
          <a:p>
            <a:pPr algn="ctr"/>
            <a:r>
              <a:rPr lang="tr-TR" dirty="0" smtClean="0"/>
              <a:t>Requires creative ideas</a:t>
            </a:r>
            <a:endParaRPr lang="tr-TR" dirty="0"/>
          </a:p>
        </p:txBody>
      </p:sp>
      <p:cxnSp>
        <p:nvCxnSpPr>
          <p:cNvPr id="11" name="Straight Arrow Connector 10"/>
          <p:cNvCxnSpPr/>
          <p:nvPr/>
        </p:nvCxnSpPr>
        <p:spPr>
          <a:xfrm>
            <a:off x="5275384" y="2877467"/>
            <a:ext cx="1248508" cy="879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8191" y="2664425"/>
            <a:ext cx="3974123" cy="369332"/>
          </a:xfrm>
          <a:prstGeom prst="rect">
            <a:avLst/>
          </a:prstGeom>
          <a:noFill/>
        </p:spPr>
        <p:txBody>
          <a:bodyPr wrap="square" rtlCol="0">
            <a:spAutoFit/>
          </a:bodyPr>
          <a:lstStyle/>
          <a:p>
            <a:pPr algn="ctr"/>
            <a:r>
              <a:rPr lang="tr-TR" dirty="0" smtClean="0"/>
              <a:t>Thick borders</a:t>
            </a:r>
            <a:endParaRPr lang="tr-TR" dirty="0"/>
          </a:p>
        </p:txBody>
      </p:sp>
      <p:sp>
        <p:nvSpPr>
          <p:cNvPr id="13" name="Slide Number Placeholder 12"/>
          <p:cNvSpPr>
            <a:spLocks noGrp="1"/>
          </p:cNvSpPr>
          <p:nvPr>
            <p:ph type="sldNum" sz="quarter" idx="12"/>
          </p:nvPr>
        </p:nvSpPr>
        <p:spPr/>
        <p:txBody>
          <a:bodyPr/>
          <a:lstStyle/>
          <a:p>
            <a:fld id="{BBFEE180-2312-4DBE-B40C-87A6754701F2}" type="slidenum">
              <a:rPr lang="tr-TR" smtClean="0"/>
              <a:t>7</a:t>
            </a:fld>
            <a:endParaRPr lang="tr-TR"/>
          </a:p>
        </p:txBody>
      </p:sp>
    </p:spTree>
    <p:extLst>
      <p:ext uri="{BB962C8B-B14F-4D97-AF65-F5344CB8AC3E}">
        <p14:creationId xmlns:p14="http://schemas.microsoft.com/office/powerpoint/2010/main" val="378339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A solution from PowerLab, EPFL</a:t>
            </a:r>
            <a:endParaRPr lang="tr-TR" sz="2400"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063" t="2820" r="7436"/>
          <a:stretch/>
        </p:blipFill>
        <p:spPr>
          <a:xfrm>
            <a:off x="668214" y="1459523"/>
            <a:ext cx="5090522" cy="42402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6570" y="1459523"/>
            <a:ext cx="5653649" cy="4240237"/>
          </a:xfrm>
          <a:prstGeom prst="rect">
            <a:avLst/>
          </a:prstGeom>
        </p:spPr>
      </p:pic>
      <p:sp>
        <p:nvSpPr>
          <p:cNvPr id="13" name="Slide Number Placeholder 12"/>
          <p:cNvSpPr>
            <a:spLocks noGrp="1"/>
          </p:cNvSpPr>
          <p:nvPr>
            <p:ph type="sldNum" sz="quarter" idx="12"/>
          </p:nvPr>
        </p:nvSpPr>
        <p:spPr/>
        <p:txBody>
          <a:bodyPr/>
          <a:lstStyle/>
          <a:p>
            <a:fld id="{BBFEE180-2312-4DBE-B40C-87A6754701F2}" type="slidenum">
              <a:rPr lang="tr-TR" smtClean="0"/>
              <a:t>8</a:t>
            </a:fld>
            <a:endParaRPr lang="tr-TR"/>
          </a:p>
        </p:txBody>
      </p:sp>
    </p:spTree>
    <p:extLst>
      <p:ext uri="{BB962C8B-B14F-4D97-AF65-F5344CB8AC3E}">
        <p14:creationId xmlns:p14="http://schemas.microsoft.com/office/powerpoint/2010/main" val="106019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A solution from PowerLab, EPFL</a:t>
            </a:r>
            <a:endParaRPr lang="tr-TR"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483" y="1510078"/>
            <a:ext cx="5841023" cy="438076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626835" y="1713400"/>
            <a:ext cx="4844561" cy="3633421"/>
          </a:xfrm>
          <a:prstGeom prst="rect">
            <a:avLst/>
          </a:prstGeom>
        </p:spPr>
      </p:pic>
      <p:sp>
        <p:nvSpPr>
          <p:cNvPr id="9" name="Slide Number Placeholder 8"/>
          <p:cNvSpPr>
            <a:spLocks noGrp="1"/>
          </p:cNvSpPr>
          <p:nvPr>
            <p:ph type="sldNum" sz="quarter" idx="12"/>
          </p:nvPr>
        </p:nvSpPr>
        <p:spPr/>
        <p:txBody>
          <a:bodyPr/>
          <a:lstStyle/>
          <a:p>
            <a:fld id="{BBFEE180-2312-4DBE-B40C-87A6754701F2}" type="slidenum">
              <a:rPr lang="tr-TR" smtClean="0"/>
              <a:t>9</a:t>
            </a:fld>
            <a:endParaRPr lang="tr-TR"/>
          </a:p>
        </p:txBody>
      </p:sp>
    </p:spTree>
    <p:extLst>
      <p:ext uri="{BB962C8B-B14F-4D97-AF65-F5344CB8AC3E}">
        <p14:creationId xmlns:p14="http://schemas.microsoft.com/office/powerpoint/2010/main" val="251841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297</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Calorimetric Efficiency Measurement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Calorimetric Efficiency Measurement</dc:title>
  <dc:creator>Furkan KARAKAYA</dc:creator>
  <cp:lastModifiedBy>Furkan KARAKAYA</cp:lastModifiedBy>
  <cp:revision>65</cp:revision>
  <dcterms:created xsi:type="dcterms:W3CDTF">2019-10-18T10:58:32Z</dcterms:created>
  <dcterms:modified xsi:type="dcterms:W3CDTF">2019-10-18T11:45:58Z</dcterms:modified>
</cp:coreProperties>
</file>