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22.01.2020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22.01.2020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22.01.2020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22.01.2020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20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2" y="699219"/>
            <a:ext cx="5653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i="1" u="sng" dirty="0" smtClean="0"/>
              <a:t>90˚ rotated</a:t>
            </a:r>
          </a:p>
          <a:p>
            <a:r>
              <a:rPr lang="tr-TR" dirty="0" smtClean="0"/>
              <a:t>Theatsink -&gt; 76.4 C</a:t>
            </a:r>
          </a:p>
          <a:p>
            <a:r>
              <a:rPr lang="tr-TR" dirty="0" smtClean="0"/>
              <a:t>Vgan = 461 mV</a:t>
            </a:r>
          </a:p>
          <a:p>
            <a:r>
              <a:rPr lang="tr-TR" dirty="0" smtClean="0"/>
              <a:t>Igan = 7.5 A</a:t>
            </a:r>
          </a:p>
          <a:p>
            <a:r>
              <a:rPr lang="tr-TR" dirty="0" smtClean="0"/>
              <a:t>Ploss = 3.46 W</a:t>
            </a:r>
          </a:p>
          <a:p>
            <a:r>
              <a:rPr lang="tr-TR" dirty="0" smtClean="0"/>
              <a:t>Thermal resistance of HS 15.87 C/W heatsink resist.</a:t>
            </a:r>
          </a:p>
          <a:p>
            <a:endParaRPr lang="tr-TR" dirty="0"/>
          </a:p>
          <a:p>
            <a:r>
              <a:rPr lang="tr-TR" i="1" u="sng" dirty="0" smtClean="0"/>
              <a:t>Nonrotated</a:t>
            </a:r>
            <a:endParaRPr lang="tr-TR" i="1" u="sng" dirty="0"/>
          </a:p>
          <a:p>
            <a:r>
              <a:rPr lang="tr-TR" dirty="0"/>
              <a:t>Theatsink -&gt; </a:t>
            </a:r>
            <a:r>
              <a:rPr lang="tr-TR" dirty="0" smtClean="0"/>
              <a:t>74 </a:t>
            </a:r>
            <a:r>
              <a:rPr lang="tr-TR" dirty="0"/>
              <a:t>C</a:t>
            </a:r>
          </a:p>
          <a:p>
            <a:r>
              <a:rPr lang="tr-TR" dirty="0"/>
              <a:t>Vgan = </a:t>
            </a:r>
            <a:r>
              <a:rPr lang="tr-TR" dirty="0" smtClean="0"/>
              <a:t>450.5 </a:t>
            </a:r>
            <a:r>
              <a:rPr lang="tr-TR" dirty="0"/>
              <a:t>mV</a:t>
            </a:r>
          </a:p>
          <a:p>
            <a:r>
              <a:rPr lang="tr-TR" dirty="0"/>
              <a:t>Igan = 7.5 A</a:t>
            </a:r>
          </a:p>
          <a:p>
            <a:r>
              <a:rPr lang="tr-TR" dirty="0"/>
              <a:t>Ploss = </a:t>
            </a:r>
            <a:r>
              <a:rPr lang="tr-TR" dirty="0" smtClean="0"/>
              <a:t>3.38 </a:t>
            </a:r>
            <a:r>
              <a:rPr lang="tr-TR" dirty="0"/>
              <a:t>W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3590" y="3438525"/>
            <a:ext cx="22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7.5 A source current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354599" y="5069835"/>
            <a:ext cx="7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Rotation does not affect the result significantly but it worsened the situation</a:t>
            </a:r>
            <a:endParaRPr lang="tr-TR" dirty="0"/>
          </a:p>
        </p:txBody>
      </p:sp>
      <p:sp>
        <p:nvSpPr>
          <p:cNvPr id="5" name="Lightning Bolt 4"/>
          <p:cNvSpPr/>
          <p:nvPr/>
        </p:nvSpPr>
        <p:spPr>
          <a:xfrm>
            <a:off x="263590" y="4422371"/>
            <a:ext cx="482138" cy="647464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emoji thinking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02" y="4677002"/>
            <a:ext cx="1100530" cy="11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726" t="5822" r="8423" b="3050"/>
          <a:stretch/>
        </p:blipFill>
        <p:spPr>
          <a:xfrm>
            <a:off x="371655" y="1048709"/>
            <a:ext cx="5972922" cy="4019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4285" y="1198850"/>
            <a:ext cx="397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resistance varies with temperature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22" t="5702" r="7702" b="917"/>
          <a:stretch/>
        </p:blipFill>
        <p:spPr>
          <a:xfrm>
            <a:off x="6558742" y="1048708"/>
            <a:ext cx="4932494" cy="4019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7530" y="1281911"/>
            <a:ext cx="172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Rated Loss</a:t>
            </a:r>
            <a:endParaRPr lang="tr-TR" dirty="0" smtClean="0"/>
          </a:p>
          <a:p>
            <a:r>
              <a:rPr lang="tr-TR" dirty="0" smtClean="0"/>
              <a:t>Ptop = 4.6 W</a:t>
            </a:r>
            <a:br>
              <a:rPr lang="tr-TR" dirty="0" smtClean="0"/>
            </a:br>
            <a:r>
              <a:rPr lang="tr-TR" dirty="0" smtClean="0"/>
              <a:t>Pbot = 3.8 W</a:t>
            </a:r>
          </a:p>
          <a:p>
            <a:r>
              <a:rPr lang="tr-TR" dirty="0" smtClean="0"/>
              <a:t>Ptotal = 16.8 W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6997530" y="0"/>
            <a:ext cx="51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These results are valid for 6mm HS with the fan (LLB)</a:t>
            </a:r>
            <a:endParaRPr lang="tr-TR" i="1" dirty="0"/>
          </a:p>
        </p:txBody>
      </p:sp>
      <p:sp>
        <p:nvSpPr>
          <p:cNvPr id="19" name="5-Point Star 18"/>
          <p:cNvSpPr/>
          <p:nvPr/>
        </p:nvSpPr>
        <p:spPr>
          <a:xfrm>
            <a:off x="11312236" y="1321724"/>
            <a:ext cx="137436" cy="1995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36033" y="1421476"/>
            <a:ext cx="2802773" cy="526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966001">
            <a:off x="8871626" y="1663227"/>
            <a:ext cx="221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Similar loss is applied</a:t>
            </a:r>
            <a:endParaRPr lang="tr-TR" dirty="0"/>
          </a:p>
        </p:txBody>
      </p:sp>
      <p:sp>
        <p:nvSpPr>
          <p:cNvPr id="29" name="Down Arrow 28"/>
          <p:cNvSpPr/>
          <p:nvPr/>
        </p:nvSpPr>
        <p:spPr>
          <a:xfrm>
            <a:off x="9024989" y="5203767"/>
            <a:ext cx="335142" cy="5070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7305300" y="5747775"/>
            <a:ext cx="4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tests are completed without a failure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4" y="896754"/>
            <a:ext cx="6601417" cy="4087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16" t="5118" r="7606"/>
          <a:stretch/>
        </p:blipFill>
        <p:spPr>
          <a:xfrm>
            <a:off x="6542117" y="1132462"/>
            <a:ext cx="4770120" cy="38521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86154" y="4922216"/>
            <a:ext cx="397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Estimated thermal resistance of heatsink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6997530" y="0"/>
            <a:ext cx="51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These results are valid for 6mm HS with the fan (LLB)</a:t>
            </a:r>
            <a:endParaRPr lang="tr-TR" i="1" dirty="0"/>
          </a:p>
        </p:txBody>
      </p:sp>
      <p:sp>
        <p:nvSpPr>
          <p:cNvPr id="19" name="5-Point Star 18"/>
          <p:cNvSpPr/>
          <p:nvPr/>
        </p:nvSpPr>
        <p:spPr>
          <a:xfrm>
            <a:off x="11125754" y="1456619"/>
            <a:ext cx="137436" cy="1995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982200" y="1598996"/>
            <a:ext cx="1094508" cy="198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 rot="16200000">
            <a:off x="4198944" y="-40911"/>
            <a:ext cx="379798" cy="4057166"/>
          </a:xfrm>
          <a:prstGeom prst="downArrow">
            <a:avLst>
              <a:gd name="adj1" fmla="val 12172"/>
              <a:gd name="adj2" fmla="val 1023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7087784" y="1556372"/>
            <a:ext cx="289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140˚ of junction temperature</a:t>
            </a:r>
          </a:p>
          <a:p>
            <a:pPr algn="ctr"/>
            <a:r>
              <a:rPr lang="tr-TR" dirty="0" smtClean="0"/>
              <a:t>has been achieved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8396" y="5291548"/>
                <a:ext cx="2871171" cy="29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h𝑒𝑎𝑡𝑠𝑖𝑛𝑘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=11.97∗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h𝑒𝑎𝑡𝑠𝑖𝑛𝑘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0.356</m:t>
                          </m:r>
                        </m:sup>
                      </m:sSubSup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96" y="5291548"/>
                <a:ext cx="2871171" cy="297646"/>
              </a:xfrm>
              <a:prstGeom prst="rect">
                <a:avLst/>
              </a:prstGeom>
              <a:blipFill>
                <a:blip r:embed="rId4"/>
                <a:stretch>
                  <a:fillRect l="-1486" r="-637" b="-224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354" y="5695754"/>
            <a:ext cx="7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Junction temperature does not affect the on-state resistance that significantly</a:t>
            </a:r>
            <a:endParaRPr lang="tr-TR" dirty="0"/>
          </a:p>
        </p:txBody>
      </p:sp>
      <p:sp>
        <p:nvSpPr>
          <p:cNvPr id="5" name="Lightning Bolt 4"/>
          <p:cNvSpPr/>
          <p:nvPr/>
        </p:nvSpPr>
        <p:spPr>
          <a:xfrm>
            <a:off x="371655" y="4947324"/>
            <a:ext cx="482138" cy="647464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509"/>
          <a:stretch/>
        </p:blipFill>
        <p:spPr>
          <a:xfrm>
            <a:off x="1078237" y="1106715"/>
            <a:ext cx="4482978" cy="3840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80" y="887324"/>
            <a:ext cx="5355001" cy="4060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19726" y="1421476"/>
            <a:ext cx="2391118" cy="1911928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own Arrow 9"/>
          <p:cNvSpPr/>
          <p:nvPr/>
        </p:nvSpPr>
        <p:spPr>
          <a:xfrm rot="16200000">
            <a:off x="5989971" y="2367261"/>
            <a:ext cx="335142" cy="5070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09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</a:t>
            </a:r>
            <a:r>
              <a:rPr lang="tr-TR" sz="2400" b="1" dirty="0" smtClean="0"/>
              <a:t>Tests - Conclusion</a:t>
            </a:r>
            <a:endParaRPr lang="tr-T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55925"/>
            <a:ext cx="7433137" cy="43227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97927" y="4297680"/>
            <a:ext cx="2809702" cy="2826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2051" y="2718262"/>
            <a:ext cx="2168842" cy="1862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89082" y="2435486"/>
            <a:ext cx="657485" cy="172325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27316" y="3317571"/>
            <a:ext cx="259687" cy="70578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056075">
            <a:off x="5498832" y="4377277"/>
            <a:ext cx="55623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134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683291">
            <a:off x="1861036" y="2989541"/>
            <a:ext cx="55623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109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7291559">
            <a:off x="1999441" y="3464623"/>
            <a:ext cx="73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18.5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7291559">
            <a:off x="3984594" y="3666307"/>
            <a:ext cx="73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40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3098" y="640080"/>
            <a:ext cx="3374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Version 1.0</a:t>
            </a:r>
          </a:p>
          <a:p>
            <a:r>
              <a:rPr lang="tr-TR" dirty="0" smtClean="0"/>
              <a:t>Volume = 0.8545 lt</a:t>
            </a:r>
          </a:p>
          <a:p>
            <a:r>
              <a:rPr lang="tr-TR" dirty="0" smtClean="0"/>
              <a:t>Power Denisty = 9.363 kW/lt</a:t>
            </a:r>
          </a:p>
          <a:p>
            <a:endParaRPr lang="tr-TR" dirty="0"/>
          </a:p>
          <a:p>
            <a:r>
              <a:rPr lang="tr-TR" b="1" dirty="0" smtClean="0"/>
              <a:t>Version 1.1 – 6mm HS</a:t>
            </a:r>
          </a:p>
          <a:p>
            <a:r>
              <a:rPr lang="tr-TR" dirty="0" smtClean="0"/>
              <a:t>Volume = 0.7652 lt</a:t>
            </a:r>
          </a:p>
          <a:p>
            <a:r>
              <a:rPr lang="tr-TR" dirty="0" smtClean="0"/>
              <a:t>Power Density = 10.455 kW/lt</a:t>
            </a:r>
          </a:p>
          <a:p>
            <a:endParaRPr lang="tr-TR" dirty="0"/>
          </a:p>
          <a:p>
            <a:r>
              <a:rPr lang="tr-TR" b="1" dirty="0"/>
              <a:t>Version 1.1 – </a:t>
            </a:r>
            <a:r>
              <a:rPr lang="tr-TR" b="1" dirty="0" smtClean="0"/>
              <a:t>10mm </a:t>
            </a:r>
            <a:r>
              <a:rPr lang="tr-TR" b="1" dirty="0"/>
              <a:t>HS</a:t>
            </a:r>
          </a:p>
          <a:p>
            <a:r>
              <a:rPr lang="tr-TR" dirty="0"/>
              <a:t>Volume = </a:t>
            </a:r>
            <a:r>
              <a:rPr lang="tr-TR" dirty="0" smtClean="0"/>
              <a:t>0.80901 </a:t>
            </a:r>
            <a:r>
              <a:rPr lang="tr-TR" dirty="0"/>
              <a:t>lt</a:t>
            </a:r>
          </a:p>
          <a:p>
            <a:r>
              <a:rPr lang="tr-TR" dirty="0"/>
              <a:t>Power Density = </a:t>
            </a:r>
            <a:r>
              <a:rPr lang="tr-TR" dirty="0" smtClean="0"/>
              <a:t>9.889 </a:t>
            </a:r>
            <a:r>
              <a:rPr lang="tr-TR" dirty="0"/>
              <a:t>kW/lt</a:t>
            </a:r>
          </a:p>
          <a:p>
            <a:endParaRPr lang="tr-TR" dirty="0"/>
          </a:p>
        </p:txBody>
      </p:sp>
      <p:sp>
        <p:nvSpPr>
          <p:cNvPr id="28" name="Down Arrow 27"/>
          <p:cNvSpPr/>
          <p:nvPr/>
        </p:nvSpPr>
        <p:spPr>
          <a:xfrm>
            <a:off x="9256659" y="3905201"/>
            <a:ext cx="335142" cy="5070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29" name="TextBox 28"/>
          <p:cNvSpPr txBox="1"/>
          <p:nvPr/>
        </p:nvSpPr>
        <p:spPr>
          <a:xfrm>
            <a:off x="7981972" y="4460984"/>
            <a:ext cx="288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134 mm</a:t>
            </a:r>
            <a:r>
              <a:rPr lang="tr-TR" dirty="0" smtClean="0"/>
              <a:t> edge should be reduced </a:t>
            </a:r>
            <a:r>
              <a:rPr lang="tr-TR" b="1" dirty="0" smtClean="0"/>
              <a:t>to 125 mm </a:t>
            </a:r>
            <a:r>
              <a:rPr lang="tr-TR" dirty="0" smtClean="0"/>
              <a:t>to have </a:t>
            </a:r>
            <a:r>
              <a:rPr lang="tr-TR" b="1" dirty="0" smtClean="0"/>
              <a:t>10 kW/lt </a:t>
            </a:r>
            <a:r>
              <a:rPr lang="tr-TR" dirty="0" smtClean="0"/>
              <a:t>power density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34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21167</TotalTime>
  <Words>216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797</cp:revision>
  <dcterms:created xsi:type="dcterms:W3CDTF">2019-09-05T11:28:21Z</dcterms:created>
  <dcterms:modified xsi:type="dcterms:W3CDTF">2020-01-22T12:58:56Z</dcterms:modified>
</cp:coreProperties>
</file>