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7" r:id="rId12"/>
    <p:sldId id="262" r:id="rId13"/>
    <p:sldId id="269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84" r:id="rId22"/>
    <p:sldId id="278" r:id="rId23"/>
    <p:sldId id="268" r:id="rId24"/>
    <p:sldId id="283" r:id="rId25"/>
    <p:sldId id="280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4D9BB3-BFA6-2E4B-9C07-4BED38CB486A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5"/>
            <p14:sldId id="261"/>
            <p14:sldId id="266"/>
            <p14:sldId id="267"/>
            <p14:sldId id="262"/>
            <p14:sldId id="269"/>
            <p14:sldId id="271"/>
            <p14:sldId id="273"/>
            <p14:sldId id="272"/>
            <p14:sldId id="274"/>
            <p14:sldId id="275"/>
            <p14:sldId id="276"/>
            <p14:sldId id="277"/>
            <p14:sldId id="284"/>
            <p14:sldId id="278"/>
            <p14:sldId id="268"/>
            <p14:sldId id="283"/>
            <p14:sldId id="280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fuk Akgeyik" initials="UA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8"/>
    <p:restoredTop sz="94691"/>
  </p:normalViewPr>
  <p:slideViewPr>
    <p:cSldViewPr snapToGrid="0" snapToObjects="1">
      <p:cViewPr varScale="1">
        <p:scale>
          <a:sx n="81" d="100"/>
          <a:sy n="81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9:11:17.5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CS406 Project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DISTANCE-2 GRAPH COLORING</a:t>
            </a:r>
          </a:p>
          <a:p>
            <a:r>
              <a:rPr lang="en-US" dirty="0" smtClean="0"/>
              <a:t>EDA DENİZ CANER, FURKAN KEMİKLİ, UFUK AKGEYİK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Evaluation of D2ColoringFirst </a:t>
            </a:r>
            <a:r>
              <a:rPr lang="en-US" b="1" dirty="0"/>
              <a:t>Algorithm</a:t>
            </a:r>
            <a:br>
              <a:rPr lang="en-US" b="1" dirty="0"/>
            </a:br>
            <a:r>
              <a:rPr lang="en-US" b="1" dirty="0" smtClean="0"/>
              <a:t>M6.mtx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71" y="1930400"/>
            <a:ext cx="7969031" cy="4133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29316">
            <a:off x="2851700" y="3581559"/>
            <a:ext cx="5674787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4800" b="1" smtClean="0">
                <a:solidFill>
                  <a:schemeClr val="accent4"/>
                </a:solidFill>
              </a:rPr>
              <a:t>Speed up: 2.910</a:t>
            </a:r>
            <a:endParaRPr lang="en-US" sz="4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Evaluation of D2ColoringFirst </a:t>
            </a:r>
            <a:r>
              <a:rPr lang="en-US" b="1" dirty="0"/>
              <a:t>Algorithm</a:t>
            </a:r>
            <a:br>
              <a:rPr lang="en-US" b="1" dirty="0"/>
            </a:br>
            <a:r>
              <a:rPr lang="en-US" b="1" dirty="0" smtClean="0"/>
              <a:t>bmw3_2.mtx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79" y="1930400"/>
            <a:ext cx="9145935" cy="4591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440462">
            <a:off x="2771833" y="3354942"/>
            <a:ext cx="6484243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Speed up: 4.985</a:t>
            </a:r>
            <a:endParaRPr lang="en-US" sz="6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D2Coloring - Another </a:t>
            </a:r>
            <a:r>
              <a:rPr lang="en-US" dirty="0" err="1" smtClean="0"/>
              <a:t>OpenMP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Some tricks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arrays to store the vertices and their </a:t>
            </a:r>
            <a:r>
              <a:rPr lang="en-US" dirty="0" err="1"/>
              <a:t>neighbours</a:t>
            </a:r>
            <a:r>
              <a:rPr lang="en-US" dirty="0"/>
              <a:t>.</a:t>
            </a:r>
          </a:p>
          <a:p>
            <a:r>
              <a:rPr lang="en-US" dirty="0"/>
              <a:t>another array that stores the number of </a:t>
            </a:r>
            <a:r>
              <a:rPr lang="en-US" dirty="0" err="1"/>
              <a:t>neighbours</a:t>
            </a:r>
            <a:r>
              <a:rPr lang="en-US" dirty="0"/>
              <a:t> of each vertex.</a:t>
            </a:r>
          </a:p>
          <a:p>
            <a:r>
              <a:rPr lang="en-US" dirty="0"/>
              <a:t>array to store the </a:t>
            </a:r>
            <a:r>
              <a:rPr lang="en-US" dirty="0" err="1"/>
              <a:t>colours</a:t>
            </a:r>
            <a:r>
              <a:rPr lang="en-US" dirty="0"/>
              <a:t> of each vertex</a:t>
            </a:r>
          </a:p>
          <a:p>
            <a:r>
              <a:rPr lang="en-US" dirty="0" smtClean="0"/>
              <a:t>Let’s see the pseudocode..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smtClean="0"/>
              <a:t>D2Coloring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89" y="933275"/>
            <a:ext cx="6155558" cy="59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313" y="2791210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Let’s see details..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0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D2Coloring - </a:t>
            </a:r>
            <a:r>
              <a:rPr lang="en-US" dirty="0" err="1" smtClean="0"/>
              <a:t>ColorCheck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Let’s see details..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06" y="660400"/>
            <a:ext cx="10111389" cy="60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D2Coloring </a:t>
            </a:r>
            <a:r>
              <a:rPr lang="mr-IN" dirty="0" smtClean="0"/>
              <a:t>–</a:t>
            </a:r>
            <a:r>
              <a:rPr lang="en-US" dirty="0" smtClean="0"/>
              <a:t> First Step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18930"/>
            <a:ext cx="10626439" cy="60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D2Coloring </a:t>
            </a:r>
            <a:r>
              <a:rPr lang="mr-IN" dirty="0" smtClean="0"/>
              <a:t>–</a:t>
            </a:r>
            <a:r>
              <a:rPr lang="en-US" dirty="0" smtClean="0"/>
              <a:t> Second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Let’s see details..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6" y="660400"/>
            <a:ext cx="11225636" cy="60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D2Coloring </a:t>
            </a:r>
            <a:r>
              <a:rPr lang="mr-IN" dirty="0" smtClean="0"/>
              <a:t>–</a:t>
            </a:r>
            <a:r>
              <a:rPr lang="en-US" dirty="0" smtClean="0"/>
              <a:t> Third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Let’s see details..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1" y="660400"/>
            <a:ext cx="9002694" cy="60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D2Coloring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Third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Let’s see details..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76" y="660400"/>
            <a:ext cx="9586018" cy="59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</a:p>
          <a:p>
            <a:r>
              <a:rPr lang="en-US" dirty="0" smtClean="0"/>
              <a:t>Relation with Distance-1 Coloring</a:t>
            </a:r>
          </a:p>
          <a:p>
            <a:r>
              <a:rPr lang="en-US" dirty="0" smtClean="0"/>
              <a:t>What are the challenges?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D2Coloring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Let’s see details..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889"/>
            <a:ext cx="10169342" cy="652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D2Coloring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15296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Evaluation of D2Coloring </a:t>
            </a:r>
            <a:r>
              <a:rPr lang="mr-IN" dirty="0" smtClean="0"/>
              <a:t>–</a:t>
            </a:r>
            <a:r>
              <a:rPr lang="en-US" dirty="0" smtClean="0"/>
              <a:t> m6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Let’s see details..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8" y="1002611"/>
            <a:ext cx="9767833" cy="5246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440462">
            <a:off x="2771833" y="3354942"/>
            <a:ext cx="648424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Speed up: </a:t>
            </a:r>
            <a:r>
              <a:rPr lang="uk-UA" sz="6000" b="1" dirty="0" smtClean="0">
                <a:solidFill>
                  <a:schemeClr val="accent4"/>
                </a:solidFill>
              </a:rPr>
              <a:t>7</a:t>
            </a:r>
            <a:r>
              <a:rPr lang="tr-TR" sz="6000" b="1" dirty="0" smtClean="0">
                <a:solidFill>
                  <a:schemeClr val="accent4"/>
                </a:solidFill>
              </a:rPr>
              <a:t>.</a:t>
            </a:r>
            <a:r>
              <a:rPr lang="uk-UA" sz="6000" b="1" dirty="0" smtClean="0">
                <a:solidFill>
                  <a:schemeClr val="accent4"/>
                </a:solidFill>
              </a:rPr>
              <a:t>447</a:t>
            </a:r>
            <a:endParaRPr lang="en-US" sz="6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286" y="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D2ColoringFirst vs. D2Coloring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6" y="719920"/>
            <a:ext cx="10294883" cy="5776430"/>
          </a:xfrm>
        </p:spPr>
      </p:pic>
    </p:spTree>
    <p:extLst>
      <p:ext uri="{BB962C8B-B14F-4D97-AF65-F5344CB8AC3E}">
        <p14:creationId xmlns:p14="http://schemas.microsoft.com/office/powerpoint/2010/main" val="13507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Evaluation of D2Coloring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hugetrace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Let’s see details..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3" y="1453740"/>
            <a:ext cx="10218781" cy="4818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440462">
            <a:off x="2771833" y="3354942"/>
            <a:ext cx="648424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Speed up: </a:t>
            </a:r>
            <a:r>
              <a:rPr lang="fi-FI" sz="6000" b="1" dirty="0" smtClean="0">
                <a:solidFill>
                  <a:schemeClr val="accent4"/>
                </a:solidFill>
              </a:rPr>
              <a:t>6.876</a:t>
            </a:r>
            <a:endParaRPr lang="en-US" sz="6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286" y="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D2ColoringFirst vs. D2Coloring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6" y="723516"/>
            <a:ext cx="10294883" cy="5769237"/>
          </a:xfrm>
        </p:spPr>
      </p:pic>
    </p:spTree>
    <p:extLst>
      <p:ext uri="{BB962C8B-B14F-4D97-AF65-F5344CB8AC3E}">
        <p14:creationId xmlns:p14="http://schemas.microsoft.com/office/powerpoint/2010/main" val="11334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don’t we have a CUDA version?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approaches</a:t>
            </a:r>
          </a:p>
          <a:p>
            <a:r>
              <a:rPr lang="en-US" dirty="0" smtClean="0"/>
              <a:t>Failed or successful?</a:t>
            </a:r>
          </a:p>
          <a:p>
            <a:r>
              <a:rPr lang="en-US" dirty="0" smtClean="0"/>
              <a:t>Let’s see..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implementation: </a:t>
            </a:r>
            <a:r>
              <a:rPr lang="en-US" b="1" dirty="0"/>
              <a:t>d2gc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idea</a:t>
            </a:r>
          </a:p>
          <a:p>
            <a:endParaRPr lang="en-US" dirty="0" smtClean="0"/>
          </a:p>
          <a:p>
            <a:r>
              <a:rPr lang="en-US" dirty="0"/>
              <a:t>coloring Distance-1 and Distance-2 neighbors of a </a:t>
            </a:r>
            <a:r>
              <a:rPr lang="en-US" dirty="0" err="1"/>
              <a:t>vertice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moved to a Kernel function </a:t>
            </a:r>
            <a:r>
              <a:rPr lang="en-US" i="1" dirty="0" err="1"/>
              <a:t>colorWork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ColorWork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75862"/>
            <a:ext cx="11165060" cy="5319986"/>
          </a:xfrm>
        </p:spPr>
      </p:pic>
    </p:spTree>
    <p:extLst>
      <p:ext uri="{BB962C8B-B14F-4D97-AF65-F5344CB8AC3E}">
        <p14:creationId xmlns:p14="http://schemas.microsoft.com/office/powerpoint/2010/main" val="18316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72" y="0"/>
            <a:ext cx="8596668" cy="1320800"/>
          </a:xfrm>
        </p:spPr>
        <p:txBody>
          <a:bodyPr/>
          <a:lstStyle/>
          <a:p>
            <a:r>
              <a:rPr lang="en-US" b="1" dirty="0" smtClean="0"/>
              <a:t>Evaluation of d2gc </a:t>
            </a:r>
            <a:r>
              <a:rPr lang="en-US" b="1" dirty="0"/>
              <a:t>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21" y="1292773"/>
            <a:ext cx="8564695" cy="2963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5160" y="2290407"/>
            <a:ext cx="457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Good for small graph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872435">
            <a:off x="3878317" y="4031536"/>
            <a:ext cx="8797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BUT ?!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30" y="463537"/>
            <a:ext cx="8292571" cy="5761722"/>
          </a:xfrm>
        </p:spPr>
      </p:pic>
      <p:sp>
        <p:nvSpPr>
          <p:cNvPr id="5" name="TextBox 4"/>
          <p:cNvSpPr txBox="1"/>
          <p:nvPr/>
        </p:nvSpPr>
        <p:spPr>
          <a:xfrm>
            <a:off x="1631576" y="6454588"/>
            <a:ext cx="74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slideplayer.com</a:t>
            </a:r>
            <a:r>
              <a:rPr lang="en-US" dirty="0"/>
              <a:t>/slide/8160116/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72" y="0"/>
            <a:ext cx="8596668" cy="1320800"/>
          </a:xfrm>
        </p:spPr>
        <p:txBody>
          <a:bodyPr/>
          <a:lstStyle/>
          <a:p>
            <a:r>
              <a:rPr lang="en-US" b="1" dirty="0" smtClean="0"/>
              <a:t>Evaluation of d2gc </a:t>
            </a:r>
            <a:r>
              <a:rPr lang="en-US" b="1" dirty="0"/>
              <a:t>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2" y="660400"/>
            <a:ext cx="6977993" cy="33734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3117" y="951468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D2Coloring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31876" y="1320800"/>
            <a:ext cx="1135117" cy="50800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83" y="4300567"/>
            <a:ext cx="6121400" cy="210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4679" y="5359187"/>
            <a:ext cx="14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D2gc(</a:t>
            </a:r>
            <a:r>
              <a:rPr lang="en-US" dirty="0" err="1" smtClean="0"/>
              <a:t>cuda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3878316" y="5543853"/>
            <a:ext cx="1222267" cy="2420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99" y="2166881"/>
            <a:ext cx="7330182" cy="13803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15" y="1842812"/>
            <a:ext cx="6000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implementation: </a:t>
            </a:r>
            <a:r>
              <a:rPr lang="en-US" b="1" dirty="0"/>
              <a:t>HybridD2Coloring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hybrid approach by using both GPU and CPU structure</a:t>
            </a:r>
          </a:p>
          <a:p>
            <a:endParaRPr lang="en-US" dirty="0" smtClean="0"/>
          </a:p>
          <a:p>
            <a:r>
              <a:rPr lang="en-US" dirty="0"/>
              <a:t>implemented the coloring part of our second algorithm(D2Coloring) on GPU using </a:t>
            </a:r>
            <a:r>
              <a:rPr lang="en-US" dirty="0" smtClean="0"/>
              <a:t>CUDA</a:t>
            </a:r>
          </a:p>
          <a:p>
            <a:endParaRPr lang="en-US" dirty="0"/>
          </a:p>
          <a:p>
            <a:r>
              <a:rPr lang="en-US" dirty="0"/>
              <a:t>The rest is still run on the CPU and parallelized by using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HybridD2Coloring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212" y="1617721"/>
            <a:ext cx="9102069" cy="3445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5785945"/>
            <a:ext cx="337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Safety check: </a:t>
            </a:r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4877">
            <a:off x="6369269" y="5398610"/>
            <a:ext cx="1329094" cy="13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Usroads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D2Coloring vs. HybridD2Coloring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30510" y="1270000"/>
            <a:ext cx="961697" cy="2497960"/>
          </a:xfrm>
          <a:prstGeom prst="straightConnector1">
            <a:avLst/>
          </a:prstGeom>
          <a:ln w="793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7825"/>
            <a:ext cx="5651500" cy="29464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0" r="11582"/>
          <a:stretch/>
        </p:blipFill>
        <p:spPr>
          <a:xfrm>
            <a:off x="5432670" y="3925615"/>
            <a:ext cx="6633206" cy="27809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081048" y="1074453"/>
            <a:ext cx="1000818" cy="391094"/>
          </a:xfrm>
          <a:prstGeom prst="straightConnector1">
            <a:avLst/>
          </a:prstGeom>
          <a:ln w="793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/>
          <p:cNvSpPr/>
          <p:nvPr/>
        </p:nvSpPr>
        <p:spPr>
          <a:xfrm>
            <a:off x="3878317" y="3767960"/>
            <a:ext cx="1229711" cy="56626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8215481" y="5731645"/>
            <a:ext cx="2000574" cy="56626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6131">
            <a:off x="1179955" y="4857108"/>
            <a:ext cx="2803004" cy="17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272" y="2659117"/>
            <a:ext cx="5423921" cy="1320800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D2ColoringFirst </a:t>
            </a:r>
            <a:r>
              <a:rPr lang="en-US" b="1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22" y="1740973"/>
            <a:ext cx="8135492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70" y="0"/>
            <a:ext cx="8596668" cy="1320800"/>
          </a:xfrm>
        </p:spPr>
        <p:txBody>
          <a:bodyPr/>
          <a:lstStyle/>
          <a:p>
            <a:r>
              <a:rPr lang="en-US" b="1" dirty="0" smtClean="0"/>
              <a:t>D2ColoringFirst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ColorWork</a:t>
            </a:r>
            <a:r>
              <a:rPr lang="en-US" b="1" dirty="0" smtClean="0"/>
              <a:t>(1)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0" y="1169894"/>
            <a:ext cx="11315207" cy="46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70" y="0"/>
            <a:ext cx="8596668" cy="1320800"/>
          </a:xfrm>
        </p:spPr>
        <p:txBody>
          <a:bodyPr/>
          <a:lstStyle/>
          <a:p>
            <a:r>
              <a:rPr lang="en-US" b="1" dirty="0" smtClean="0"/>
              <a:t>D2ColoringFirst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ColorWork</a:t>
            </a:r>
            <a:r>
              <a:rPr lang="en-US" b="1" dirty="0" smtClean="0"/>
              <a:t>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0" y="1510109"/>
            <a:ext cx="11315207" cy="39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70" y="0"/>
            <a:ext cx="8596668" cy="1320800"/>
          </a:xfrm>
        </p:spPr>
        <p:txBody>
          <a:bodyPr/>
          <a:lstStyle/>
          <a:p>
            <a:r>
              <a:rPr lang="en-US" b="1" dirty="0" smtClean="0"/>
              <a:t>D2ColoringFirst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ColorWork</a:t>
            </a:r>
            <a:r>
              <a:rPr lang="en-US" b="1" dirty="0" smtClean="0"/>
              <a:t>(3) </a:t>
            </a:r>
            <a:br>
              <a:rPr lang="en-US" b="1" dirty="0" smtClean="0"/>
            </a:br>
            <a:r>
              <a:rPr lang="en-US" sz="2800" b="1" dirty="0" smtClean="0"/>
              <a:t>Add Color Step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56" y="1456320"/>
            <a:ext cx="8888392" cy="46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70" y="0"/>
            <a:ext cx="8596668" cy="1320800"/>
          </a:xfrm>
        </p:spPr>
        <p:txBody>
          <a:bodyPr/>
          <a:lstStyle/>
          <a:p>
            <a:r>
              <a:rPr lang="en-US" b="1" dirty="0" smtClean="0"/>
              <a:t>D2ColoringFirst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RemoveConflicts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0" y="896471"/>
            <a:ext cx="10865169" cy="5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Evaluation of D2ColoringFirst </a:t>
            </a:r>
            <a:r>
              <a:rPr lang="en-US" b="1" dirty="0"/>
              <a:t>Algorithm</a:t>
            </a:r>
            <a:br>
              <a:rPr lang="en-US" b="1" dirty="0"/>
            </a:br>
            <a:r>
              <a:rPr lang="en-US" b="1" dirty="0" err="1" smtClean="0"/>
              <a:t>usroads.mtx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671" y="1930400"/>
            <a:ext cx="8718915" cy="4178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440462">
            <a:off x="2771833" y="3354942"/>
            <a:ext cx="6484243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Speed up: 4.080</a:t>
            </a:r>
            <a:endParaRPr lang="en-US" sz="6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Yüzey</Template>
  <TotalTime>183</TotalTime>
  <Words>319</Words>
  <Application>Microsoft Macintosh PowerPoint</Application>
  <PresentationFormat>Widescreen</PresentationFormat>
  <Paragraphs>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Mangal</vt:lpstr>
      <vt:lpstr>Trebuchet MS</vt:lpstr>
      <vt:lpstr>Wingdings 3</vt:lpstr>
      <vt:lpstr>Arial</vt:lpstr>
      <vt:lpstr>Facet</vt:lpstr>
      <vt:lpstr>CS406 Project</vt:lpstr>
      <vt:lpstr>PROBLEM STATEMENT</vt:lpstr>
      <vt:lpstr>PowerPoint Presentation</vt:lpstr>
      <vt:lpstr>D2ColoringFirst Algorithm</vt:lpstr>
      <vt:lpstr>D2ColoringFirst – ColorWork(1)</vt:lpstr>
      <vt:lpstr>D2ColoringFirst – ColorWork(2)</vt:lpstr>
      <vt:lpstr>D2ColoringFirst – ColorWork(3)  Add Color Step</vt:lpstr>
      <vt:lpstr>D2ColoringFirst – RemoveConflicts  </vt:lpstr>
      <vt:lpstr>Evaluation of D2ColoringFirst Algorithm usroads.mtx</vt:lpstr>
      <vt:lpstr>Evaluation of D2ColoringFirst Algorithm M6.mtx </vt:lpstr>
      <vt:lpstr>Evaluation of D2ColoringFirst Algorithm bmw3_2.mtx</vt:lpstr>
      <vt:lpstr>D2Coloring - Another OpenMP Some tricks</vt:lpstr>
      <vt:lpstr>D2Coloring</vt:lpstr>
      <vt:lpstr>D2Coloring</vt:lpstr>
      <vt:lpstr>D2Coloring - ColorCheck</vt:lpstr>
      <vt:lpstr>D2Coloring – First Step</vt:lpstr>
      <vt:lpstr>D2Coloring – Second Step</vt:lpstr>
      <vt:lpstr>D2Coloring – Third Step</vt:lpstr>
      <vt:lpstr>D2Coloring – Paralel Third Step</vt:lpstr>
      <vt:lpstr>D2Coloring</vt:lpstr>
      <vt:lpstr>Evaluation of D2Coloring</vt:lpstr>
      <vt:lpstr>Evaluation of D2Coloring – m6</vt:lpstr>
      <vt:lpstr>D2ColoringFirst vs. D2Coloring</vt:lpstr>
      <vt:lpstr>Evaluation of D2Coloring – hugetrace</vt:lpstr>
      <vt:lpstr>D2ColoringFirst vs. D2Coloring</vt:lpstr>
      <vt:lpstr>Why don’t we have a CUDA version?</vt:lpstr>
      <vt:lpstr>First implementation: d2gc Algorithm </vt:lpstr>
      <vt:lpstr>ColorWork</vt:lpstr>
      <vt:lpstr>Evaluation of d2gc Algorithm </vt:lpstr>
      <vt:lpstr>Evaluation of d2gc Algorithm </vt:lpstr>
      <vt:lpstr>Problem</vt:lpstr>
      <vt:lpstr>Second implementation: HybridD2Coloring  </vt:lpstr>
      <vt:lpstr>Evaluation of HybridD2Coloring</vt:lpstr>
      <vt:lpstr>Usroads – D2Coloring vs. HybridD2Coloring</vt:lpstr>
      <vt:lpstr>Thank you for listening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CS406 Project</dc:title>
  <dc:creator>Ufuk Akgeyik</dc:creator>
  <cp:lastModifiedBy>Ufuk Akgeyik</cp:lastModifiedBy>
  <cp:revision>16</cp:revision>
  <dcterms:created xsi:type="dcterms:W3CDTF">2017-12-23T15:56:19Z</dcterms:created>
  <dcterms:modified xsi:type="dcterms:W3CDTF">2017-12-23T18:59:45Z</dcterms:modified>
</cp:coreProperties>
</file>