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3" r:id="rId22"/>
  </p:sldIdLst>
  <p:sldSz cx="18288000" cy="10287000"/>
  <p:notesSz cx="6858000" cy="9144000"/>
  <p:embeddedFontLst>
    <p:embeddedFont>
      <p:font typeface="Abril Fatface" panose="020B0604020202020204" charset="-94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ejaVu Serif" panose="020B0604020202020204" charset="0"/>
      <p:regular r:id="rId28"/>
    </p:embeddedFont>
    <p:embeddedFont>
      <p:font typeface="Glacial Indifference" panose="020B0604020202020204" charset="0"/>
      <p:regular r:id="rId29"/>
    </p:embeddedFont>
    <p:embeddedFont>
      <p:font typeface="Glacial Indifference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61929">
            <a:off x="9529097" y="-3897920"/>
            <a:ext cx="12406564" cy="128565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503445">
            <a:off x="16271422" y="-688600"/>
            <a:ext cx="2293248" cy="23764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907459">
            <a:off x="-469322" y="7673063"/>
            <a:ext cx="2393626" cy="248044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512446">
            <a:off x="-1875930" y="3860717"/>
            <a:ext cx="10179983" cy="1054920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032962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59300" y="2331504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85675" y="1341730"/>
            <a:ext cx="15973625" cy="7744028"/>
            <a:chOff x="0" y="0"/>
            <a:chExt cx="21298167" cy="1032537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00025"/>
              <a:ext cx="21298167" cy="9204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96"/>
                </a:lnSpc>
              </a:pPr>
              <a:r>
                <a:rPr lang="en-US" sz="10696" spc="1069">
                  <a:solidFill>
                    <a:srgbClr val="6BD4CD"/>
                  </a:solidFill>
                  <a:latin typeface="Glacial Indifference Bold"/>
                </a:rPr>
                <a:t>LSTM MİMARİSİ KULLANILARAK BORSA ENDEKSLERİNİ TAHMİNİ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99222"/>
              <a:ext cx="21298167" cy="726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3"/>
                </a:lnSpc>
              </a:pPr>
              <a:r>
                <a:rPr lang="en-US" sz="3252" spc="325">
                  <a:solidFill>
                    <a:srgbClr val="6BD4CD"/>
                  </a:solidFill>
                  <a:latin typeface="Glacial Indifference"/>
                </a:rPr>
                <a:t>MUHAMMET FURKAN KÜPÇÜ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0171">
            <a:off x="8022675" y="-1454109"/>
            <a:ext cx="11828430" cy="122574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1261094"/>
            <a:ext cx="1348756" cy="134875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686800"/>
            <a:ext cx="571500" cy="5715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53930" y="1053913"/>
            <a:ext cx="7436140" cy="1684592"/>
            <a:chOff x="0" y="0"/>
            <a:chExt cx="9914854" cy="2246123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6BD4CD"/>
                  </a:solidFill>
                  <a:latin typeface="Glacial Indifference Bold"/>
                </a:rPr>
                <a:t>0.06922486015973742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6BD4CD"/>
                  </a:solidFill>
                  <a:latin typeface="Glacial Indifference"/>
                </a:rPr>
                <a:t>DAX RMSE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85908">
            <a:off x="-1947600" y="6241968"/>
            <a:ext cx="4977542" cy="515807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857178" y="8638444"/>
            <a:ext cx="2666467" cy="276317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3488175" y="-3364431"/>
            <a:ext cx="5205502" cy="539430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28700" y="4436857"/>
            <a:ext cx="7261370" cy="1644999"/>
            <a:chOff x="0" y="0"/>
            <a:chExt cx="9681827" cy="219333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0"/>
              <a:ext cx="9681827" cy="89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82"/>
                </a:lnSpc>
              </a:pPr>
              <a:r>
                <a:rPr lang="en-US" sz="4882">
                  <a:solidFill>
                    <a:srgbClr val="6BD4CD"/>
                  </a:solidFill>
                  <a:latin typeface="Glacial Indifference Bold"/>
                </a:rPr>
                <a:t>0.019808966362160625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98566"/>
              <a:ext cx="9681827" cy="89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14"/>
                </a:lnSpc>
              </a:pPr>
              <a:r>
                <a:rPr lang="en-US" sz="4428" spc="442">
                  <a:solidFill>
                    <a:srgbClr val="6BD4CD"/>
                  </a:solidFill>
                  <a:latin typeface="Glacial Indifference"/>
                </a:rPr>
                <a:t>DAX NORM. RMSE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1053913"/>
            <a:ext cx="7436140" cy="1684592"/>
            <a:chOff x="0" y="0"/>
            <a:chExt cx="9914854" cy="224612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69.07181610714282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RMSE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34500" y="4301204"/>
            <a:ext cx="7436140" cy="1684592"/>
            <a:chOff x="0" y="0"/>
            <a:chExt cx="9914854" cy="224612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0.12039018044947856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NORM. RMSE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1228" y="387730"/>
            <a:ext cx="7645544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ZAMAN ADIMI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15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76600" y="6134100"/>
            <a:ext cx="11991498" cy="19843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93479" y="552856"/>
            <a:ext cx="9344000" cy="68097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0171">
            <a:off x="8022675" y="-1454109"/>
            <a:ext cx="11828430" cy="122574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1261094"/>
            <a:ext cx="1348756" cy="134875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686800"/>
            <a:ext cx="571500" cy="5715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53930" y="1053913"/>
            <a:ext cx="7436140" cy="1684592"/>
            <a:chOff x="0" y="0"/>
            <a:chExt cx="9914854" cy="2246123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6BD4CD"/>
                  </a:solidFill>
                  <a:latin typeface="Glacial Indifference Bold"/>
                </a:rPr>
                <a:t>0.24282340096803726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6BD4CD"/>
                  </a:solidFill>
                  <a:latin typeface="Glacial Indifference"/>
                </a:rPr>
                <a:t>DAX RMSE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85908">
            <a:off x="-1947600" y="6241968"/>
            <a:ext cx="4977542" cy="515807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857178" y="8638444"/>
            <a:ext cx="2666467" cy="276317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3488175" y="-3364431"/>
            <a:ext cx="5205502" cy="539430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28700" y="4436857"/>
            <a:ext cx="7261370" cy="1644999"/>
            <a:chOff x="0" y="0"/>
            <a:chExt cx="9681827" cy="219333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0"/>
              <a:ext cx="9681827" cy="89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82"/>
                </a:lnSpc>
              </a:pPr>
              <a:r>
                <a:rPr lang="en-US" sz="4882">
                  <a:solidFill>
                    <a:srgbClr val="6BD4CD"/>
                  </a:solidFill>
                  <a:latin typeface="Glacial Indifference Bold"/>
                </a:rPr>
                <a:t>0.06988483712534459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98566"/>
              <a:ext cx="9681827" cy="89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14"/>
                </a:lnSpc>
              </a:pPr>
              <a:r>
                <a:rPr lang="en-US" sz="4428" spc="442">
                  <a:solidFill>
                    <a:srgbClr val="6BD4CD"/>
                  </a:solidFill>
                  <a:latin typeface="Glacial Indifference"/>
                </a:rPr>
                <a:t>DAX NORM. RMSE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1053913"/>
            <a:ext cx="7436140" cy="1684592"/>
            <a:chOff x="0" y="0"/>
            <a:chExt cx="9914854" cy="224612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99.182229672361108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RMSE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34500" y="4301204"/>
            <a:ext cx="7436140" cy="1684592"/>
            <a:chOff x="0" y="0"/>
            <a:chExt cx="9914854" cy="224612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0.17287162928905977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NORM. RMSE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1228" y="387730"/>
            <a:ext cx="7645544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ZAMAN ADIMI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30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3800" y="5981700"/>
            <a:ext cx="11245511" cy="28160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57119" y="861175"/>
            <a:ext cx="8931288" cy="6283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0171">
            <a:off x="8022675" y="-1454109"/>
            <a:ext cx="11828430" cy="122574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1261094"/>
            <a:ext cx="1348756" cy="134875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686800"/>
            <a:ext cx="571500" cy="5715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53930" y="1053913"/>
            <a:ext cx="7436140" cy="1684592"/>
            <a:chOff x="0" y="0"/>
            <a:chExt cx="9914854" cy="2246123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6BD4CD"/>
                  </a:solidFill>
                  <a:latin typeface="Glacial Indifference Bold"/>
                </a:rPr>
                <a:t>0.27688856502879312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6BD4CD"/>
                  </a:solidFill>
                  <a:latin typeface="Glacial Indifference"/>
                </a:rPr>
                <a:t>DAX RMSE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85908">
            <a:off x="-1947600" y="6241968"/>
            <a:ext cx="4977542" cy="515807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857178" y="8638444"/>
            <a:ext cx="2666467" cy="276317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3488175" y="-3364431"/>
            <a:ext cx="5205502" cy="539430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28700" y="4436857"/>
            <a:ext cx="7261370" cy="1644999"/>
            <a:chOff x="0" y="0"/>
            <a:chExt cx="9681827" cy="219333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0"/>
              <a:ext cx="9681827" cy="890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82"/>
                </a:lnSpc>
              </a:pPr>
              <a:r>
                <a:rPr lang="en-US" sz="4882">
                  <a:solidFill>
                    <a:srgbClr val="6BD4CD"/>
                  </a:solidFill>
                  <a:latin typeface="Glacial Indifference Bold"/>
                </a:rPr>
                <a:t>0.12039018044947856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98566"/>
              <a:ext cx="9681827" cy="894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14"/>
                </a:lnSpc>
              </a:pPr>
              <a:r>
                <a:rPr lang="en-US" sz="4428" spc="442">
                  <a:solidFill>
                    <a:srgbClr val="6BD4CD"/>
                  </a:solidFill>
                  <a:latin typeface="Glacial Indifference"/>
                </a:rPr>
                <a:t>DAX NORM. RMSE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1053913"/>
            <a:ext cx="7436140" cy="1684592"/>
            <a:chOff x="0" y="0"/>
            <a:chExt cx="9914854" cy="224612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200.17125497123013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RMSE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34500" y="4301204"/>
            <a:ext cx="7436140" cy="1684592"/>
            <a:chOff x="0" y="0"/>
            <a:chExt cx="9914854" cy="224612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85725"/>
              <a:ext cx="9914854" cy="924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04345C"/>
                  </a:solidFill>
                  <a:latin typeface="Glacial Indifference Bold"/>
                </a:rPr>
                <a:t>0.3488924845206503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329821"/>
              <a:ext cx="9914854" cy="916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42"/>
                </a:lnSpc>
              </a:pPr>
              <a:r>
                <a:rPr lang="en-US" sz="4535" spc="453">
                  <a:solidFill>
                    <a:srgbClr val="04345C"/>
                  </a:solidFill>
                  <a:latin typeface="Glacial Indifference"/>
                </a:rPr>
                <a:t>SSMI NORM. RMSE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57600" y="1181100"/>
            <a:ext cx="11692059" cy="67962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314EC4-02BF-4F88-B48A-BEEAE75A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47417"/>
            <a:ext cx="7620000" cy="389608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942EFA6-903C-4EB0-AA9F-D548C707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10" y="5600700"/>
            <a:ext cx="7632490" cy="38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88D2B8C-BD1F-4774-81DA-E6C69308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3" y="402972"/>
            <a:ext cx="9289654" cy="47459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00A9704-341A-4059-98F8-6A798894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3" y="5317075"/>
            <a:ext cx="9289654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47850" y="1675086"/>
            <a:ext cx="9022901" cy="93501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615654" y="-2642814"/>
            <a:ext cx="5534692" cy="57354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653010">
            <a:off x="-2710651" y="-2116072"/>
            <a:ext cx="8774102" cy="90923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96806">
            <a:off x="-1451748" y="4448377"/>
            <a:ext cx="6599197" cy="68385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234702">
            <a:off x="1013423" y="-1136922"/>
            <a:ext cx="2628319" cy="27236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27134">
            <a:off x="16950340" y="6599166"/>
            <a:ext cx="1658546" cy="1718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79369" y="3145122"/>
            <a:ext cx="9536922" cy="273083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3764" y="3145122"/>
            <a:ext cx="7499611" cy="2730837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4428356" y="1153131"/>
            <a:ext cx="9914481" cy="1609548"/>
            <a:chOff x="0" y="0"/>
            <a:chExt cx="13219308" cy="214606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3219308" cy="1063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50"/>
                </a:lnSpc>
              </a:pPr>
              <a:r>
                <a:rPr lang="en-US" sz="5292" spc="529">
                  <a:solidFill>
                    <a:srgbClr val="04345C"/>
                  </a:solidFill>
                  <a:latin typeface="Glacial Indifference Bold"/>
                </a:rPr>
                <a:t>VERI SETI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69612"/>
              <a:ext cx="13219308" cy="876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sz="3780">
                  <a:solidFill>
                    <a:srgbClr val="04345C"/>
                  </a:solidFill>
                  <a:latin typeface="Glacial Indifference"/>
                </a:rPr>
                <a:t>investing.com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11129" y="6350164"/>
            <a:ext cx="7968240" cy="1276597"/>
            <a:chOff x="0" y="0"/>
            <a:chExt cx="10624320" cy="170212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0"/>
              <a:ext cx="10624320" cy="100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14"/>
                </a:lnSpc>
              </a:pPr>
              <a:r>
                <a:rPr lang="en-US" sz="5414" spc="541">
                  <a:solidFill>
                    <a:srgbClr val="04345C"/>
                  </a:solidFill>
                  <a:latin typeface="Glacial Indifference Bold"/>
                </a:rPr>
                <a:t>DAX/ALMANYA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253824"/>
              <a:ext cx="10624320" cy="448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7"/>
                </a:lnSpc>
              </a:pPr>
              <a:r>
                <a:rPr lang="en-US" sz="2214" spc="221">
                  <a:solidFill>
                    <a:srgbClr val="04345C"/>
                  </a:solidFill>
                  <a:latin typeface="Glacial Indifference"/>
                </a:rPr>
                <a:t>GELIŞMIŞ ÜLKELER 2019 RAPORU 4.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23375" y="6263593"/>
            <a:ext cx="9623930" cy="1541856"/>
            <a:chOff x="0" y="0"/>
            <a:chExt cx="12831907" cy="205580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23825"/>
              <a:ext cx="12831907" cy="1201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9"/>
                </a:lnSpc>
              </a:pPr>
              <a:r>
                <a:rPr lang="en-US" sz="6539" spc="653">
                  <a:solidFill>
                    <a:srgbClr val="04345C"/>
                  </a:solidFill>
                  <a:latin typeface="Glacial Indifference Bold"/>
                </a:rPr>
                <a:t>SSMI/ISVIÇRE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504826"/>
              <a:ext cx="12831907" cy="550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0"/>
                </a:lnSpc>
              </a:pPr>
              <a:r>
                <a:rPr lang="en-US" sz="2675" spc="267">
                  <a:solidFill>
                    <a:srgbClr val="04345C"/>
                  </a:solidFill>
                  <a:latin typeface="Glacial Indifference"/>
                </a:rPr>
                <a:t>GELIŞMIŞ ÜLKELER 2019 RAPORU 2.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524654" y="7878591"/>
            <a:ext cx="10990630" cy="1298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15"/>
              </a:lnSpc>
            </a:pPr>
            <a:r>
              <a:rPr lang="en-US" sz="7582">
                <a:solidFill>
                  <a:srgbClr val="04345C"/>
                </a:solidFill>
                <a:latin typeface="Abril Fatface"/>
              </a:rPr>
              <a:t>03.01.2020 – 08.04.2021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FCF9703-F9C1-413B-8516-9327FC5A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544992"/>
            <a:ext cx="9067800" cy="459850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B663CAF-1583-4D87-AB9D-76095F81D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86" y="5170714"/>
            <a:ext cx="907620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4957">
            <a:off x="11325353" y="2430414"/>
            <a:ext cx="9621533" cy="99705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591306">
            <a:off x="15506726" y="-868847"/>
            <a:ext cx="1676875" cy="17376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637705">
            <a:off x="1847673" y="-2417460"/>
            <a:ext cx="14592653" cy="151219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62824">
            <a:off x="-1040502" y="-1160167"/>
            <a:ext cx="5851798" cy="606403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092154">
            <a:off x="1063492" y="8947778"/>
            <a:ext cx="2787319" cy="288841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152400" y="7954219"/>
            <a:ext cx="1181100" cy="11811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25930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457152" y="2279319"/>
            <a:ext cx="13316350" cy="3361892"/>
            <a:chOff x="0" y="0"/>
            <a:chExt cx="17755133" cy="448252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17755133" cy="3266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6BD4CD"/>
                  </a:solidFill>
                  <a:latin typeface="Glacial Indifference"/>
                </a:rPr>
                <a:t>İZLEDİĞİNİZ İÇİN TEŞEKKÜR EDERİM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755159"/>
              <a:ext cx="17755133" cy="727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9"/>
                </a:lnSpc>
              </a:pPr>
              <a:r>
                <a:rPr lang="en-US" sz="3599" spc="359">
                  <a:solidFill>
                    <a:srgbClr val="6BD4CD"/>
                  </a:solidFill>
                  <a:latin typeface="Glacial Indifference"/>
                </a:rPr>
                <a:t>MUHAMMET FURKAN KÜPÇÜ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692641">
            <a:off x="1853217" y="-2526377"/>
            <a:ext cx="14137151" cy="14649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446125" y="565164"/>
            <a:ext cx="12951335" cy="2070071"/>
            <a:chOff x="0" y="0"/>
            <a:chExt cx="17268446" cy="27600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71450"/>
              <a:ext cx="17268446" cy="1607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sz="8799" spc="879">
                  <a:solidFill>
                    <a:srgbClr val="6BD4CD"/>
                  </a:solidFill>
                  <a:latin typeface="Glacial Indifference Bold"/>
                </a:rPr>
                <a:t>KAPANIŞ DEĞERLERI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32731"/>
              <a:ext cx="17268446" cy="727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03446" y="2431807"/>
            <a:ext cx="1931559" cy="609797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846973" y="2431807"/>
            <a:ext cx="2217447" cy="6097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90171">
            <a:off x="7947035" y="-1756669"/>
            <a:ext cx="11828430" cy="122574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259300" y="1261094"/>
            <a:ext cx="1348756" cy="1348756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686800"/>
            <a:ext cx="571500" cy="5715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2801951"/>
            <a:ext cx="6676441" cy="2485551"/>
            <a:chOff x="0" y="0"/>
            <a:chExt cx="8901921" cy="3314068"/>
          </a:xfrm>
        </p:grpSpPr>
        <p:sp>
          <p:nvSpPr>
            <p:cNvPr id="8" name="TextBox 8"/>
            <p:cNvSpPr txBox="1"/>
            <p:nvPr/>
          </p:nvSpPr>
          <p:spPr>
            <a:xfrm>
              <a:off x="0" y="209550"/>
              <a:ext cx="8901921" cy="199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58"/>
                </a:lnSpc>
              </a:pPr>
              <a:r>
                <a:rPr lang="en-US" sz="10858">
                  <a:solidFill>
                    <a:srgbClr val="6BD4CD"/>
                  </a:solidFill>
                  <a:latin typeface="Glacial Indifference Bold"/>
                </a:rPr>
                <a:t>80%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91378"/>
              <a:ext cx="8901921" cy="822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86"/>
                </a:lnSpc>
              </a:pPr>
              <a:r>
                <a:rPr lang="en-US" sz="4071" spc="407">
                  <a:solidFill>
                    <a:srgbClr val="6BD4CD"/>
                  </a:solidFill>
                  <a:latin typeface="Glacial Indifference"/>
                </a:rPr>
                <a:t>EĞITIM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33395" y="2801951"/>
            <a:ext cx="6289638" cy="2341549"/>
            <a:chOff x="0" y="0"/>
            <a:chExt cx="8386183" cy="312206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90500"/>
              <a:ext cx="8386183" cy="18858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29"/>
                </a:lnSpc>
              </a:pPr>
              <a:r>
                <a:rPr lang="en-US" sz="10229">
                  <a:solidFill>
                    <a:srgbClr val="04345C"/>
                  </a:solidFill>
                  <a:latin typeface="Glacial Indifference Bold"/>
                </a:rPr>
                <a:t>20%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7514"/>
              <a:ext cx="8386183" cy="784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03"/>
                </a:lnSpc>
              </a:pPr>
              <a:r>
                <a:rPr lang="en-US" sz="3835" spc="383">
                  <a:solidFill>
                    <a:srgbClr val="04345C"/>
                  </a:solidFill>
                  <a:latin typeface="Glacial Indifference"/>
                </a:rPr>
                <a:t>TEST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85908">
            <a:off x="-1947600" y="6241968"/>
            <a:ext cx="4977542" cy="515807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857178" y="8638444"/>
            <a:ext cx="2666467" cy="276317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3488175" y="-3364431"/>
            <a:ext cx="5205502" cy="5394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960" y="1967625"/>
            <a:ext cx="8544040" cy="42755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03995" y="1807821"/>
            <a:ext cx="8832409" cy="449420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981904" y="529301"/>
            <a:ext cx="1476592" cy="89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6BD4CD"/>
                </a:solidFill>
                <a:latin typeface="DejaVu Serif"/>
              </a:rPr>
              <a:t>DAX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51032" y="529301"/>
            <a:ext cx="1841897" cy="89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6BD4CD"/>
                </a:solidFill>
                <a:latin typeface="DejaVu Serif"/>
              </a:rPr>
              <a:t>SSMI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44895" y="3985163"/>
            <a:ext cx="6899105" cy="23166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46620" y="852206"/>
            <a:ext cx="3114072" cy="664801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59558" y="690281"/>
            <a:ext cx="476639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Z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692641">
            <a:off x="1853217" y="-2526377"/>
            <a:ext cx="14137151" cy="146498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6729" y="5468715"/>
            <a:ext cx="5328508" cy="55217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48884" y="8667750"/>
            <a:ext cx="2306858" cy="23905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700000">
            <a:off x="12967898" y="-2126071"/>
            <a:ext cx="6088708" cy="63095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449029">
            <a:off x="16729013" y="2010975"/>
            <a:ext cx="1828804" cy="189513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72196" y="2433593"/>
            <a:ext cx="6963769" cy="419847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668333" y="565164"/>
            <a:ext cx="12951335" cy="2070071"/>
            <a:chOff x="0" y="0"/>
            <a:chExt cx="17268446" cy="276009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71450"/>
              <a:ext cx="17268446" cy="1607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sz="8799" spc="879">
                  <a:solidFill>
                    <a:srgbClr val="6BD4CD"/>
                  </a:solidFill>
                  <a:latin typeface="Glacial Indifference Bold"/>
                </a:rPr>
                <a:t>LSTM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032731"/>
              <a:ext cx="17268446" cy="727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03" r="522" b="16613"/>
          <a:stretch>
            <a:fillRect/>
          </a:stretch>
        </p:blipFill>
        <p:spPr>
          <a:xfrm>
            <a:off x="533400" y="5905500"/>
            <a:ext cx="16780554" cy="11834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21228" y="387730"/>
            <a:ext cx="7645544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ZAMAN ADIMI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6BD4CD"/>
                </a:solidFill>
                <a:latin typeface="Abril Fatface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78366" y="716631"/>
            <a:ext cx="9338435" cy="64755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Özel</PresentationFormat>
  <Paragraphs>50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Glacial Indifference</vt:lpstr>
      <vt:lpstr>Arial</vt:lpstr>
      <vt:lpstr>Calibri</vt:lpstr>
      <vt:lpstr>Abril Fatface</vt:lpstr>
      <vt:lpstr>DejaVu Serif</vt:lpstr>
      <vt:lpstr>Glacial Indifference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MİMARİSİ KULLANILARAK BORSA ENDEKSLERİNİ TAHMİNİ</dc:title>
  <cp:lastModifiedBy>furkan küpçü</cp:lastModifiedBy>
  <cp:revision>4</cp:revision>
  <dcterms:created xsi:type="dcterms:W3CDTF">2006-08-16T00:00:00Z</dcterms:created>
  <dcterms:modified xsi:type="dcterms:W3CDTF">2021-06-09T07:38:31Z</dcterms:modified>
  <dc:identifier>DAEg2_IOvLA</dc:identifier>
</cp:coreProperties>
</file>