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>
        <p:scale>
          <a:sx n="100" d="100"/>
          <a:sy n="100" d="100"/>
        </p:scale>
        <p:origin x="1098" y="9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9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9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8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800" dirty="0"/>
              <a:t>NIH Provocative Questions grant (1R01CA180149)</a:t>
            </a:r>
          </a:p>
          <a:p>
            <a:pPr lvl="1"/>
            <a:r>
              <a:rPr lang="en-US" sz="1800" dirty="0"/>
              <a:t>NIH PS-OC center grant (5U54CA143907)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We thank the Breast Cancer Research Foundation, the Jayne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Koskinas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 Ted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Giovanis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 Foundation for Health and Policy, the National Cancer Institute (1R01CA180149), the National Institute of General Medical Science (1S10OD018495-01), the Department of Energy (National Energy Research Scientific Computing Center, a DOE Office of Science User Facility supported by the Office of Science of the U.S. Department of Energy under Contract No. DE-AC02-05CH1123 and from Lawrence Livermore National Laboratory under Award #B616283), and the National Science Foundation (1720625) for generous support.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F35A6-42B8-4D93-8810-66EDA793259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4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Module x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Module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Paul Macklin, Ph.D.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rgbClr val="FFC000">
                    <a:lumMod val="50000"/>
                  </a:srgbClr>
                </a:solidFill>
              </a:rPr>
              <a:t>@</a:t>
            </a:r>
            <a:r>
              <a:rPr lang="en-US" sz="1800" dirty="0" err="1">
                <a:solidFill>
                  <a:srgbClr val="FFC000">
                    <a:lumMod val="50000"/>
                  </a:srgbClr>
                </a:solidFill>
              </a:rPr>
              <a:t>MathCancer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/>
              <a:t>last updated</a:t>
            </a:r>
            <a:r>
              <a:rPr lang="en-US" dirty="0"/>
              <a:t>: August ?,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95633" y="3023604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dfdf</a:t>
            </a:r>
            <a:endParaRPr lang="en-US" dirty="0"/>
          </a:p>
          <a:p>
            <a:r>
              <a:rPr lang="en-US" dirty="0" err="1"/>
              <a:t>df</a:t>
            </a:r>
            <a:endParaRPr lang="en-US" dirty="0"/>
          </a:p>
          <a:p>
            <a:r>
              <a:rPr lang="en-US" dirty="0" err="1"/>
              <a:t>dfdf</a:t>
            </a:r>
            <a:endParaRPr lang="en-US" dirty="0"/>
          </a:p>
          <a:p>
            <a:r>
              <a:rPr lang="en-US" dirty="0" err="1"/>
              <a:t>dfd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4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Caveats, notes, and best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 to write "no extra notes"</a:t>
            </a:r>
          </a:p>
        </p:txBody>
      </p:sp>
    </p:spTree>
    <p:extLst>
      <p:ext uri="{BB962C8B-B14F-4D97-AF65-F5344CB8AC3E}">
        <p14:creationId xmlns:p14="http://schemas.microsoft.com/office/powerpoint/2010/main" val="205297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Acknowledgements: Funders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NIH </a:t>
            </a:r>
            <a:r>
              <a:rPr lang="en-US" dirty="0"/>
              <a:t>(current)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NIH CSBC U01 (1U01CA232137), </a:t>
            </a:r>
            <a:r>
              <a:rPr lang="en-US" b="1" dirty="0"/>
              <a:t>PIs </a:t>
            </a:r>
            <a:r>
              <a:rPr lang="en-US" dirty="0"/>
              <a:t>Finley* / Macklin / Mumenthaler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High-End instrumentation grant (1S10OD018495-01), </a:t>
            </a:r>
            <a:r>
              <a:rPr lang="en-US" b="1" dirty="0"/>
              <a:t>PI </a:t>
            </a:r>
            <a:r>
              <a:rPr lang="en-US" dirty="0"/>
              <a:t>Foster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HuBMAP</a:t>
            </a:r>
            <a:r>
              <a:rPr lang="en-US" dirty="0"/>
              <a:t> CCF contract (OT2 OD026671), </a:t>
            </a:r>
            <a:r>
              <a:rPr lang="en-US" b="1" dirty="0"/>
              <a:t>PI </a:t>
            </a:r>
            <a:r>
              <a:rPr lang="en-US" dirty="0" err="1"/>
              <a:t>Börner</a:t>
            </a:r>
            <a:endParaRPr lang="en-US" dirty="0"/>
          </a:p>
          <a:p>
            <a:pPr lvl="1"/>
            <a:endParaRPr lang="en-US" sz="1125" dirty="0"/>
          </a:p>
          <a:p>
            <a:r>
              <a:rPr lang="en-US" b="1" dirty="0"/>
              <a:t>NIH </a:t>
            </a:r>
            <a:r>
              <a:rPr lang="en-US" dirty="0"/>
              <a:t>(past support that helped PhysiCell)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Provocative Questions grant (1R01CA180149), </a:t>
            </a:r>
            <a:r>
              <a:rPr lang="en-US" b="1" dirty="0"/>
              <a:t>PIs</a:t>
            </a:r>
            <a:r>
              <a:rPr lang="en-US" dirty="0"/>
              <a:t> Agus / </a:t>
            </a:r>
            <a:r>
              <a:rPr lang="en-US" dirty="0" err="1"/>
              <a:t>Atala</a:t>
            </a:r>
            <a:r>
              <a:rPr lang="en-US" dirty="0"/>
              <a:t> / </a:t>
            </a:r>
            <a:r>
              <a:rPr lang="en-US" dirty="0" err="1"/>
              <a:t>Soker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NIH PS-OC center grant (5U54CA143907), </a:t>
            </a:r>
            <a:r>
              <a:rPr lang="en-US" b="1" dirty="0"/>
              <a:t>PIs</a:t>
            </a:r>
            <a:r>
              <a:rPr lang="en-US" dirty="0"/>
              <a:t> Agus / Hillis </a:t>
            </a:r>
          </a:p>
          <a:p>
            <a:pPr lvl="1"/>
            <a:endParaRPr lang="en-US" sz="1125" dirty="0"/>
          </a:p>
          <a:p>
            <a:r>
              <a:rPr lang="en-US" b="1" dirty="0"/>
              <a:t>NSF: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Engineered </a:t>
            </a:r>
            <a:r>
              <a:rPr lang="en-US" dirty="0" err="1"/>
              <a:t>nanoBIO</a:t>
            </a:r>
            <a:r>
              <a:rPr lang="en-US" dirty="0"/>
              <a:t> Hub (1720625), </a:t>
            </a:r>
            <a:r>
              <a:rPr lang="en-US" b="1" dirty="0"/>
              <a:t>PI</a:t>
            </a:r>
            <a:r>
              <a:rPr lang="en-US" dirty="0"/>
              <a:t> Fox. </a:t>
            </a:r>
            <a:r>
              <a:rPr lang="en-US" b="1" dirty="0"/>
              <a:t>Co-PIs</a:t>
            </a:r>
            <a:r>
              <a:rPr lang="en-US" dirty="0"/>
              <a:t> Douglas, Glazier, Macklin, </a:t>
            </a:r>
            <a:r>
              <a:rPr lang="en-US" dirty="0" err="1"/>
              <a:t>Jadhao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Cyanobacteria / Synthetic Biology (1818187), </a:t>
            </a:r>
            <a:r>
              <a:rPr lang="en-US" b="1" dirty="0"/>
              <a:t>PI </a:t>
            </a:r>
            <a:r>
              <a:rPr lang="en-US" dirty="0"/>
              <a:t>Kehoe, </a:t>
            </a:r>
            <a:r>
              <a:rPr lang="en-US" b="1" dirty="0"/>
              <a:t>Co-PI </a:t>
            </a:r>
            <a:r>
              <a:rPr lang="en-US" dirty="0"/>
              <a:t>Macklin </a:t>
            </a:r>
          </a:p>
          <a:p>
            <a:pPr lvl="1"/>
            <a:endParaRPr lang="en-US" sz="1125" dirty="0"/>
          </a:p>
          <a:p>
            <a:r>
              <a:rPr lang="en-US" b="1" dirty="0"/>
              <a:t>Breast Cancer Research Foundation &amp; JKTGF</a:t>
            </a:r>
            <a:r>
              <a:rPr lang="en-US" dirty="0"/>
              <a:t>, </a:t>
            </a:r>
            <a:r>
              <a:rPr lang="en-US" b="1" dirty="0"/>
              <a:t>PI </a:t>
            </a:r>
            <a:r>
              <a:rPr lang="en-US" dirty="0"/>
              <a:t>Macklin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projects with </a:t>
            </a:r>
            <a:r>
              <a:rPr lang="en-US" b="1" dirty="0"/>
              <a:t>PIs</a:t>
            </a:r>
            <a:r>
              <a:rPr lang="en-US" dirty="0"/>
              <a:t> Agus, Gilkes, Peyton, Ewald, Newton, Bader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66251" y="3996690"/>
            <a:ext cx="5811498" cy="480060"/>
            <a:chOff x="2085261" y="3996690"/>
            <a:chExt cx="5811498" cy="4800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1026" name="Picture 2" descr="https://sbtc.org/wp-content/uploads/2019/03/nci_case_logo_314056_284_5_v1-1200x600-1200x500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nsf.gov/images/logos/NSF_4-Color_bitmap_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jktgfoundation.org/images/common/logo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830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Aneequa</a:t>
            </a:r>
            <a:r>
              <a:rPr lang="en-US" dirty="0"/>
              <a:t> to draw a tree-</a:t>
            </a:r>
            <a:r>
              <a:rPr lang="en-US" dirty="0" err="1"/>
              <a:t>ish</a:t>
            </a:r>
            <a:r>
              <a:rPr lang="en-US" dirty="0"/>
              <a:t> domain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5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Cells can actively move through their environment by motility. </a:t>
            </a:r>
          </a:p>
          <a:p>
            <a:r>
              <a:rPr lang="en-US" dirty="0"/>
              <a:t>Mathematically, this is often modeled as a biased Random walk. </a:t>
            </a:r>
          </a:p>
          <a:p>
            <a:r>
              <a:rPr lang="en-US" dirty="0"/>
              <a:t>Cells may …. </a:t>
            </a:r>
          </a:p>
        </p:txBody>
      </p:sp>
    </p:spTree>
    <p:extLst>
      <p:ext uri="{BB962C8B-B14F-4D97-AF65-F5344CB8AC3E}">
        <p14:creationId xmlns:p14="http://schemas.microsoft.com/office/powerpoint/2010/main" val="300751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Variables and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Migration bias direction: </a:t>
            </a:r>
            <a:r>
              <a:rPr lang="en-US" dirty="0"/>
              <a:t>plain English description</a:t>
            </a:r>
            <a:endParaRPr lang="en-US" b="1" dirty="0"/>
          </a:p>
          <a:p>
            <a:r>
              <a:rPr lang="en-US" b="1" dirty="0" err="1"/>
              <a:t>Migratation</a:t>
            </a:r>
            <a:r>
              <a:rPr lang="en-US" b="1" dirty="0"/>
              <a:t> bias: </a:t>
            </a:r>
            <a:r>
              <a:rPr lang="en-US" dirty="0"/>
              <a:t>plain English description … </a:t>
            </a:r>
            <a:endParaRPr lang="en-US" b="1" dirty="0"/>
          </a:p>
          <a:p>
            <a:r>
              <a:rPr lang="en-US" b="1" dirty="0"/>
              <a:t>Migration speed</a:t>
            </a:r>
          </a:p>
          <a:p>
            <a:r>
              <a:rPr lang="en-US" b="1" dirty="0"/>
              <a:t>(Mean) persistence time</a:t>
            </a:r>
          </a:p>
          <a:p>
            <a:r>
              <a:rPr lang="en-US" b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5574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Okay to write "no extra assumptions"</a:t>
            </a:r>
          </a:p>
        </p:txBody>
      </p:sp>
    </p:spTree>
    <p:extLst>
      <p:ext uri="{BB962C8B-B14F-4D97-AF65-F5344CB8AC3E}">
        <p14:creationId xmlns:p14="http://schemas.microsoft.com/office/powerpoint/2010/main" val="333157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cells change motility direction</a:t>
            </a:r>
          </a:p>
          <a:p>
            <a:endParaRPr lang="en-US" dirty="0"/>
          </a:p>
          <a:p>
            <a:r>
              <a:rPr lang="en-US" dirty="0"/>
              <a:t>How motility direction is chosen </a:t>
            </a:r>
          </a:p>
          <a:p>
            <a:endParaRPr lang="en-US" dirty="0"/>
          </a:p>
          <a:p>
            <a:r>
              <a:rPr lang="en-US" dirty="0"/>
              <a:t>How motility velocity is computed </a:t>
            </a:r>
          </a:p>
          <a:p>
            <a:endParaRPr lang="en-US" dirty="0"/>
          </a:p>
          <a:p>
            <a:r>
              <a:rPr lang="en-US" dirty="0"/>
              <a:t>How motility velocity is added to overall velocity </a:t>
            </a:r>
          </a:p>
        </p:txBody>
      </p:sp>
    </p:spTree>
    <p:extLst>
      <p:ext uri="{BB962C8B-B14F-4D97-AF65-F5344CB8AC3E}">
        <p14:creationId xmlns:p14="http://schemas.microsoft.com/office/powerpoint/2010/main" val="140840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</a:t>
            </a:r>
            <a:r>
              <a:rPr lang="en-US" dirty="0" err="1"/>
              <a:t>nanoHUB</a:t>
            </a:r>
            <a:r>
              <a:rPr lang="en-US" dirty="0"/>
              <a:t> app for this. </a:t>
            </a:r>
          </a:p>
          <a:p>
            <a:r>
              <a:rPr lang="en-US" dirty="0"/>
              <a:t>Hyperlink and QR code. </a:t>
            </a:r>
          </a:p>
          <a:p>
            <a:r>
              <a:rPr lang="en-US" dirty="0"/>
              <a:t>Any special instructions. (We'll do a generic "how to use a </a:t>
            </a:r>
            <a:r>
              <a:rPr lang="en-US" dirty="0" err="1"/>
              <a:t>nanoHUB</a:t>
            </a:r>
            <a:r>
              <a:rPr lang="en-US" dirty="0"/>
              <a:t> app" in another slide deck.) </a:t>
            </a:r>
          </a:p>
          <a:p>
            <a:r>
              <a:rPr lang="en-US" dirty="0"/>
              <a:t>Show a screenshot or two, and a sample output.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encourage you to open this model now while reading about its parameters. </a:t>
            </a:r>
          </a:p>
        </p:txBody>
      </p:sp>
    </p:spTree>
    <p:extLst>
      <p:ext uri="{BB962C8B-B14F-4D97-AF65-F5344CB8AC3E}">
        <p14:creationId xmlns:p14="http://schemas.microsoft.com/office/powerpoint/2010/main" val="9563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structure: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786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structure: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66190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443</Words>
  <Application>Microsoft Office PowerPoint</Application>
  <PresentationFormat>On-screen Show (16:9)</PresentationFormat>
  <Paragraphs>69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ＭＳ Ｐゴシック</vt:lpstr>
      <vt:lpstr>Arial</vt:lpstr>
      <vt:lpstr>Calibri</vt:lpstr>
      <vt:lpstr>Courier</vt:lpstr>
      <vt:lpstr>Wingdings</vt:lpstr>
      <vt:lpstr>PhysiCell-Training (v1)</vt:lpstr>
      <vt:lpstr>Module x: Module title</vt:lpstr>
      <vt:lpstr>Context</vt:lpstr>
      <vt:lpstr>Background</vt:lpstr>
      <vt:lpstr>Mathematics: Variables and Definitions</vt:lpstr>
      <vt:lpstr>Mathematics: Assumptions</vt:lpstr>
      <vt:lpstr>Mathematics: Models</vt:lpstr>
      <vt:lpstr>Demonstration</vt:lpstr>
      <vt:lpstr>Class structure: Data</vt:lpstr>
      <vt:lpstr>Class structure: Methods</vt:lpstr>
      <vt:lpstr>Example</vt:lpstr>
      <vt:lpstr>Caveats, notes, and best practices</vt:lpstr>
      <vt:lpstr>Acknowledgements: Funders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84</cp:revision>
  <cp:lastPrinted>2016-10-13T20:36:44Z</cp:lastPrinted>
  <dcterms:created xsi:type="dcterms:W3CDTF">2017-08-25T15:45:43Z</dcterms:created>
  <dcterms:modified xsi:type="dcterms:W3CDTF">2019-11-10T15:57:27Z</dcterms:modified>
</cp:coreProperties>
</file>