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46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10/2/2019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9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800" dirty="0"/>
              <a:t>NIH Provocative Questions grant (1R01CA180149)</a:t>
            </a:r>
          </a:p>
          <a:p>
            <a:pPr lvl="1"/>
            <a:r>
              <a:rPr lang="en-US" sz="1800" dirty="0"/>
              <a:t>NIH PS-OC center grant (5U54CA143907)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We thank the Breast Cancer Research Foundation, the Jayne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Koskinas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 Ted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Giovanis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 Foundation for Health and Policy, the National Cancer Institute (1R01CA180149), the National Institute of General Medical Science (1S10OD018495-01), the Department of Energy (National Energy Research Scientific Computing Center, a DOE Office of Science User Facility supported by the Office of Science of the U.S. Department of Energy under Contract No. DE-AC02-05CH1123 and from Lawrence Livermore National Laboratory under Award #B616283), and the National Science Foundation (1720625) for generous support.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F35A6-42B8-4D93-8810-66EDA79325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4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  <a:endParaRPr kumimoji="0" lang="en-US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80560"/>
            <a:ext cx="9144000" cy="667512"/>
            <a:chOff x="0" y="4653468"/>
            <a:chExt cx="9144000" cy="6675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9" b="3146"/>
            <a:stretch/>
          </p:blipFill>
          <p:spPr bwMode="auto">
            <a:xfrm>
              <a:off x="0" y="4653468"/>
              <a:ext cx="9144000" cy="66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/>
            <p:cNvGrpSpPr/>
            <p:nvPr userDrawn="1"/>
          </p:nvGrpSpPr>
          <p:grpSpPr>
            <a:xfrm>
              <a:off x="1828800" y="4679447"/>
              <a:ext cx="7315200" cy="615553"/>
              <a:chOff x="1828800" y="4679447"/>
              <a:chExt cx="7315200" cy="615553"/>
            </a:xfrm>
          </p:grpSpPr>
          <p:sp>
            <p:nvSpPr>
              <p:cNvPr id="12" name="TextBox 1"/>
              <p:cNvSpPr txBox="1">
                <a:spLocks noChangeArrowheads="1"/>
              </p:cNvSpPr>
              <p:nvPr userDrawn="1"/>
            </p:nvSpPr>
            <p:spPr bwMode="auto">
              <a:xfrm>
                <a:off x="1828800" y="4679447"/>
                <a:ext cx="7315200" cy="615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91440" bIns="0" anchor="ctr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8F3D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 </a:t>
                </a:r>
                <a:r>
                  <a:rPr kumimoji="0" lang="en-US" altLang="en-US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PhysiCell</a:t>
                </a:r>
                <a:r>
                  <a:rPr kumimoji="0" lang="en-US" alt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 Project</a:t>
                </a:r>
                <a:endPara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PhysiCell.org</a:t>
                </a:r>
                <a:endParaRPr kumimoji="0" lang="en-US" alt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4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#</a:t>
                </a:r>
                <a:r>
                  <a:rPr kumimoji="0" lang="en-US" altLang="en-US" sz="13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accent4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PhysiCell</a:t>
                </a:r>
                <a:endParaRPr kumimoji="0" lang="en-US" alt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pic>
            <p:nvPicPr>
              <p:cNvPr id="13" name="Graphic 4">
                <a:extLst>
                  <a:ext uri="{FF2B5EF4-FFF2-40B4-BE49-F238E27FC236}">
                    <a16:creationId xmlns:a16="http://schemas.microsoft.com/office/drawing/2014/main" id="{C5167440-5466-4D9B-A4E4-63D3506D37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7991168" y="5112120"/>
                <a:ext cx="182880" cy="182880"/>
              </a:xfrm>
              <a:prstGeom prst="rect">
                <a:avLst/>
              </a:prstGeom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Module x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Module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last updated</a:t>
            </a:r>
            <a:r>
              <a:rPr lang="en-US" dirty="0"/>
              <a:t>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dfdf</a:t>
            </a:r>
            <a:endParaRPr lang="en-US" dirty="0" smtClean="0"/>
          </a:p>
          <a:p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err="1" smtClean="0"/>
              <a:t>dfdf</a:t>
            </a:r>
            <a:endParaRPr lang="en-US" dirty="0" smtClean="0"/>
          </a:p>
          <a:p>
            <a:r>
              <a:rPr lang="en-US" dirty="0" err="1" smtClean="0"/>
              <a:t>dfd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4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Caveats, notes, and 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 to write "no extra notes"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7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Acknowledgements: Funders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NIH </a:t>
            </a:r>
            <a:r>
              <a:rPr lang="en-US" dirty="0"/>
              <a:t>(current)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NIH CSBC U01 (1U01CA232137), </a:t>
            </a:r>
            <a:r>
              <a:rPr lang="en-US" b="1" dirty="0"/>
              <a:t>PIs </a:t>
            </a:r>
            <a:r>
              <a:rPr lang="en-US" dirty="0"/>
              <a:t>Finley* / Macklin / Mumenthaler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High-End instrumentation grant (1S10OD018495-01), </a:t>
            </a:r>
            <a:r>
              <a:rPr lang="en-US" b="1" dirty="0"/>
              <a:t>PI </a:t>
            </a:r>
            <a:r>
              <a:rPr lang="en-US" dirty="0"/>
              <a:t>Foster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HuBMAP</a:t>
            </a:r>
            <a:r>
              <a:rPr lang="en-US" dirty="0"/>
              <a:t> CCF contract (OT2 OD026671), </a:t>
            </a:r>
            <a:r>
              <a:rPr lang="en-US" b="1" dirty="0"/>
              <a:t>PI </a:t>
            </a:r>
            <a:r>
              <a:rPr lang="en-US" dirty="0" err="1"/>
              <a:t>Börner</a:t>
            </a:r>
            <a:endParaRPr lang="en-US" dirty="0"/>
          </a:p>
          <a:p>
            <a:pPr lvl="1"/>
            <a:endParaRPr lang="en-US" sz="1125" dirty="0"/>
          </a:p>
          <a:p>
            <a:r>
              <a:rPr lang="en-US" b="1" dirty="0"/>
              <a:t>NIH </a:t>
            </a:r>
            <a:r>
              <a:rPr lang="en-US" dirty="0"/>
              <a:t>(past support that helped PhysiCell)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Provocative Questions grant (1R01CA180149), </a:t>
            </a:r>
            <a:r>
              <a:rPr lang="en-US" b="1" dirty="0"/>
              <a:t>PIs</a:t>
            </a:r>
            <a:r>
              <a:rPr lang="en-US" dirty="0"/>
              <a:t> Agus / </a:t>
            </a:r>
            <a:r>
              <a:rPr lang="en-US" dirty="0" err="1"/>
              <a:t>Atala</a:t>
            </a:r>
            <a:r>
              <a:rPr lang="en-US" dirty="0"/>
              <a:t> / </a:t>
            </a:r>
            <a:r>
              <a:rPr lang="en-US" dirty="0" err="1"/>
              <a:t>Soker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NIH PS-OC center grant (5U54CA143907), </a:t>
            </a:r>
            <a:r>
              <a:rPr lang="en-US" b="1" dirty="0"/>
              <a:t>PIs</a:t>
            </a:r>
            <a:r>
              <a:rPr lang="en-US" dirty="0"/>
              <a:t> Agus / Hillis </a:t>
            </a:r>
          </a:p>
          <a:p>
            <a:pPr lvl="1"/>
            <a:endParaRPr lang="en-US" sz="1125" dirty="0"/>
          </a:p>
          <a:p>
            <a:r>
              <a:rPr lang="en-US" b="1" dirty="0"/>
              <a:t>NSF: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Engineered </a:t>
            </a:r>
            <a:r>
              <a:rPr lang="en-US" dirty="0" err="1"/>
              <a:t>nanoBIO</a:t>
            </a:r>
            <a:r>
              <a:rPr lang="en-US" dirty="0"/>
              <a:t> Hub (1720625), </a:t>
            </a:r>
            <a:r>
              <a:rPr lang="en-US" b="1" dirty="0"/>
              <a:t>PI</a:t>
            </a:r>
            <a:r>
              <a:rPr lang="en-US" dirty="0"/>
              <a:t> Fox. </a:t>
            </a:r>
            <a:r>
              <a:rPr lang="en-US" b="1" dirty="0"/>
              <a:t>Co-PIs</a:t>
            </a:r>
            <a:r>
              <a:rPr lang="en-US" dirty="0"/>
              <a:t> Douglas, Glazier, Macklin, </a:t>
            </a:r>
            <a:r>
              <a:rPr lang="en-US" dirty="0" err="1"/>
              <a:t>Jadhao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Cyanobacteria / Synthetic Biology (1818187), </a:t>
            </a:r>
            <a:r>
              <a:rPr lang="en-US" b="1" dirty="0"/>
              <a:t>PI </a:t>
            </a:r>
            <a:r>
              <a:rPr lang="en-US" dirty="0"/>
              <a:t>Kehoe, </a:t>
            </a:r>
            <a:r>
              <a:rPr lang="en-US" b="1" dirty="0"/>
              <a:t>Co-PI </a:t>
            </a:r>
            <a:r>
              <a:rPr lang="en-US" dirty="0"/>
              <a:t>Macklin </a:t>
            </a:r>
          </a:p>
          <a:p>
            <a:pPr lvl="1"/>
            <a:endParaRPr lang="en-US" sz="1125" dirty="0"/>
          </a:p>
          <a:p>
            <a:r>
              <a:rPr lang="en-US" b="1" dirty="0"/>
              <a:t>Breast Cancer Research Foundation &amp; JKTGF</a:t>
            </a:r>
            <a:r>
              <a:rPr lang="en-US" dirty="0"/>
              <a:t>, </a:t>
            </a:r>
            <a:r>
              <a:rPr lang="en-US" b="1" dirty="0"/>
              <a:t>PI </a:t>
            </a:r>
            <a:r>
              <a:rPr lang="en-US" dirty="0"/>
              <a:t>Macklin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projects with </a:t>
            </a:r>
            <a:r>
              <a:rPr lang="en-US" b="1" dirty="0"/>
              <a:t>PIs</a:t>
            </a:r>
            <a:r>
              <a:rPr lang="en-US" dirty="0"/>
              <a:t> Agus, Gilkes, Peyton, Ewald, Newton, Bader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66251" y="3996690"/>
            <a:ext cx="5811498" cy="480060"/>
            <a:chOff x="2085261" y="3996690"/>
            <a:chExt cx="5811498" cy="4800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1026" name="Picture 2" descr="https://sbtc.org/wp-content/uploads/2019/03/nci_case_logo_314056_284_5_v1-1200x600-1200x50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nsf.gov/images/logos/NSF_4-Color_bitmap_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jktgfoundation.org/images/common/logo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83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Aneequa</a:t>
            </a:r>
            <a:r>
              <a:rPr lang="en-US" dirty="0" smtClean="0"/>
              <a:t> to draw a tree-</a:t>
            </a:r>
            <a:r>
              <a:rPr lang="en-US" dirty="0" err="1" smtClean="0"/>
              <a:t>ish</a:t>
            </a:r>
            <a:r>
              <a:rPr lang="en-US" dirty="0" smtClean="0"/>
              <a:t> domain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5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Cells can actively move through their environment by motility. </a:t>
            </a:r>
          </a:p>
          <a:p>
            <a:r>
              <a:rPr lang="en-US" dirty="0" smtClean="0"/>
              <a:t>Mathematically, this is often modeled as a biased Random walk. </a:t>
            </a:r>
          </a:p>
          <a:p>
            <a:r>
              <a:rPr lang="en-US" dirty="0" smtClean="0"/>
              <a:t>Cells may 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1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Mathematics: Variables and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Migration bias direction: </a:t>
            </a:r>
            <a:r>
              <a:rPr lang="en-US" dirty="0" smtClean="0"/>
              <a:t>plain English description</a:t>
            </a:r>
            <a:endParaRPr lang="en-US" b="1" dirty="0" smtClean="0"/>
          </a:p>
          <a:p>
            <a:r>
              <a:rPr lang="en-US" b="1" dirty="0" err="1" smtClean="0"/>
              <a:t>Migratation</a:t>
            </a:r>
            <a:r>
              <a:rPr lang="en-US" b="1" dirty="0" smtClean="0"/>
              <a:t> bias: </a:t>
            </a:r>
            <a:r>
              <a:rPr lang="en-US" dirty="0" smtClean="0"/>
              <a:t>plain English description … </a:t>
            </a:r>
            <a:endParaRPr lang="en-US" b="1" dirty="0" smtClean="0"/>
          </a:p>
          <a:p>
            <a:r>
              <a:rPr lang="en-US" b="1" dirty="0" smtClean="0"/>
              <a:t>Migration speed</a:t>
            </a:r>
          </a:p>
          <a:p>
            <a:r>
              <a:rPr lang="en-US" b="1" dirty="0" smtClean="0"/>
              <a:t>(Mean) persistence time</a:t>
            </a:r>
          </a:p>
          <a:p>
            <a:r>
              <a:rPr lang="en-US" b="1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5574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Mathematics: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Okay to write "no extra assumptions"</a:t>
            </a:r>
          </a:p>
        </p:txBody>
      </p:sp>
    </p:spTree>
    <p:extLst>
      <p:ext uri="{BB962C8B-B14F-4D97-AF65-F5344CB8AC3E}">
        <p14:creationId xmlns:p14="http://schemas.microsoft.com/office/powerpoint/2010/main" val="333157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Mathematics: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often cells change motility direction</a:t>
            </a:r>
          </a:p>
          <a:p>
            <a:endParaRPr lang="en-US" dirty="0" smtClean="0"/>
          </a:p>
          <a:p>
            <a:r>
              <a:rPr lang="en-US" dirty="0" smtClean="0"/>
              <a:t>How motility direction is chosen </a:t>
            </a:r>
          </a:p>
          <a:p>
            <a:endParaRPr lang="en-US" dirty="0" smtClean="0"/>
          </a:p>
          <a:p>
            <a:r>
              <a:rPr lang="en-US" dirty="0" smtClean="0"/>
              <a:t>How motility velocity is computed </a:t>
            </a:r>
          </a:p>
          <a:p>
            <a:endParaRPr lang="en-US" dirty="0"/>
          </a:p>
          <a:p>
            <a:r>
              <a:rPr lang="en-US" dirty="0" smtClean="0"/>
              <a:t>How motility velocity is added to overall velocity </a:t>
            </a:r>
          </a:p>
        </p:txBody>
      </p:sp>
    </p:spTree>
    <p:extLst>
      <p:ext uri="{BB962C8B-B14F-4D97-AF65-F5344CB8AC3E}">
        <p14:creationId xmlns:p14="http://schemas.microsoft.com/office/powerpoint/2010/main" val="14084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the </a:t>
            </a:r>
            <a:r>
              <a:rPr lang="en-US" dirty="0" err="1" smtClean="0"/>
              <a:t>nanoHUB</a:t>
            </a:r>
            <a:r>
              <a:rPr lang="en-US" dirty="0" smtClean="0"/>
              <a:t> app for this. </a:t>
            </a:r>
          </a:p>
          <a:p>
            <a:r>
              <a:rPr lang="en-US" dirty="0" smtClean="0"/>
              <a:t>Hyperlink and QR code. </a:t>
            </a:r>
          </a:p>
          <a:p>
            <a:r>
              <a:rPr lang="en-US" dirty="0" smtClean="0"/>
              <a:t>Any special instructions. (We'll do a generic "how to use a </a:t>
            </a:r>
            <a:r>
              <a:rPr lang="en-US" dirty="0" err="1" smtClean="0"/>
              <a:t>nanoHUB</a:t>
            </a:r>
            <a:r>
              <a:rPr lang="en-US" dirty="0" smtClean="0"/>
              <a:t> app" in another slide deck.) </a:t>
            </a:r>
          </a:p>
          <a:p>
            <a:r>
              <a:rPr lang="en-US" dirty="0" smtClean="0"/>
              <a:t>Show a screenshot or two, and a sample output.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encourage you to open this model now while reading about its parameters. </a:t>
            </a:r>
          </a:p>
        </p:txBody>
      </p:sp>
    </p:spTree>
    <p:extLst>
      <p:ext uri="{BB962C8B-B14F-4D97-AF65-F5344CB8AC3E}">
        <p14:creationId xmlns:p14="http://schemas.microsoft.com/office/powerpoint/2010/main" val="9563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78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structure: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66190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443</Words>
  <Application>Microsoft Office PowerPoint</Application>
  <PresentationFormat>On-screen Show (16:9)</PresentationFormat>
  <Paragraphs>69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MS PGothic</vt:lpstr>
      <vt:lpstr>Arial</vt:lpstr>
      <vt:lpstr>Calibri</vt:lpstr>
      <vt:lpstr>Courier</vt:lpstr>
      <vt:lpstr>Wingdings</vt:lpstr>
      <vt:lpstr>PhysiCell-Training (v1)</vt:lpstr>
      <vt:lpstr>Module x: Module title</vt:lpstr>
      <vt:lpstr>Context</vt:lpstr>
      <vt:lpstr>Background</vt:lpstr>
      <vt:lpstr>Mathematics: Variables and Definitions</vt:lpstr>
      <vt:lpstr>Mathematics: Assumptions</vt:lpstr>
      <vt:lpstr>Mathematics: Models</vt:lpstr>
      <vt:lpstr>Demonstration</vt:lpstr>
      <vt:lpstr>Class structure: Data</vt:lpstr>
      <vt:lpstr>Class structure: Methods</vt:lpstr>
      <vt:lpstr>Example</vt:lpstr>
      <vt:lpstr>Caveats, notes, and best practices</vt:lpstr>
      <vt:lpstr>Acknowledgements: Funders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82</cp:revision>
  <cp:lastPrinted>2016-10-13T20:36:44Z</cp:lastPrinted>
  <dcterms:created xsi:type="dcterms:W3CDTF">2017-08-25T15:45:43Z</dcterms:created>
  <dcterms:modified xsi:type="dcterms:W3CDTF">2019-10-02T21:05:12Z</dcterms:modified>
</cp:coreProperties>
</file>