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59" r:id="rId13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6297"/>
    <a:srgbClr val="DC8722"/>
    <a:srgbClr val="F2BE48"/>
    <a:srgbClr val="A80532"/>
    <a:srgbClr val="808080"/>
    <a:srgbClr val="00629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2320" autoAdjust="0"/>
  </p:normalViewPr>
  <p:slideViewPr>
    <p:cSldViewPr snapToGrid="0" snapToObjects="1" showGuides="1">
      <p:cViewPr varScale="1">
        <p:scale>
          <a:sx n="147" d="100"/>
          <a:sy n="147" d="100"/>
        </p:scale>
        <p:origin x="462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10/2/2019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76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195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96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81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800" dirty="0"/>
              <a:t>NIH Provocative Questions grant (1R01CA180149)</a:t>
            </a:r>
          </a:p>
          <a:p>
            <a:pPr lvl="1"/>
            <a:r>
              <a:rPr lang="en-US" sz="1800" dirty="0"/>
              <a:t>NIH PS-OC center grant (5U54CA143907)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  <a:cs typeface="ＭＳ Ｐゴシック" pitchFamily="-107" charset="-128"/>
              </a:rPr>
              <a:t>We thank the Breast Cancer Research Foundation, the Jayne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  <a:cs typeface="ＭＳ Ｐゴシック" pitchFamily="-107" charset="-128"/>
              </a:rPr>
              <a:t>Koskinas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  <a:cs typeface="ＭＳ Ｐゴシック" pitchFamily="-107" charset="-128"/>
              </a:rPr>
              <a:t> Ted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  <a:cs typeface="ＭＳ Ｐゴシック" pitchFamily="-107" charset="-128"/>
              </a:rPr>
              <a:t>Giovanis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  <a:cs typeface="ＭＳ Ｐゴシック" pitchFamily="-107" charset="-128"/>
              </a:rPr>
              <a:t> Foundation for Health and Policy, the National Cancer Institute (1R01CA180149), the National Institute of General Medical Science (1S10OD018495-01), the Department of Energy (National Energy Research Scientific Computing Center, a DOE Office of Science User Facility supported by the Office of Science of the U.S. Department of Energy under Contract No. DE-AC02-05CH1123 and from Lawrence Livermore National Laboratory under Award #B616283), and the National Science Foundation (1720625) for generous support.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5F35A6-42B8-4D93-8810-66EDA7932597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045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1828800" y="3212436"/>
            <a:ext cx="54864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PhysiCell</a:t>
            </a:r>
            <a:r>
              <a:rPr kumimoji="0" lang="en-US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 Project</a:t>
            </a:r>
            <a:endParaRPr kumimoji="0" lang="en-US" altLang="en-US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8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  <a:tab pos="1828800" algn="l"/>
                <a:tab pos="2055813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4480560"/>
            <a:ext cx="9144000" cy="667512"/>
            <a:chOff x="0" y="4653468"/>
            <a:chExt cx="9144000" cy="667512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39" b="3146"/>
            <a:stretch/>
          </p:blipFill>
          <p:spPr bwMode="auto">
            <a:xfrm>
              <a:off x="0" y="4653468"/>
              <a:ext cx="9144000" cy="667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" name="Group 10"/>
            <p:cNvGrpSpPr/>
            <p:nvPr userDrawn="1"/>
          </p:nvGrpSpPr>
          <p:grpSpPr>
            <a:xfrm>
              <a:off x="1828800" y="4679447"/>
              <a:ext cx="7315200" cy="615553"/>
              <a:chOff x="1828800" y="4679447"/>
              <a:chExt cx="7315200" cy="615553"/>
            </a:xfrm>
          </p:grpSpPr>
          <p:sp>
            <p:nvSpPr>
              <p:cNvPr id="12" name="TextBox 1"/>
              <p:cNvSpPr txBox="1">
                <a:spLocks noChangeArrowheads="1"/>
              </p:cNvSpPr>
              <p:nvPr userDrawn="1"/>
            </p:nvSpPr>
            <p:spPr bwMode="auto">
              <a:xfrm>
                <a:off x="1828800" y="4679447"/>
                <a:ext cx="7315200" cy="6155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91440" bIns="0" anchor="ctr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8F3D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 </a:t>
                </a:r>
                <a:r>
                  <a:rPr kumimoji="0" lang="en-US" altLang="en-US" sz="1400" b="1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PhysiCell</a:t>
                </a:r>
                <a:r>
                  <a:rPr kumimoji="0" lang="en-US" alt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 Project</a:t>
                </a:r>
                <a:endParaRPr kumimoji="0" lang="en-US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3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4">
                        <a:lumMod val="20000"/>
                        <a:lumOff val="80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PhysiCell.org</a:t>
                </a:r>
                <a:endParaRPr kumimoji="0" lang="en-US" alt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4">
                      <a:lumMod val="20000"/>
                      <a:lumOff val="8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3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4">
                        <a:lumMod val="40000"/>
                        <a:lumOff val="60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#</a:t>
                </a:r>
                <a:r>
                  <a:rPr kumimoji="0" lang="en-US" altLang="en-US" sz="1300" b="1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chemeClr val="accent4">
                        <a:lumMod val="40000"/>
                        <a:lumOff val="60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PhysiCell</a:t>
                </a:r>
                <a:endParaRPr kumimoji="0" lang="en-US" alt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4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  <p:pic>
            <p:nvPicPr>
              <p:cNvPr id="13" name="Graphic 4">
                <a:extLst>
                  <a:ext uri="{FF2B5EF4-FFF2-40B4-BE49-F238E27FC236}">
                    <a16:creationId xmlns:a16="http://schemas.microsoft.com/office/drawing/2014/main" id="{C5167440-5466-4D9B-A4E4-63D3506D377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7991168" y="5112120"/>
                <a:ext cx="182880" cy="182880"/>
              </a:xfrm>
              <a:prstGeom prst="rect">
                <a:avLst/>
              </a:prstGeom>
            </p:spPr>
          </p:pic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Module x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/>
              <a:t> Module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2400" dirty="0"/>
              <a:t>Paul Macklin, Ph.D.</a:t>
            </a:r>
          </a:p>
          <a:p>
            <a:pPr lvl="0">
              <a:spcBef>
                <a:spcPts val="0"/>
              </a:spcBef>
            </a:pPr>
            <a:r>
              <a:rPr lang="en-US" sz="1800" dirty="0">
                <a:solidFill>
                  <a:srgbClr val="FFC000">
                    <a:lumMod val="50000"/>
                  </a:srgbClr>
                </a:solidFill>
              </a:rPr>
              <a:t>@</a:t>
            </a:r>
            <a:r>
              <a:rPr lang="en-US" sz="1800" dirty="0" err="1">
                <a:solidFill>
                  <a:srgbClr val="FFC000">
                    <a:lumMod val="50000"/>
                  </a:srgbClr>
                </a:solidFill>
              </a:rPr>
              <a:t>MathCancer</a:t>
            </a:r>
            <a:endParaRPr lang="en-US" sz="1800" dirty="0">
              <a:solidFill>
                <a:srgbClr val="FFC000">
                  <a:lumMod val="50000"/>
                </a:srgb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u="sng" dirty="0"/>
              <a:t>last updated</a:t>
            </a:r>
            <a:r>
              <a:rPr lang="en-US" dirty="0"/>
              <a:t>: August ?, 2019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34F3219-C3E5-4037-A29B-5892A640A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5633" y="3023604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96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dfdf</a:t>
            </a:r>
            <a:endParaRPr lang="en-US" dirty="0" smtClean="0"/>
          </a:p>
          <a:p>
            <a:r>
              <a:rPr lang="en-US" dirty="0" err="1" smtClean="0"/>
              <a:t>df</a:t>
            </a:r>
            <a:endParaRPr lang="en-US" dirty="0" smtClean="0"/>
          </a:p>
          <a:p>
            <a:r>
              <a:rPr lang="en-US" dirty="0" err="1" smtClean="0"/>
              <a:t>dfdf</a:t>
            </a:r>
            <a:endParaRPr lang="en-US" dirty="0" smtClean="0"/>
          </a:p>
          <a:p>
            <a:r>
              <a:rPr lang="en-US" dirty="0" err="1" smtClean="0"/>
              <a:t>dfd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143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Caveats, notes, and best practices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Okay to write "no extra notes"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70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Acknowledgements: Funders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NIH </a:t>
            </a:r>
            <a:r>
              <a:rPr lang="en-US" dirty="0"/>
              <a:t>(current)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NIH CSBC U01 (1U01CA232137), </a:t>
            </a:r>
            <a:r>
              <a:rPr lang="en-US" b="1" dirty="0"/>
              <a:t>PIs </a:t>
            </a:r>
            <a:r>
              <a:rPr lang="en-US" dirty="0"/>
              <a:t>Finley* / Macklin / Mumenthaler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High-End instrumentation grant (1S10OD018495-01), </a:t>
            </a:r>
            <a:r>
              <a:rPr lang="en-US" b="1" dirty="0"/>
              <a:t>PI </a:t>
            </a:r>
            <a:r>
              <a:rPr lang="en-US" dirty="0"/>
              <a:t>Foster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HuBMAP</a:t>
            </a:r>
            <a:r>
              <a:rPr lang="en-US" dirty="0"/>
              <a:t> CCF contract (OT2 OD026671), </a:t>
            </a:r>
            <a:r>
              <a:rPr lang="en-US" b="1" dirty="0"/>
              <a:t>PI </a:t>
            </a:r>
            <a:r>
              <a:rPr lang="en-US" dirty="0" err="1"/>
              <a:t>Börner</a:t>
            </a:r>
            <a:endParaRPr lang="en-US" dirty="0"/>
          </a:p>
          <a:p>
            <a:pPr lvl="1"/>
            <a:endParaRPr lang="en-US" sz="1125" dirty="0"/>
          </a:p>
          <a:p>
            <a:r>
              <a:rPr lang="en-US" b="1" dirty="0"/>
              <a:t>NIH </a:t>
            </a:r>
            <a:r>
              <a:rPr lang="en-US" dirty="0"/>
              <a:t>(past support that helped PhysiCell)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Provocative Questions grant (1R01CA180149), </a:t>
            </a:r>
            <a:r>
              <a:rPr lang="en-US" b="1" dirty="0"/>
              <a:t>PIs</a:t>
            </a:r>
            <a:r>
              <a:rPr lang="en-US" dirty="0"/>
              <a:t> Agus / </a:t>
            </a:r>
            <a:r>
              <a:rPr lang="en-US" dirty="0" err="1"/>
              <a:t>Atala</a:t>
            </a:r>
            <a:r>
              <a:rPr lang="en-US" dirty="0"/>
              <a:t> / </a:t>
            </a:r>
            <a:r>
              <a:rPr lang="en-US" dirty="0" err="1"/>
              <a:t>Soker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NIH PS-OC center grant (5U54CA143907), </a:t>
            </a:r>
            <a:r>
              <a:rPr lang="en-US" b="1" dirty="0"/>
              <a:t>PIs</a:t>
            </a:r>
            <a:r>
              <a:rPr lang="en-US" dirty="0"/>
              <a:t> Agus / Hillis </a:t>
            </a:r>
          </a:p>
          <a:p>
            <a:pPr lvl="1"/>
            <a:endParaRPr lang="en-US" sz="1125" dirty="0"/>
          </a:p>
          <a:p>
            <a:r>
              <a:rPr lang="en-US" b="1" dirty="0"/>
              <a:t>NSF:</a:t>
            </a:r>
            <a:r>
              <a:rPr lang="en-US" dirty="0"/>
              <a:t>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Engineered </a:t>
            </a:r>
            <a:r>
              <a:rPr lang="en-US" dirty="0" err="1"/>
              <a:t>nanoBIO</a:t>
            </a:r>
            <a:r>
              <a:rPr lang="en-US" dirty="0"/>
              <a:t> Hub (1720625), </a:t>
            </a:r>
            <a:r>
              <a:rPr lang="en-US" b="1" dirty="0"/>
              <a:t>PI</a:t>
            </a:r>
            <a:r>
              <a:rPr lang="en-US" dirty="0"/>
              <a:t> Fox. </a:t>
            </a:r>
            <a:r>
              <a:rPr lang="en-US" b="1" dirty="0"/>
              <a:t>Co-PIs</a:t>
            </a:r>
            <a:r>
              <a:rPr lang="en-US" dirty="0"/>
              <a:t> Douglas, Glazier, Macklin, </a:t>
            </a:r>
            <a:r>
              <a:rPr lang="en-US" dirty="0" err="1"/>
              <a:t>Jadhao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Cyanobacteria / Synthetic Biology (1818187), </a:t>
            </a:r>
            <a:r>
              <a:rPr lang="en-US" b="1" dirty="0"/>
              <a:t>PI </a:t>
            </a:r>
            <a:r>
              <a:rPr lang="en-US" dirty="0"/>
              <a:t>Kehoe, </a:t>
            </a:r>
            <a:r>
              <a:rPr lang="en-US" b="1" dirty="0"/>
              <a:t>Co-PI </a:t>
            </a:r>
            <a:r>
              <a:rPr lang="en-US" dirty="0"/>
              <a:t>Macklin </a:t>
            </a:r>
          </a:p>
          <a:p>
            <a:pPr lvl="1"/>
            <a:endParaRPr lang="en-US" sz="1125" dirty="0"/>
          </a:p>
          <a:p>
            <a:r>
              <a:rPr lang="en-US" b="1" dirty="0"/>
              <a:t>Breast Cancer Research Foundation &amp; JKTGF</a:t>
            </a:r>
            <a:r>
              <a:rPr lang="en-US" dirty="0"/>
              <a:t>, </a:t>
            </a:r>
            <a:r>
              <a:rPr lang="en-US" b="1" dirty="0"/>
              <a:t>PI </a:t>
            </a:r>
            <a:r>
              <a:rPr lang="en-US" dirty="0"/>
              <a:t>Macklin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projects with </a:t>
            </a:r>
            <a:r>
              <a:rPr lang="en-US" b="1" dirty="0"/>
              <a:t>PIs</a:t>
            </a:r>
            <a:r>
              <a:rPr lang="en-US" dirty="0"/>
              <a:t> Agus, Gilkes, Peyton, Ewald, Newton, Bader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666251" y="3996690"/>
            <a:ext cx="5811498" cy="480060"/>
            <a:chOff x="2085261" y="3996690"/>
            <a:chExt cx="5811498" cy="48006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7804" y="4030980"/>
              <a:ext cx="1068955" cy="411480"/>
            </a:xfrm>
            <a:prstGeom prst="rect">
              <a:avLst/>
            </a:prstGeom>
          </p:spPr>
        </p:pic>
        <p:pic>
          <p:nvPicPr>
            <p:cNvPr id="1026" name="Picture 2" descr="https://sbtc.org/wp-content/uploads/2019/03/nci_case_logo_314056_284_5_v1-1200x600-1200x500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39" b="10839"/>
            <a:stretch/>
          </p:blipFill>
          <p:spPr bwMode="auto">
            <a:xfrm>
              <a:off x="5008994" y="4029924"/>
              <a:ext cx="1267358" cy="413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www.nsf.gov/images/logos/NSF_4-Color_bitmap_Logo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3295" y="3996690"/>
              <a:ext cx="477564" cy="480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://jktgfoundation.org/images/common/logo.jp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62" b="12025"/>
            <a:stretch/>
          </p:blipFill>
          <p:spPr bwMode="auto">
            <a:xfrm>
              <a:off x="2085261" y="4030980"/>
              <a:ext cx="2886789" cy="41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4830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Aneequa</a:t>
            </a:r>
            <a:r>
              <a:rPr lang="en-US" dirty="0" smtClean="0"/>
              <a:t> to draw a tree-</a:t>
            </a:r>
            <a:r>
              <a:rPr lang="en-US" dirty="0" err="1" smtClean="0"/>
              <a:t>ish</a:t>
            </a:r>
            <a:r>
              <a:rPr lang="en-US" dirty="0" smtClean="0"/>
              <a:t> domain diagram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45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Cells can actively move through their environment by motility. </a:t>
            </a:r>
          </a:p>
          <a:p>
            <a:r>
              <a:rPr lang="en-US" dirty="0" smtClean="0"/>
              <a:t>Mathematically, this is often modeled as a biased Random walk. </a:t>
            </a:r>
          </a:p>
          <a:p>
            <a:r>
              <a:rPr lang="en-US" dirty="0" smtClean="0"/>
              <a:t>Cells may ….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12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Mathematics: Variables and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Migration bias direction: </a:t>
            </a:r>
            <a:r>
              <a:rPr lang="en-US" dirty="0" smtClean="0"/>
              <a:t>plain English description</a:t>
            </a:r>
            <a:endParaRPr lang="en-US" b="1" dirty="0" smtClean="0"/>
          </a:p>
          <a:p>
            <a:r>
              <a:rPr lang="en-US" b="1" dirty="0" err="1" smtClean="0"/>
              <a:t>Migratation</a:t>
            </a:r>
            <a:r>
              <a:rPr lang="en-US" b="1" dirty="0" smtClean="0"/>
              <a:t> bias: </a:t>
            </a:r>
            <a:r>
              <a:rPr lang="en-US" dirty="0" smtClean="0"/>
              <a:t>plain English description … </a:t>
            </a:r>
            <a:endParaRPr lang="en-US" b="1" dirty="0" smtClean="0"/>
          </a:p>
          <a:p>
            <a:r>
              <a:rPr lang="en-US" b="1" dirty="0" smtClean="0"/>
              <a:t>Migration speed</a:t>
            </a:r>
          </a:p>
          <a:p>
            <a:r>
              <a:rPr lang="en-US" b="1" dirty="0" smtClean="0"/>
              <a:t>(Mean) persistence time</a:t>
            </a:r>
          </a:p>
          <a:p>
            <a:r>
              <a:rPr lang="en-US" b="1" dirty="0" smtClean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45574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Mathematics: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Okay to write "no extra assumptions"</a:t>
            </a:r>
          </a:p>
        </p:txBody>
      </p:sp>
    </p:spTree>
    <p:extLst>
      <p:ext uri="{BB962C8B-B14F-4D97-AF65-F5344CB8AC3E}">
        <p14:creationId xmlns:p14="http://schemas.microsoft.com/office/powerpoint/2010/main" val="3331578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Mathematics: </a:t>
            </a: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often cells change motility direction</a:t>
            </a:r>
          </a:p>
          <a:p>
            <a:endParaRPr lang="en-US" dirty="0" smtClean="0"/>
          </a:p>
          <a:p>
            <a:r>
              <a:rPr lang="en-US" dirty="0" smtClean="0"/>
              <a:t>How motility direction is chosen </a:t>
            </a:r>
          </a:p>
          <a:p>
            <a:endParaRPr lang="en-US" dirty="0" smtClean="0"/>
          </a:p>
          <a:p>
            <a:r>
              <a:rPr lang="en-US" dirty="0" smtClean="0"/>
              <a:t>How motility velocity is computed </a:t>
            </a:r>
          </a:p>
          <a:p>
            <a:endParaRPr lang="en-US" dirty="0"/>
          </a:p>
          <a:p>
            <a:r>
              <a:rPr lang="en-US" dirty="0" smtClean="0"/>
              <a:t>How motility velocity is added to overall velocity </a:t>
            </a:r>
          </a:p>
        </p:txBody>
      </p:sp>
    </p:spTree>
    <p:extLst>
      <p:ext uri="{BB962C8B-B14F-4D97-AF65-F5344CB8AC3E}">
        <p14:creationId xmlns:p14="http://schemas.microsoft.com/office/powerpoint/2010/main" val="140840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Describe the </a:t>
            </a:r>
            <a:r>
              <a:rPr lang="en-US" dirty="0" err="1" smtClean="0"/>
              <a:t>nanoHUB</a:t>
            </a:r>
            <a:r>
              <a:rPr lang="en-US" dirty="0" smtClean="0"/>
              <a:t> app for this. </a:t>
            </a:r>
          </a:p>
          <a:p>
            <a:r>
              <a:rPr lang="en-US" dirty="0" smtClean="0"/>
              <a:t>Hyperlink and QR code. </a:t>
            </a:r>
          </a:p>
          <a:p>
            <a:r>
              <a:rPr lang="en-US" dirty="0" smtClean="0"/>
              <a:t>Any special instructions. (We'll do a generic "how to use a </a:t>
            </a:r>
            <a:r>
              <a:rPr lang="en-US" dirty="0" err="1" smtClean="0"/>
              <a:t>nanoHUB</a:t>
            </a:r>
            <a:r>
              <a:rPr lang="en-US" dirty="0" smtClean="0"/>
              <a:t> app" in another slide deck.) </a:t>
            </a:r>
          </a:p>
          <a:p>
            <a:r>
              <a:rPr lang="en-US" dirty="0" smtClean="0"/>
              <a:t>Show a screenshot or two, and a sample output.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encourage you to open this model now while reading about its parameters. </a:t>
            </a:r>
          </a:p>
        </p:txBody>
      </p:sp>
    </p:spTree>
    <p:extLst>
      <p:ext uri="{BB962C8B-B14F-4D97-AF65-F5344CB8AC3E}">
        <p14:creationId xmlns:p14="http://schemas.microsoft.com/office/powerpoint/2010/main" val="95630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structure: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8786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structure: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166190"/>
      </p:ext>
    </p:extLst>
  </p:cSld>
  <p:clrMapOvr>
    <a:masterClrMapping/>
  </p:clrMapOvr>
</p:sld>
</file>

<file path=ppt/theme/theme1.xml><?xml version="1.0" encoding="utf-8"?>
<a:theme xmlns:a="http://schemas.openxmlformats.org/drawingml/2006/main" name="PhysiCell-Training (v1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</TotalTime>
  <Words>444</Words>
  <Application>Microsoft Office PowerPoint</Application>
  <PresentationFormat>On-screen Show (16:9)</PresentationFormat>
  <Paragraphs>69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MS PGothic</vt:lpstr>
      <vt:lpstr>MS PGothic</vt:lpstr>
      <vt:lpstr>Arial</vt:lpstr>
      <vt:lpstr>Calibri</vt:lpstr>
      <vt:lpstr>Courier</vt:lpstr>
      <vt:lpstr>Wingdings</vt:lpstr>
      <vt:lpstr>PhysiCell-Training (v1)</vt:lpstr>
      <vt:lpstr>Module x: Module title</vt:lpstr>
      <vt:lpstr>Context</vt:lpstr>
      <vt:lpstr>Biological background</vt:lpstr>
      <vt:lpstr>Mathematics: Variables and Definitions</vt:lpstr>
      <vt:lpstr>Mathematics: Assumptions</vt:lpstr>
      <vt:lpstr>Mathematics: Models</vt:lpstr>
      <vt:lpstr>Demonstration</vt:lpstr>
      <vt:lpstr>Class structure: Data</vt:lpstr>
      <vt:lpstr>Class structure: Methods</vt:lpstr>
      <vt:lpstr>Example</vt:lpstr>
      <vt:lpstr>Caveats, notes, and best practices</vt:lpstr>
      <vt:lpstr>Acknowledgements: Funders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Macklin, Paul</cp:lastModifiedBy>
  <cp:revision>81</cp:revision>
  <cp:lastPrinted>2016-10-13T20:36:44Z</cp:lastPrinted>
  <dcterms:created xsi:type="dcterms:W3CDTF">2017-08-25T15:45:43Z</dcterms:created>
  <dcterms:modified xsi:type="dcterms:W3CDTF">2019-10-02T20:57:52Z</dcterms:modified>
</cp:coreProperties>
</file>