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11" r:id="rId2"/>
    <p:sldId id="574" r:id="rId3"/>
    <p:sldId id="581" r:id="rId4"/>
    <p:sldId id="586" r:id="rId5"/>
    <p:sldId id="582" r:id="rId6"/>
    <p:sldId id="583" r:id="rId7"/>
    <p:sldId id="486" r:id="rId8"/>
    <p:sldId id="584" r:id="rId9"/>
    <p:sldId id="521" r:id="rId10"/>
    <p:sldId id="585" r:id="rId11"/>
    <p:sldId id="485" r:id="rId12"/>
    <p:sldId id="522" r:id="rId13"/>
    <p:sldId id="523" r:id="rId14"/>
    <p:sldId id="572" r:id="rId15"/>
    <p:sldId id="573" r:id="rId16"/>
    <p:sldId id="569" r:id="rId17"/>
    <p:sldId id="577" r:id="rId18"/>
    <p:sldId id="579" r:id="rId19"/>
    <p:sldId id="489" r:id="rId20"/>
    <p:sldId id="578" r:id="rId21"/>
    <p:sldId id="580" r:id="rId22"/>
    <p:sldId id="490" r:id="rId23"/>
    <p:sldId id="57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524" r:id="rId33"/>
    <p:sldId id="499" r:id="rId34"/>
    <p:sldId id="500" r:id="rId35"/>
    <p:sldId id="501" r:id="rId36"/>
    <p:sldId id="502" r:id="rId37"/>
    <p:sldId id="503" r:id="rId38"/>
    <p:sldId id="505" r:id="rId39"/>
    <p:sldId id="506" r:id="rId40"/>
    <p:sldId id="507" r:id="rId41"/>
    <p:sldId id="508" r:id="rId42"/>
    <p:sldId id="509" r:id="rId43"/>
    <p:sldId id="510" r:id="rId44"/>
    <p:sldId id="54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2874" autoAdjust="0"/>
  </p:normalViewPr>
  <p:slideViewPr>
    <p:cSldViewPr snapToGrid="0">
      <p:cViewPr varScale="1">
        <p:scale>
          <a:sx n="80" d="100"/>
          <a:sy n="80" d="100"/>
        </p:scale>
        <p:origin x="76" y="44"/>
      </p:cViewPr>
      <p:guideLst/>
    </p:cSldViewPr>
  </p:slideViewPr>
  <p:outlineViewPr>
    <p:cViewPr>
      <p:scale>
        <a:sx n="33" d="100"/>
        <a:sy n="33" d="100"/>
      </p:scale>
      <p:origin x="0" y="-725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51AAD-DD31-41D3-B7F6-E5D51A663E3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572D9-2862-4C73-A497-13D90061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5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446BE-335A-494C-907A-6E4D0DBDE9DB}" type="slidenum">
              <a:rPr lang="en-US"/>
              <a:pPr/>
              <a:t>2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3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2E8612-84C7-4A9B-A493-5AE411ACAFC8}" type="slidenum">
              <a:rPr lang="en-US" altLang="en-US">
                <a:latin typeface="Times" panose="02020603050405020304" pitchFamily="18" charset="0"/>
              </a:rPr>
              <a:pPr/>
              <a:t>17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560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434A78-8CC9-41DB-9D0F-286B4770E0ED}" type="slidenum">
              <a:rPr lang="en-US" altLang="en-US">
                <a:latin typeface="Times" panose="02020603050405020304" pitchFamily="18" charset="0"/>
              </a:rPr>
              <a:pPr/>
              <a:t>18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465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C514469-A269-48DA-85BD-973D9FE6FCD4}" type="slidenum">
              <a:rPr lang="en-US" altLang="tr-TR" smtClean="0">
                <a:latin typeface="Times" panose="02020603050405020304" pitchFamily="18" charset="0"/>
              </a:rPr>
              <a:pPr/>
              <a:t>19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432423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C514469-A269-48DA-85BD-973D9FE6FCD4}" type="slidenum">
              <a:rPr lang="en-US" altLang="tr-TR" smtClean="0">
                <a:latin typeface="Times" panose="02020603050405020304" pitchFamily="18" charset="0"/>
              </a:rPr>
              <a:pPr/>
              <a:t>20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848418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197F8E4-8E47-4D25-AFE5-EC5AD4ABF9CA}" type="slidenum">
              <a:rPr lang="en-US" altLang="en-US">
                <a:latin typeface="Times" panose="02020603050405020304" pitchFamily="18" charset="0"/>
              </a:rPr>
              <a:pPr/>
              <a:t>21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125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8A964C-6229-43EA-BB27-BC8304187DAB}" type="slidenum">
              <a:rPr lang="en-US" altLang="tr-TR" smtClean="0">
                <a:latin typeface="Times" panose="02020603050405020304" pitchFamily="18" charset="0"/>
              </a:rPr>
              <a:pPr/>
              <a:t>22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345011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AEA008A-C3DE-4B29-95C3-76EDEEE6B93A}" type="slidenum">
              <a:rPr lang="en-US" altLang="tr-TR" smtClean="0">
                <a:latin typeface="Times" panose="02020603050405020304" pitchFamily="18" charset="0"/>
              </a:rPr>
              <a:pPr/>
              <a:t>24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770001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174A3D-6929-470F-BAE5-5885CE5F453F}" type="slidenum">
              <a:rPr lang="en-US" altLang="tr-TR" smtClean="0">
                <a:latin typeface="Times" panose="02020603050405020304" pitchFamily="18" charset="0"/>
              </a:rPr>
              <a:pPr/>
              <a:t>25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8568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7152A6-762F-42E9-BA50-5DD41E68381B}" type="slidenum">
              <a:rPr lang="en-US" altLang="tr-TR" smtClean="0">
                <a:latin typeface="Times" panose="02020603050405020304" pitchFamily="18" charset="0"/>
              </a:rPr>
              <a:pPr/>
              <a:t>26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256544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51FC9F-A383-46E8-B6A9-10207D6D6BDB}" type="slidenum">
              <a:rPr lang="en-US" altLang="tr-TR" smtClean="0">
                <a:latin typeface="Times" panose="02020603050405020304" pitchFamily="18" charset="0"/>
              </a:rPr>
              <a:pPr/>
              <a:t>27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8908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4353BC-0EFA-4DBC-AE38-D3177554A7E8}" type="slidenum">
              <a:rPr lang="en-US" altLang="en-US" smtClean="0">
                <a:latin typeface="Times" panose="02020603050405020304" pitchFamily="18" charset="0"/>
              </a:rPr>
              <a:pPr/>
              <a:t>6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736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C94467F-F3D3-4D56-BD6B-A7F4C3C64F6B}" type="slidenum">
              <a:rPr lang="en-US" altLang="tr-TR" smtClean="0">
                <a:latin typeface="Times" panose="02020603050405020304" pitchFamily="18" charset="0"/>
              </a:rPr>
              <a:pPr/>
              <a:t>28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161325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9AC1F2-9F37-41A9-8F41-2776FF40E060}" type="slidenum">
              <a:rPr lang="en-US" altLang="tr-TR" smtClean="0">
                <a:latin typeface="Times" panose="02020603050405020304" pitchFamily="18" charset="0"/>
              </a:rPr>
              <a:pPr/>
              <a:t>29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54569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5003DA-B33E-45A7-9A00-31491659D2C9}" type="slidenum">
              <a:rPr lang="en-US" altLang="tr-TR" smtClean="0">
                <a:latin typeface="Times" panose="02020603050405020304" pitchFamily="18" charset="0"/>
              </a:rPr>
              <a:pPr/>
              <a:t>30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13389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96F493-DD23-4CFB-83F4-8D20CA7FC0CB}" type="slidenum">
              <a:rPr lang="en-US" altLang="en-US" smtClean="0">
                <a:latin typeface="Times" panose="02020603050405020304" pitchFamily="18" charset="0"/>
              </a:rPr>
              <a:pPr/>
              <a:t>31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611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96F493-DD23-4CFB-83F4-8D20CA7FC0CB}" type="slidenum">
              <a:rPr lang="en-US" altLang="en-US" smtClean="0">
                <a:latin typeface="Times" panose="02020603050405020304" pitchFamily="18" charset="0"/>
              </a:rPr>
              <a:pPr/>
              <a:t>32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047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8E6F55-121A-4609-BF45-9F1E2D6CA0F0}" type="slidenum">
              <a:rPr lang="en-US" altLang="en-US" smtClean="0">
                <a:latin typeface="Times" panose="02020603050405020304" pitchFamily="18" charset="0"/>
              </a:rPr>
              <a:pPr/>
              <a:t>33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94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BD35EB-DB2F-442B-BD4C-B3DBF0D96AF8}" type="slidenum">
              <a:rPr lang="en-US" altLang="en-US" smtClean="0">
                <a:latin typeface="Times" panose="02020603050405020304" pitchFamily="18" charset="0"/>
              </a:rPr>
              <a:pPr/>
              <a:t>34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51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3462B9-062A-421E-945B-B05C86BC7C87}" type="slidenum">
              <a:rPr lang="en-US" altLang="en-US" smtClean="0">
                <a:latin typeface="Times" panose="02020603050405020304" pitchFamily="18" charset="0"/>
              </a:rPr>
              <a:pPr/>
              <a:t>35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737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E4EF737-BB8C-4B68-9A75-3AEECF9948EB}" type="slidenum">
              <a:rPr lang="en-US" altLang="tr-TR" smtClean="0">
                <a:latin typeface="Times" panose="02020603050405020304" pitchFamily="18" charset="0"/>
              </a:rPr>
              <a:pPr/>
              <a:t>37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722064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6216D30-1693-4384-B90E-4D03879EF15E}" type="slidenum">
              <a:rPr lang="en-US" altLang="tr-TR" smtClean="0">
                <a:latin typeface="Times" panose="02020603050405020304" pitchFamily="18" charset="0"/>
              </a:rPr>
              <a:pPr/>
              <a:t>38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45145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2F2770-5421-486E-B5F8-4C58EA2B5C1F}" type="slidenum">
              <a:rPr lang="en-US" altLang="en-US" smtClean="0">
                <a:latin typeface="Times" panose="02020603050405020304" pitchFamily="18" charset="0"/>
              </a:rPr>
              <a:pPr/>
              <a:t>7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398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64B074-E7E6-4697-8370-8F3DDB05BEF3}" type="slidenum">
              <a:rPr lang="en-US" altLang="tr-TR" smtClean="0">
                <a:latin typeface="Times" panose="02020603050405020304" pitchFamily="18" charset="0"/>
              </a:rPr>
              <a:pPr/>
              <a:t>39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3016117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96DC9D-BE2B-4EB3-8BC4-1C0D951F5C4B}" type="slidenum">
              <a:rPr lang="en-US" altLang="tr-TR" smtClean="0">
                <a:latin typeface="Times" panose="02020603050405020304" pitchFamily="18" charset="0"/>
              </a:rPr>
              <a:pPr/>
              <a:t>40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7597156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0554CF6-5D6D-453E-92B8-0F6223C02209}" type="slidenum">
              <a:rPr lang="en-US" altLang="tr-TR" smtClean="0">
                <a:latin typeface="Times" panose="02020603050405020304" pitchFamily="18" charset="0"/>
              </a:rPr>
              <a:pPr/>
              <a:t>41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413509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627E59-92DB-436C-9335-F9A4571E973C}" type="slidenum">
              <a:rPr lang="en-US" altLang="tr-TR" smtClean="0">
                <a:latin typeface="Times" panose="02020603050405020304" pitchFamily="18" charset="0"/>
              </a:rPr>
              <a:pPr/>
              <a:t>42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6973370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627E59-92DB-436C-9335-F9A4571E973C}" type="slidenum">
              <a:rPr lang="en-US" altLang="tr-TR" smtClean="0">
                <a:latin typeface="Times" panose="02020603050405020304" pitchFamily="18" charset="0"/>
              </a:rPr>
              <a:pPr/>
              <a:t>43</a:t>
            </a:fld>
            <a:endParaRPr lang="en-US" altLang="tr-TR">
              <a:latin typeface="Times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9067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2F2770-5421-486E-B5F8-4C58EA2B5C1F}" type="slidenum">
              <a:rPr lang="en-US" altLang="en-US" smtClean="0">
                <a:latin typeface="Times" panose="02020603050405020304" pitchFamily="18" charset="0"/>
              </a:rPr>
              <a:pPr/>
              <a:t>8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91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565BB1-B655-4ED9-BFDD-3BED604B10A2}" type="slidenum">
              <a:rPr lang="en-US" altLang="en-US" smtClean="0">
                <a:latin typeface="Times" panose="02020603050405020304" pitchFamily="18" charset="0"/>
              </a:rPr>
              <a:pPr/>
              <a:t>9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98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565BB1-B655-4ED9-BFDD-3BED604B10A2}" type="slidenum">
              <a:rPr lang="en-US" altLang="en-US" smtClean="0">
                <a:latin typeface="Times" panose="02020603050405020304" pitchFamily="18" charset="0"/>
              </a:rPr>
              <a:pPr/>
              <a:t>10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92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565BB1-B655-4ED9-BFDD-3BED604B10A2}" type="slidenum">
              <a:rPr lang="en-US" altLang="en-US" smtClean="0">
                <a:latin typeface="Times" panose="02020603050405020304" pitchFamily="18" charset="0"/>
              </a:rPr>
              <a:pPr/>
              <a:t>11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39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565BB1-B655-4ED9-BFDD-3BED604B10A2}" type="slidenum">
              <a:rPr lang="en-US" altLang="en-US" smtClean="0">
                <a:latin typeface="Times" panose="02020603050405020304" pitchFamily="18" charset="0"/>
              </a:rPr>
              <a:pPr/>
              <a:t>12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05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565BB1-B655-4ED9-BFDD-3BED604B10A2}" type="slidenum">
              <a:rPr lang="en-US" altLang="en-US" smtClean="0">
                <a:latin typeface="Times" panose="02020603050405020304" pitchFamily="18" charset="0"/>
              </a:rPr>
              <a:pPr/>
              <a:t>13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92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10-09-07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A901B-EAB1-4883-9275-E42FF38308E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3260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9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6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1F2E-9EA0-400A-BC2A-B9CA223796C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91F2E-9EA0-400A-BC2A-B9CA223796C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65F7-DD91-4E98-935B-D80B0C6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endswith.asp" TargetMode="External"/><Relationship Id="rId3" Type="http://schemas.openxmlformats.org/officeDocument/2006/relationships/hyperlink" Target="https://www.w3schools.com/python/ref_string_capitalize.asp" TargetMode="External"/><Relationship Id="rId7" Type="http://schemas.openxmlformats.org/officeDocument/2006/relationships/hyperlink" Target="https://www.w3schools.com/python/ref_string_encode.asp" TargetMode="External"/><Relationship Id="rId12" Type="http://schemas.openxmlformats.org/officeDocument/2006/relationships/hyperlink" Target="https://www.w3schools.com/python/ref_string_index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count.asp" TargetMode="External"/><Relationship Id="rId11" Type="http://schemas.openxmlformats.org/officeDocument/2006/relationships/hyperlink" Target="https://www.w3schools.com/python/ref_string_format.asp" TargetMode="External"/><Relationship Id="rId5" Type="http://schemas.openxmlformats.org/officeDocument/2006/relationships/hyperlink" Target="https://www.w3schools.com/python/ref_string_center.asp" TargetMode="External"/><Relationship Id="rId10" Type="http://schemas.openxmlformats.org/officeDocument/2006/relationships/hyperlink" Target="https://www.w3schools.com/python/ref_string_find.asp" TargetMode="External"/><Relationship Id="rId4" Type="http://schemas.openxmlformats.org/officeDocument/2006/relationships/hyperlink" Target="https://www.w3schools.com/python/ref_string_casefold.asp" TargetMode="External"/><Relationship Id="rId9" Type="http://schemas.openxmlformats.org/officeDocument/2006/relationships/hyperlink" Target="https://www.w3schools.com/python/ref_string_expandtabs.asp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islower.asp" TargetMode="External"/><Relationship Id="rId13" Type="http://schemas.openxmlformats.org/officeDocument/2006/relationships/hyperlink" Target="https://www.w3schools.com/python/ref_string_isupper.asp" TargetMode="External"/><Relationship Id="rId3" Type="http://schemas.openxmlformats.org/officeDocument/2006/relationships/hyperlink" Target="https://www.w3schools.com/python/ref_string_isalnum.asp" TargetMode="External"/><Relationship Id="rId7" Type="http://schemas.openxmlformats.org/officeDocument/2006/relationships/hyperlink" Target="https://www.w3schools.com/python/ref_string_isidentifier.asp" TargetMode="External"/><Relationship Id="rId12" Type="http://schemas.openxmlformats.org/officeDocument/2006/relationships/hyperlink" Target="https://www.w3schools.com/python/ref_string_istitle.asp" TargetMode="External"/><Relationship Id="rId17" Type="http://schemas.openxmlformats.org/officeDocument/2006/relationships/hyperlink" Target="https://www.w3schools.com/python/ref_string_lstrip.asp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www.w3schools.com/python/ref_string_low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isdigit.asp" TargetMode="External"/><Relationship Id="rId11" Type="http://schemas.openxmlformats.org/officeDocument/2006/relationships/hyperlink" Target="https://www.w3schools.com/python/ref_string_isspace.asp" TargetMode="External"/><Relationship Id="rId5" Type="http://schemas.openxmlformats.org/officeDocument/2006/relationships/hyperlink" Target="https://www.w3schools.com/python/ref_string_isdecimal.asp" TargetMode="External"/><Relationship Id="rId15" Type="http://schemas.openxmlformats.org/officeDocument/2006/relationships/hyperlink" Target="https://www.w3schools.com/python/ref_string_ljust.asp" TargetMode="External"/><Relationship Id="rId10" Type="http://schemas.openxmlformats.org/officeDocument/2006/relationships/hyperlink" Target="https://www.w3schools.com/python/ref_string_isprintable.asp" TargetMode="External"/><Relationship Id="rId4" Type="http://schemas.openxmlformats.org/officeDocument/2006/relationships/hyperlink" Target="https://www.w3schools.com/python/ref_string_isalpha.asp" TargetMode="External"/><Relationship Id="rId9" Type="http://schemas.openxmlformats.org/officeDocument/2006/relationships/hyperlink" Target="https://www.w3schools.com/python/ref_string_isnumeric.asp" TargetMode="External"/><Relationship Id="rId14" Type="http://schemas.openxmlformats.org/officeDocument/2006/relationships/hyperlink" Target="https://www.w3schools.com/python/ref_string_join.as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rpartition.asp" TargetMode="External"/><Relationship Id="rId13" Type="http://schemas.openxmlformats.org/officeDocument/2006/relationships/hyperlink" Target="https://www.w3schools.com/python/ref_string_startswith.asp" TargetMode="External"/><Relationship Id="rId18" Type="http://schemas.openxmlformats.org/officeDocument/2006/relationships/hyperlink" Target="https://www.w3schools.com/python/ref_string_zfill.asp" TargetMode="External"/><Relationship Id="rId3" Type="http://schemas.openxmlformats.org/officeDocument/2006/relationships/hyperlink" Target="https://www.w3schools.com/python/ref_string_partition.asp" TargetMode="External"/><Relationship Id="rId7" Type="http://schemas.openxmlformats.org/officeDocument/2006/relationships/hyperlink" Target="https://www.w3schools.com/python/ref_string_rjust.asp" TargetMode="External"/><Relationship Id="rId12" Type="http://schemas.openxmlformats.org/officeDocument/2006/relationships/hyperlink" Target="https://www.w3schools.com/python/ref_string_splitlines.asp" TargetMode="External"/><Relationship Id="rId17" Type="http://schemas.openxmlformats.org/officeDocument/2006/relationships/hyperlink" Target="https://www.w3schools.com/python/ref_string_upper.asp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www.w3schools.com/python/ref_string_tit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rindex.asp" TargetMode="External"/><Relationship Id="rId11" Type="http://schemas.openxmlformats.org/officeDocument/2006/relationships/hyperlink" Target="https://www.w3schools.com/python/ref_string_split.asp" TargetMode="External"/><Relationship Id="rId5" Type="http://schemas.openxmlformats.org/officeDocument/2006/relationships/hyperlink" Target="https://www.w3schools.com/python/ref_string_rfind.asp" TargetMode="External"/><Relationship Id="rId15" Type="http://schemas.openxmlformats.org/officeDocument/2006/relationships/hyperlink" Target="https://www.w3schools.com/python/ref_string_swapcase.asp" TargetMode="External"/><Relationship Id="rId10" Type="http://schemas.openxmlformats.org/officeDocument/2006/relationships/hyperlink" Target="https://www.w3schools.com/python/ref_string_rstrip.asp" TargetMode="External"/><Relationship Id="rId4" Type="http://schemas.openxmlformats.org/officeDocument/2006/relationships/hyperlink" Target="https://www.w3schools.com/python/ref_string_replace.asp" TargetMode="External"/><Relationship Id="rId9" Type="http://schemas.openxmlformats.org/officeDocument/2006/relationships/hyperlink" Target="https://www.w3schools.com/python/ref_string_rsplit.asp" TargetMode="External"/><Relationship Id="rId14" Type="http://schemas.openxmlformats.org/officeDocument/2006/relationships/hyperlink" Target="https://www.w3schools.com/python/ref_string_strip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g1.mu.edu.tr/~tugba/Bioinformatics/bookcode/examples/list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lkescientific.com/writings/NB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casmanual.com/mywiki/PerlPythonPhrasebook" TargetMode="External"/><Relationship Id="rId4" Type="http://schemas.openxmlformats.org/officeDocument/2006/relationships/hyperlink" Target="http://www.openbookproject.net/thinkcs/python/english2e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index.asp" TargetMode="External"/><Relationship Id="rId13" Type="http://schemas.openxmlformats.org/officeDocument/2006/relationships/hyperlink" Target="https://www.w3schools.com/python/ref_list_sort.asp" TargetMode="External"/><Relationship Id="rId3" Type="http://schemas.openxmlformats.org/officeDocument/2006/relationships/hyperlink" Target="https://www.w3schools.com/python/ref_list_append.asp" TargetMode="External"/><Relationship Id="rId7" Type="http://schemas.openxmlformats.org/officeDocument/2006/relationships/hyperlink" Target="https://www.w3schools.com/python/ref_list_extend.asp" TargetMode="External"/><Relationship Id="rId12" Type="http://schemas.openxmlformats.org/officeDocument/2006/relationships/hyperlink" Target="https://www.w3schools.com/python/ref_list_reverse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list_count.asp" TargetMode="External"/><Relationship Id="rId11" Type="http://schemas.openxmlformats.org/officeDocument/2006/relationships/hyperlink" Target="https://www.w3schools.com/python/ref_list_remove.asp" TargetMode="External"/><Relationship Id="rId5" Type="http://schemas.openxmlformats.org/officeDocument/2006/relationships/hyperlink" Target="https://www.w3schools.com/python/ref_list_copy.asp" TargetMode="External"/><Relationship Id="rId10" Type="http://schemas.openxmlformats.org/officeDocument/2006/relationships/hyperlink" Target="https://www.w3schools.com/python/ref_list_pop.asp" TargetMode="External"/><Relationship Id="rId4" Type="http://schemas.openxmlformats.org/officeDocument/2006/relationships/hyperlink" Target="https://www.w3schools.com/python/ref_list_clear.asp" TargetMode="External"/><Relationship Id="rId9" Type="http://schemas.openxmlformats.org/officeDocument/2006/relationships/hyperlink" Target="https://www.w3schools.com/python/ref_list_insert.asp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192" y="1122363"/>
            <a:ext cx="10182808" cy="2387600"/>
          </a:xfrm>
        </p:spPr>
        <p:txBody>
          <a:bodyPr/>
          <a:lstStyle/>
          <a:p>
            <a:r>
              <a:rPr lang="en-US" b="1" dirty="0"/>
              <a:t>Bioinformatics Programming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5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5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40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F45180-0C18-46E4-842A-C2D43DB76232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0"/>
            <a:ext cx="112522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Advance String Formatting (F-strings, R-strings)</a:t>
            </a:r>
            <a:br>
              <a:rPr lang="en-US" altLang="en-US" dirty="0"/>
            </a:br>
            <a:r>
              <a:rPr lang="en-US" altLang="en-US" dirty="0"/>
              <a:t>(use Python 3.6 and later)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98600"/>
            <a:ext cx="11633200" cy="52228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1800" dirty="0">
                <a:latin typeface="Courier" pitchFamily="49" charset="0"/>
              </a:rPr>
              <a:t>name = "Tugba"</a:t>
            </a:r>
          </a:p>
          <a:p>
            <a:pPr marL="0" indent="0">
              <a:buNone/>
            </a:pPr>
            <a:r>
              <a:rPr lang="en-US" altLang="en-US" sz="1800" dirty="0">
                <a:latin typeface="Courier" pitchFamily="49" charset="0"/>
              </a:rPr>
              <a:t>print('My name is {name}')</a:t>
            </a:r>
          </a:p>
          <a:p>
            <a:pPr marL="0" indent="0">
              <a:buNone/>
            </a:pPr>
            <a:r>
              <a:rPr lang="en-US" altLang="en-US" sz="1800" dirty="0">
                <a:latin typeface="Courier" pitchFamily="49" charset="0"/>
              </a:rPr>
              <a:t>#prints My name is {name}</a:t>
            </a:r>
          </a:p>
          <a:p>
            <a:pPr marL="0" indent="0">
              <a:buNone/>
            </a:pPr>
            <a:endParaRPr lang="en-US" altLang="en-US" sz="18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" pitchFamily="49" charset="0"/>
              </a:rPr>
              <a:t>#</a:t>
            </a:r>
            <a:r>
              <a:rPr lang="en-US" altLang="en-US" sz="1800" b="1" dirty="0">
                <a:latin typeface="Courier" pitchFamily="49" charset="0"/>
              </a:rPr>
              <a:t>F-Strings</a:t>
            </a:r>
          </a:p>
          <a:p>
            <a:pPr marL="0" indent="0">
              <a:buNone/>
            </a:pPr>
            <a:r>
              <a:rPr lang="en-US" altLang="en-US" sz="1800" dirty="0">
                <a:latin typeface="Courier" pitchFamily="49" charset="0"/>
              </a:rPr>
              <a:t>print(</a:t>
            </a:r>
            <a:r>
              <a:rPr lang="en-US" altLang="en-US" sz="1800" dirty="0" err="1">
                <a:latin typeface="Courier" pitchFamily="49" charset="0"/>
              </a:rPr>
              <a:t>f'My</a:t>
            </a:r>
            <a:r>
              <a:rPr lang="en-US" altLang="en-US" sz="1800" dirty="0">
                <a:latin typeface="Courier" pitchFamily="49" charset="0"/>
              </a:rPr>
              <a:t> name is {name}')</a:t>
            </a:r>
          </a:p>
          <a:p>
            <a:pPr marL="0" indent="0">
              <a:buNone/>
            </a:pPr>
            <a:r>
              <a:rPr lang="en-US" altLang="en-US" sz="1800" dirty="0">
                <a:latin typeface="Courier" pitchFamily="49" charset="0"/>
              </a:rPr>
              <a:t>#prints My name is Tugba</a:t>
            </a:r>
          </a:p>
          <a:p>
            <a:pPr marL="0" indent="0">
              <a:buNone/>
            </a:pPr>
            <a:endParaRPr lang="en-US" altLang="en-US" sz="18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" pitchFamily="49" charset="0"/>
              </a:rPr>
              <a:t>#R-</a:t>
            </a:r>
            <a:r>
              <a:rPr lang="en-US" altLang="en-US" sz="1800" b="1" dirty="0">
                <a:latin typeface="Courier" pitchFamily="49" charset="0"/>
              </a:rPr>
              <a:t>strings</a:t>
            </a:r>
          </a:p>
          <a:p>
            <a:pPr marL="0" indent="0">
              <a:buNone/>
            </a:pPr>
            <a:r>
              <a:rPr lang="en-US" altLang="en-US" sz="1800" dirty="0">
                <a:latin typeface="Courier" pitchFamily="49" charset="0"/>
              </a:rPr>
              <a:t>print("My name is\</a:t>
            </a:r>
            <a:r>
              <a:rPr lang="en-US" altLang="en-US" sz="1800" dirty="0" err="1">
                <a:latin typeface="Courier" pitchFamily="49" charset="0"/>
              </a:rPr>
              <a:t>nTugba</a:t>
            </a:r>
            <a:r>
              <a:rPr lang="en-US" altLang="en-US" sz="1800" dirty="0">
                <a:latin typeface="Courier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en-US" sz="1800" dirty="0">
                <a:latin typeface="Courier" pitchFamily="49" charset="0"/>
              </a:rPr>
              <a:t>#prints My name is</a:t>
            </a:r>
          </a:p>
          <a:p>
            <a:pPr marL="0" indent="0">
              <a:buNone/>
            </a:pPr>
            <a:r>
              <a:rPr lang="en-US" altLang="en-US" sz="1800" dirty="0">
                <a:latin typeface="Courier" pitchFamily="49" charset="0"/>
              </a:rPr>
              <a:t>#Tugba</a:t>
            </a:r>
          </a:p>
          <a:p>
            <a:pPr marL="0" indent="0">
              <a:buNone/>
            </a:pPr>
            <a:r>
              <a:rPr lang="en-US" altLang="en-US" sz="1800" dirty="0">
                <a:latin typeface="Courier" pitchFamily="49" charset="0"/>
              </a:rPr>
              <a:t>print(</a:t>
            </a:r>
            <a:r>
              <a:rPr lang="en-US" altLang="en-US" sz="1800" dirty="0" err="1">
                <a:latin typeface="Courier" pitchFamily="49" charset="0"/>
              </a:rPr>
              <a:t>r"My</a:t>
            </a:r>
            <a:r>
              <a:rPr lang="en-US" altLang="en-US" sz="1800" dirty="0">
                <a:latin typeface="Courier" pitchFamily="49" charset="0"/>
              </a:rPr>
              <a:t> name is\</a:t>
            </a:r>
            <a:r>
              <a:rPr lang="en-US" altLang="en-US" sz="1800" dirty="0" err="1">
                <a:latin typeface="Courier" pitchFamily="49" charset="0"/>
              </a:rPr>
              <a:t>nTugba</a:t>
            </a:r>
            <a:r>
              <a:rPr lang="en-US" altLang="en-US" sz="1800" dirty="0">
                <a:latin typeface="Courier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en-US" sz="1800" dirty="0">
                <a:latin typeface="Courier" pitchFamily="49" charset="0"/>
              </a:rPr>
              <a:t>#prints My name is\</a:t>
            </a:r>
            <a:r>
              <a:rPr lang="en-US" altLang="en-US" sz="1800" dirty="0" err="1">
                <a:latin typeface="Courier" pitchFamily="49" charset="0"/>
              </a:rPr>
              <a:t>nTugba</a:t>
            </a:r>
            <a:endParaRPr lang="en-US" altLang="en-US" sz="18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" pitchFamily="49" charset="0"/>
              </a:rPr>
              <a:t>print("My name is\\</a:t>
            </a:r>
            <a:r>
              <a:rPr lang="en-US" altLang="en-US" sz="1800" dirty="0" err="1">
                <a:latin typeface="Courier" pitchFamily="49" charset="0"/>
              </a:rPr>
              <a:t>nTugba</a:t>
            </a:r>
            <a:r>
              <a:rPr lang="en-US" altLang="en-US" sz="1800" dirty="0">
                <a:latin typeface="Courier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en-US" sz="1800" dirty="0">
                <a:latin typeface="Courier" pitchFamily="49" charset="0"/>
              </a:rPr>
              <a:t>#same as above , prints My name is\</a:t>
            </a:r>
            <a:r>
              <a:rPr lang="en-US" altLang="en-US" sz="1800" dirty="0" err="1">
                <a:latin typeface="Courier" pitchFamily="49" charset="0"/>
              </a:rPr>
              <a:t>nTugba</a:t>
            </a:r>
            <a:endParaRPr lang="en-US" altLang="en-US" sz="1800" dirty="0">
              <a:latin typeface="Courier" pitchFamily="49" charset="0"/>
            </a:endParaRPr>
          </a:p>
          <a:p>
            <a:pPr marL="0" indent="0">
              <a:buNone/>
            </a:pPr>
            <a:endParaRPr lang="en-US" altLang="en-US" sz="1800" dirty="0">
              <a:latin typeface="Courier" pitchFamily="49" charset="0"/>
            </a:endParaRPr>
          </a:p>
          <a:p>
            <a:pPr marL="0" indent="0">
              <a:buNone/>
            </a:pPr>
            <a:endParaRPr lang="en-US" altLang="en-US" sz="18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7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F45180-0C18-46E4-842A-C2D43DB76232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18962"/>
            <a:ext cx="119253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String Editing Functions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582" y="7762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dirty="0"/>
              <a:t>Python has a set of built-in methods that you can use on strings.</a:t>
            </a:r>
            <a:r>
              <a:rPr lang="tr-TR" sz="2400" dirty="0"/>
              <a:t> (</a:t>
            </a:r>
            <a:r>
              <a:rPr lang="en-US" sz="2400" dirty="0"/>
              <a:t>Note: All string methods returns new values. They do not change the original string.</a:t>
            </a:r>
            <a:r>
              <a:rPr lang="tr-TR" sz="2400" dirty="0"/>
              <a:t>)</a:t>
            </a:r>
          </a:p>
          <a:p>
            <a:pPr marL="0" indent="0">
              <a:buNone/>
            </a:pPr>
            <a:endParaRPr lang="en-US" altLang="en-US" sz="1800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20356"/>
              </p:ext>
            </p:extLst>
          </p:nvPr>
        </p:nvGraphicFramePr>
        <p:xfrm>
          <a:off x="194582" y="1600279"/>
          <a:ext cx="11997418" cy="5453664"/>
        </p:xfrm>
        <a:graphic>
          <a:graphicData uri="http://schemas.openxmlformats.org/drawingml/2006/table">
            <a:tbl>
              <a:tblPr/>
              <a:tblGrid>
                <a:gridCol w="5998709">
                  <a:extLst>
                    <a:ext uri="{9D8B030D-6E8A-4147-A177-3AD203B41FA5}">
                      <a16:colId xmlns:a16="http://schemas.microsoft.com/office/drawing/2014/main" val="3373759954"/>
                    </a:ext>
                  </a:extLst>
                </a:gridCol>
                <a:gridCol w="5998709">
                  <a:extLst>
                    <a:ext uri="{9D8B030D-6E8A-4147-A177-3AD203B41FA5}">
                      <a16:colId xmlns:a16="http://schemas.microsoft.com/office/drawing/2014/main" val="1905272322"/>
                    </a:ext>
                  </a:extLst>
                </a:gridCol>
              </a:tblGrid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Method</a:t>
                      </a: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57883"/>
                  </a:ext>
                </a:extLst>
              </a:tr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3"/>
                        </a:rPr>
                        <a:t>capitalize()</a:t>
                      </a:r>
                      <a:endParaRPr lang="en-US" sz="1800" dirty="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Converts the first character to upper case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13180"/>
                  </a:ext>
                </a:extLst>
              </a:tr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4"/>
                        </a:rPr>
                        <a:t>casefold</a:t>
                      </a:r>
                      <a:r>
                        <a:rPr lang="en-US" sz="1800" dirty="0">
                          <a:effectLst/>
                          <a:hlinkClick r:id="rId4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Converts string into lower case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74446"/>
                  </a:ext>
                </a:extLst>
              </a:tr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5"/>
                        </a:rPr>
                        <a:t>center()</a:t>
                      </a:r>
                      <a:endParaRPr lang="en-US" sz="1800" dirty="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centered string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718768"/>
                  </a:ext>
                </a:extLst>
              </a:tr>
              <a:tr h="414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6"/>
                        </a:rPr>
                        <a:t>count()</a:t>
                      </a:r>
                      <a:endParaRPr lang="en-US" sz="1800" dirty="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number of times a specified value occurs in a string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90444"/>
                  </a:ext>
                </a:extLst>
              </a:tr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7"/>
                        </a:rPr>
                        <a:t>encode()</a:t>
                      </a:r>
                      <a:endParaRPr lang="en-US" sz="18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an encoded version of the string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73127"/>
                  </a:ext>
                </a:extLst>
              </a:tr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endswith()</a:t>
                      </a:r>
                      <a:endParaRPr lang="en-US" sz="18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true if the string ends with the specified value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111284"/>
                  </a:ext>
                </a:extLst>
              </a:tr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9"/>
                        </a:rPr>
                        <a:t>expandtabs()</a:t>
                      </a:r>
                      <a:endParaRPr lang="en-US" sz="18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Sets the tab size of the string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770359"/>
                  </a:ext>
                </a:extLst>
              </a:tr>
              <a:tr h="414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0"/>
                        </a:rPr>
                        <a:t>find()</a:t>
                      </a:r>
                      <a:endParaRPr lang="en-US" sz="18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082677"/>
                  </a:ext>
                </a:extLst>
              </a:tr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1"/>
                        </a:rPr>
                        <a:t>format()</a:t>
                      </a:r>
                      <a:endParaRPr lang="en-US" sz="18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Formats specified values in a string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13742"/>
                  </a:ext>
                </a:extLst>
              </a:tr>
              <a:tr h="252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format_map()</a:t>
                      </a: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Formats specified values in a string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19297"/>
                  </a:ext>
                </a:extLst>
              </a:tr>
              <a:tr h="414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2"/>
                        </a:rPr>
                        <a:t>index()</a:t>
                      </a:r>
                      <a:endParaRPr lang="en-US" sz="18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40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66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F45180-0C18-46E4-842A-C2D43DB76232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734" y="-29766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String </a:t>
            </a:r>
            <a:r>
              <a:rPr lang="tr-TR" altLang="en-US" dirty="0"/>
              <a:t>Methods</a:t>
            </a:r>
            <a:endParaRPr lang="en-US" altLang="en-US" dirty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800" dirty="0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02558"/>
              </p:ext>
            </p:extLst>
          </p:nvPr>
        </p:nvGraphicFramePr>
        <p:xfrm>
          <a:off x="278361" y="794945"/>
          <a:ext cx="11664822" cy="5926530"/>
        </p:xfrm>
        <a:graphic>
          <a:graphicData uri="http://schemas.openxmlformats.org/drawingml/2006/table">
            <a:tbl>
              <a:tblPr/>
              <a:tblGrid>
                <a:gridCol w="5832411">
                  <a:extLst>
                    <a:ext uri="{9D8B030D-6E8A-4147-A177-3AD203B41FA5}">
                      <a16:colId xmlns:a16="http://schemas.microsoft.com/office/drawing/2014/main" val="3392021394"/>
                    </a:ext>
                  </a:extLst>
                </a:gridCol>
                <a:gridCol w="5832411">
                  <a:extLst>
                    <a:ext uri="{9D8B030D-6E8A-4147-A177-3AD203B41FA5}">
                      <a16:colId xmlns:a16="http://schemas.microsoft.com/office/drawing/2014/main" val="402576840"/>
                    </a:ext>
                  </a:extLst>
                </a:gridCol>
              </a:tblGrid>
              <a:tr h="414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3"/>
                        </a:rPr>
                        <a:t>isalnum</a:t>
                      </a:r>
                      <a:r>
                        <a:rPr lang="en-US" sz="1800" dirty="0">
                          <a:effectLst/>
                          <a:hlinkClick r:id="rId3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alphanumeric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98103"/>
                  </a:ext>
                </a:extLst>
              </a:tr>
              <a:tr h="414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4"/>
                        </a:rPr>
                        <a:t>isalpha</a:t>
                      </a:r>
                      <a:r>
                        <a:rPr lang="en-US" sz="1800" dirty="0">
                          <a:effectLst/>
                          <a:hlinkClick r:id="rId4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in the alphabet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21541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isdecimal()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decimals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05413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isdigit()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digits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83549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7"/>
                        </a:rPr>
                        <a:t>isidentifier()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the string is an identifier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61715"/>
                  </a:ext>
                </a:extLst>
              </a:tr>
              <a:tr h="414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islower()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lower case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22923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9"/>
                        </a:rPr>
                        <a:t>isnumeric()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numeric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948092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0"/>
                        </a:rPr>
                        <a:t>isprintable()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printable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114338"/>
                  </a:ext>
                </a:extLst>
              </a:tr>
              <a:tr h="414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1"/>
                        </a:rPr>
                        <a:t>isspace()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whitespaces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248417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2"/>
                        </a:rPr>
                        <a:t>istitle()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the string follows the rules of a title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189079"/>
                  </a:ext>
                </a:extLst>
              </a:tr>
              <a:tr h="414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13"/>
                        </a:rPr>
                        <a:t>isupper</a:t>
                      </a:r>
                      <a:r>
                        <a:rPr lang="en-US" sz="1800" dirty="0">
                          <a:effectLst/>
                          <a:hlinkClick r:id="rId13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upper case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39555"/>
                  </a:ext>
                </a:extLst>
              </a:tr>
              <a:tr h="414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14"/>
                        </a:rPr>
                        <a:t>join()</a:t>
                      </a:r>
                      <a:endParaRPr lang="en-US" sz="1800" dirty="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Joins the elements of an iterable to the end of the string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872038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5"/>
                        </a:rPr>
                        <a:t>ljust()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a left justified version of the string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174682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6"/>
                        </a:rPr>
                        <a:t>lower()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Converts a string into lower case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68853"/>
                  </a:ext>
                </a:extLst>
              </a:tr>
              <a:tr h="381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7"/>
                        </a:rPr>
                        <a:t>lstrip()</a:t>
                      </a:r>
                      <a:endParaRPr lang="en-US" sz="1800">
                        <a:effectLst/>
                      </a:endParaRPr>
                    </a:p>
                  </a:txBody>
                  <a:tcPr marL="82412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a left trim version of the string</a:t>
                      </a:r>
                    </a:p>
                  </a:txBody>
                  <a:tcPr marL="41206" marR="41206" marT="41206" marB="412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14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41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F45180-0C18-46E4-842A-C2D43DB76232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88" y="-177659"/>
            <a:ext cx="10515600" cy="914259"/>
          </a:xfrm>
        </p:spPr>
        <p:txBody>
          <a:bodyPr/>
          <a:lstStyle/>
          <a:p>
            <a:pPr eaLnBrk="1" hangingPunct="1"/>
            <a:r>
              <a:rPr lang="en-US" altLang="en-US" dirty="0"/>
              <a:t>String Editing Functions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800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649244"/>
              </p:ext>
            </p:extLst>
          </p:nvPr>
        </p:nvGraphicFramePr>
        <p:xfrm>
          <a:off x="149288" y="621648"/>
          <a:ext cx="11849878" cy="6236352"/>
        </p:xfrm>
        <a:graphic>
          <a:graphicData uri="http://schemas.openxmlformats.org/drawingml/2006/table">
            <a:tbl>
              <a:tblPr/>
              <a:tblGrid>
                <a:gridCol w="5924939">
                  <a:extLst>
                    <a:ext uri="{9D8B030D-6E8A-4147-A177-3AD203B41FA5}">
                      <a16:colId xmlns:a16="http://schemas.microsoft.com/office/drawing/2014/main" val="2114776493"/>
                    </a:ext>
                  </a:extLst>
                </a:gridCol>
                <a:gridCol w="5924939">
                  <a:extLst>
                    <a:ext uri="{9D8B030D-6E8A-4147-A177-3AD203B41FA5}">
                      <a16:colId xmlns:a16="http://schemas.microsoft.com/office/drawing/2014/main" val="2294785305"/>
                    </a:ext>
                  </a:extLst>
                </a:gridCol>
              </a:tblGrid>
              <a:tr h="1860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maketrans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translation table to be used in translations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50104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3"/>
                        </a:rPr>
                        <a:t>partition()</a:t>
                      </a:r>
                      <a:endParaRPr lang="en-US" sz="1600" dirty="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tuple where the string is parted into three parts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04037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4"/>
                        </a:rPr>
                        <a:t>replace()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string where a specified value is replaced with a specified value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4235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rfind()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Searches the string for a specified value and returns the last position of where it was found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43382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hlinkClick r:id="rId6"/>
                        </a:rPr>
                        <a:t>rindex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Searches the string for a specified value and returns the last position of where it was found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283285"/>
                  </a:ext>
                </a:extLst>
              </a:tr>
              <a:tr h="1860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7"/>
                        </a:rPr>
                        <a:t>rjust()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right justified version of the string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15006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8"/>
                        </a:rPr>
                        <a:t>rpartition()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tuple where the string is parted into three parts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11495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9"/>
                        </a:rPr>
                        <a:t>rsplit()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Splits the string at the specified separator, and returns a list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59175"/>
                  </a:ext>
                </a:extLst>
              </a:tr>
              <a:tr h="1860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0"/>
                        </a:rPr>
                        <a:t>rstrip()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right trim version of the string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64653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1"/>
                        </a:rPr>
                        <a:t>split()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Splits the string at the specified separator, and returns a list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390605"/>
                  </a:ext>
                </a:extLst>
              </a:tr>
              <a:tr h="1860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2"/>
                        </a:rPr>
                        <a:t>splitlines()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Splits the string at line breaks and returns a list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56691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3"/>
                        </a:rPr>
                        <a:t>startswith()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true if the string starts with the specified value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951880"/>
                  </a:ext>
                </a:extLst>
              </a:tr>
              <a:tr h="1860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4"/>
                        </a:rPr>
                        <a:t>strip()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trimmed version of the string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78461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5"/>
                        </a:rPr>
                        <a:t>swapcase()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Swaps cases, lower case becomes upper case and vice versa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866505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6"/>
                        </a:rPr>
                        <a:t>title()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Converts the first character of each word to upper case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41699"/>
                  </a:ext>
                </a:extLst>
              </a:tr>
              <a:tr h="1860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translate()</a:t>
                      </a: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translated string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69503"/>
                  </a:ext>
                </a:extLst>
              </a:tr>
              <a:tr h="1860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7"/>
                        </a:rPr>
                        <a:t>upper()</a:t>
                      </a:r>
                      <a:endParaRPr lang="en-US" sz="160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Converts a string into upper case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874632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hlinkClick r:id="rId18"/>
                        </a:rPr>
                        <a:t>zfill</a:t>
                      </a:r>
                      <a:r>
                        <a:rPr lang="en-US" sz="1600" dirty="0">
                          <a:effectLst/>
                          <a:hlinkClick r:id="rId18"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61985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Fills the string with a specified number of 0 values at the beginning</a:t>
                      </a:r>
                    </a:p>
                  </a:txBody>
                  <a:tcPr marL="30992" marR="30992" marT="30992" marB="309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82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3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3590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dirty="0"/>
            </a:br>
            <a:r>
              <a:rPr lang="en-US" sz="2000" dirty="0"/>
              <a:t>import sys</a:t>
            </a:r>
            <a:br>
              <a:rPr lang="en-US" sz="2000" dirty="0"/>
            </a:br>
            <a:r>
              <a:rPr lang="en-US" sz="2000" dirty="0"/>
              <a:t>#First download </a:t>
            </a:r>
            <a:r>
              <a:rPr lang="en-US" sz="2000" dirty="0">
                <a:hlinkClick r:id="rId2"/>
              </a:rPr>
              <a:t>http://eng1.mu.edu.tr/~tugba/Bioinformatics/bookcode/examples/list1</a:t>
            </a:r>
            <a:br>
              <a:rPr lang="en-US" sz="2000" dirty="0"/>
            </a:br>
            <a:r>
              <a:rPr lang="en-US" sz="2000" dirty="0"/>
              <a:t>#Then download http://eng1.mu.edu.tr/~tugba/Bioinformatics/bookcode/examples/list2</a:t>
            </a:r>
            <a:br>
              <a:rPr lang="en-US" sz="2000" dirty="0"/>
            </a:br>
            <a:r>
              <a:rPr lang="en-US" sz="2000" dirty="0"/>
              <a:t># The efficient way to compute intersections</a:t>
            </a:r>
            <a:br>
              <a:rPr lang="en-US" sz="2000" dirty="0"/>
            </a:br>
            <a:r>
              <a:rPr lang="en-US" sz="2000" dirty="0"/>
              <a:t>file1=open(</a:t>
            </a:r>
            <a:r>
              <a:rPr lang="en-US" sz="2000" dirty="0" err="1"/>
              <a:t>sys.argv</a:t>
            </a:r>
            <a:r>
              <a:rPr lang="en-US" sz="2000" dirty="0"/>
              <a:t>[1])</a:t>
            </a:r>
            <a:br>
              <a:rPr lang="en-US" sz="2000" dirty="0"/>
            </a:br>
            <a:r>
              <a:rPr lang="en-US" sz="2000" dirty="0"/>
              <a:t>file2=open(</a:t>
            </a:r>
            <a:r>
              <a:rPr lang="en-US" sz="2000" dirty="0" err="1"/>
              <a:t>sys.argv</a:t>
            </a:r>
            <a:r>
              <a:rPr lang="en-US" sz="2000" dirty="0"/>
              <a:t>[2])</a:t>
            </a:r>
            <a:br>
              <a:rPr lang="en-US" sz="2000" dirty="0"/>
            </a:br>
            <a:r>
              <a:rPr lang="en-US" sz="2000" dirty="0"/>
              <a:t>a=[]</a:t>
            </a:r>
            <a:br>
              <a:rPr lang="en-US" sz="2000" dirty="0"/>
            </a:br>
            <a:r>
              <a:rPr lang="en-US" sz="2000" dirty="0"/>
              <a:t>for line in file1: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a.append</a:t>
            </a:r>
            <a:r>
              <a:rPr lang="en-US" sz="2000" dirty="0"/>
              <a:t>(</a:t>
            </a:r>
            <a:r>
              <a:rPr lang="en-US" sz="2000" dirty="0" err="1"/>
              <a:t>line.rstrip</a:t>
            </a:r>
            <a:r>
              <a:rPr lang="en-US" sz="2000" dirty="0"/>
              <a:t>("\n"))</a:t>
            </a:r>
            <a:br>
              <a:rPr lang="en-US" sz="2000" dirty="0"/>
            </a:br>
            <a:r>
              <a:rPr lang="en-US" sz="2000" dirty="0"/>
              <a:t>b=[]</a:t>
            </a:r>
            <a:br>
              <a:rPr lang="en-US" sz="2000" dirty="0"/>
            </a:br>
            <a:r>
              <a:rPr lang="en-US" sz="2000" dirty="0"/>
              <a:t>for line in file2: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b.append</a:t>
            </a:r>
            <a:r>
              <a:rPr lang="en-US" sz="2000" dirty="0"/>
              <a:t>(</a:t>
            </a:r>
            <a:r>
              <a:rPr lang="en-US" sz="2000" dirty="0" err="1"/>
              <a:t>line.rstrip</a:t>
            </a:r>
            <a:r>
              <a:rPr lang="en-US" sz="2000" dirty="0"/>
              <a:t>("\n"))</a:t>
            </a:r>
            <a:br>
              <a:rPr lang="en-US" sz="2000" dirty="0"/>
            </a:br>
            <a:r>
              <a:rPr lang="en-US" sz="2000" dirty="0"/>
              <a:t># "mark" each item in a</a:t>
            </a:r>
            <a:br>
              <a:rPr lang="en-US" sz="2000" dirty="0"/>
            </a:br>
            <a:r>
              <a:rPr lang="en-US" sz="2000" dirty="0"/>
              <a:t>mark = {}</a:t>
            </a:r>
            <a:br>
              <a:rPr lang="en-US" sz="2000" dirty="0"/>
            </a:b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a:</a:t>
            </a:r>
            <a:br>
              <a:rPr lang="en-US" sz="2000" dirty="0"/>
            </a:br>
            <a:r>
              <a:rPr lang="en-US" sz="2000" dirty="0"/>
              <a:t>        mark[</a:t>
            </a:r>
            <a:r>
              <a:rPr lang="en-US" sz="2000" dirty="0" err="1"/>
              <a:t>i</a:t>
            </a:r>
            <a:r>
              <a:rPr lang="en-US" sz="2000" dirty="0"/>
              <a:t>] = 0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intersection =   set()</a:t>
            </a:r>
            <a:br>
              <a:rPr lang="en-US" sz="2000" dirty="0"/>
            </a:br>
            <a:r>
              <a:rPr lang="en-US" sz="2000" dirty="0"/>
              <a:t># intersection = any "marked" item in b</a:t>
            </a:r>
            <a:br>
              <a:rPr lang="en-US" sz="2000" dirty="0"/>
            </a:br>
            <a:r>
              <a:rPr lang="en-US" sz="2000" dirty="0"/>
              <a:t>for j in b:</a:t>
            </a:r>
            <a:br>
              <a:rPr lang="en-US" sz="2000" dirty="0"/>
            </a:br>
            <a:r>
              <a:rPr lang="en-US" sz="2000" dirty="0"/>
              <a:t>        if j in </a:t>
            </a:r>
            <a:r>
              <a:rPr lang="en-US" sz="2000" dirty="0" err="1"/>
              <a:t>mark.keys</a:t>
            </a:r>
            <a:r>
              <a:rPr lang="en-US" sz="2000" dirty="0"/>
              <a:t>():</a:t>
            </a:r>
            <a:br>
              <a:rPr lang="en-US" sz="2000" dirty="0"/>
            </a:br>
            <a:r>
              <a:rPr lang="en-US" sz="2000" dirty="0"/>
              <a:t>                </a:t>
            </a:r>
            <a:r>
              <a:rPr lang="en-US" sz="2000" dirty="0" err="1"/>
              <a:t>intersection.add</a:t>
            </a:r>
            <a:r>
              <a:rPr lang="en-US" sz="2000" dirty="0"/>
              <a:t>(j)</a:t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len</a:t>
            </a:r>
            <a:r>
              <a:rPr lang="en-US" sz="2000" dirty="0"/>
              <a:t>(intersection))</a:t>
            </a:r>
          </a:p>
        </p:txBody>
      </p:sp>
    </p:spTree>
    <p:extLst>
      <p:ext uri="{BB962C8B-B14F-4D97-AF65-F5344CB8AC3E}">
        <p14:creationId xmlns:p14="http://schemas.microsoft.com/office/powerpoint/2010/main" val="51325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365125"/>
            <a:ext cx="11074400" cy="1325563"/>
          </a:xfrm>
        </p:spPr>
        <p:txBody>
          <a:bodyPr/>
          <a:lstStyle/>
          <a:p>
            <a:r>
              <a:rPr lang="en-US" dirty="0"/>
              <a:t>Run with time function to see the run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time python intersect1.py list1 list2</a:t>
            </a:r>
          </a:p>
          <a:p>
            <a:pPr marL="0" indent="0">
              <a:buNone/>
            </a:pPr>
            <a:r>
              <a:rPr lang="en-US" dirty="0"/>
              <a:t>3942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real    0m24,129s</a:t>
            </a:r>
          </a:p>
          <a:p>
            <a:pPr marL="0" indent="0">
              <a:buNone/>
            </a:pPr>
            <a:r>
              <a:rPr lang="en-US" dirty="0"/>
              <a:t>user    0m24,129s</a:t>
            </a:r>
          </a:p>
          <a:p>
            <a:pPr marL="0" indent="0">
              <a:buNone/>
            </a:pPr>
            <a:r>
              <a:rPr lang="en-US" dirty="0"/>
              <a:t>sys     0m0,000s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 python intersect2.py list1 list2</a:t>
            </a:r>
          </a:p>
          <a:p>
            <a:pPr marL="0" indent="0">
              <a:buNone/>
            </a:pPr>
            <a:r>
              <a:rPr lang="en-US" dirty="0"/>
              <a:t>3942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real    0m0,720s</a:t>
            </a:r>
          </a:p>
          <a:p>
            <a:pPr marL="0" indent="0">
              <a:buNone/>
            </a:pPr>
            <a:r>
              <a:rPr lang="en-US" dirty="0"/>
              <a:t>user    0m0,716s</a:t>
            </a:r>
          </a:p>
          <a:p>
            <a:pPr marL="0" indent="0">
              <a:buNone/>
            </a:pPr>
            <a:r>
              <a:rPr lang="en-US" dirty="0"/>
              <a:t>sys     0m0,004s</a:t>
            </a:r>
          </a:p>
        </p:txBody>
      </p:sp>
    </p:spTree>
    <p:extLst>
      <p:ext uri="{BB962C8B-B14F-4D97-AF65-F5344CB8AC3E}">
        <p14:creationId xmlns:p14="http://schemas.microsoft.com/office/powerpoint/2010/main" val="37582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Outline</a:t>
            </a:r>
            <a:endParaRPr lang="tr-TR" altLang="tr-TR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Python File operations</a:t>
            </a:r>
          </a:p>
          <a:p>
            <a:r>
              <a:rPr lang="tr-TR" altLang="tr-TR" dirty="0"/>
              <a:t>Python</a:t>
            </a:r>
            <a:r>
              <a:rPr lang="en-US" altLang="tr-TR" dirty="0"/>
              <a:t> </a:t>
            </a:r>
            <a:r>
              <a:rPr lang="en-US" altLang="en-US" dirty="0"/>
              <a:t>Variables</a:t>
            </a:r>
          </a:p>
          <a:p>
            <a:r>
              <a:rPr lang="en-US" altLang="en-US" dirty="0"/>
              <a:t>Search operators</a:t>
            </a:r>
          </a:p>
          <a:p>
            <a:r>
              <a:rPr lang="en-US" altLang="en-US" dirty="0"/>
              <a:t>Substitution</a:t>
            </a:r>
          </a:p>
          <a:p>
            <a:r>
              <a:rPr lang="en-US" altLang="en-US" dirty="0"/>
              <a:t>Transliteration</a:t>
            </a:r>
          </a:p>
          <a:p>
            <a:r>
              <a:rPr lang="en-US" altLang="en-US" dirty="0"/>
              <a:t>String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" name="Right Arrow 1"/>
          <p:cNvSpPr/>
          <p:nvPr/>
        </p:nvSpPr>
        <p:spPr>
          <a:xfrm rot="10800000">
            <a:off x="3831140" y="2828925"/>
            <a:ext cx="1636712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72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7A56CA-3C1A-4C58-8715-B7BBBF40C14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83357"/>
            <a:ext cx="10515600" cy="41354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Regular Expressions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11861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Bioinformatics programs often have to look for patterns in strings: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Find a DNA sequences containing only C's and G's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Look for a sequence that begins with ATG and ends with TAG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Regular expressions are a way of describing a PATTERN: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"all the words that begin with the letter A"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"every 10-digit phone number“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We create regular expression to match the different parts of the pattern we're looking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Ordinary characters match themselves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Meta-characters are special symbols that match a group of characters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for example \d matches any digit</a:t>
            </a:r>
          </a:p>
        </p:txBody>
      </p:sp>
    </p:spTree>
    <p:extLst>
      <p:ext uri="{BB962C8B-B14F-4D97-AF65-F5344CB8AC3E}">
        <p14:creationId xmlns:p14="http://schemas.microsoft.com/office/powerpoint/2010/main" val="159109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228600"/>
            <a:ext cx="3276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/>
              <a:t>Meta Characters</a:t>
            </a:r>
            <a:br>
              <a:rPr lang="en-US" altLang="en-US" sz="3200" dirty="0"/>
            </a:br>
            <a:endParaRPr lang="en-US" altLang="en-US" sz="3200" dirty="0"/>
          </a:p>
        </p:txBody>
      </p:sp>
      <p:graphicFrame>
        <p:nvGraphicFramePr>
          <p:cNvPr id="188564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72878"/>
              </p:ext>
            </p:extLst>
          </p:nvPr>
        </p:nvGraphicFramePr>
        <p:xfrm>
          <a:off x="381000" y="914400"/>
          <a:ext cx="9829800" cy="5498404"/>
        </p:xfrm>
        <a:graphic>
          <a:graphicData uri="http://schemas.openxmlformats.org/drawingml/2006/table">
            <a:tbl>
              <a:tblPr/>
              <a:tblGrid>
                <a:gridCol w="2340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.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match any single character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[atcg]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match any single a, t, c, or g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[A-Z]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match any character in given range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[^atcg]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match any character NOT in the set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\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CHAR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takes away meta meaning of character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CHAR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[\.\|\*] matches "." or "|" or "*"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^ or \A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true at start of string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$ or \z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true at end of string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\b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\B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true at word boundary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true when not at word boundary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\d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\D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match any digit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match any non-digit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8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\n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\t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match newline character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match tab character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\s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\S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match any white space character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match any non-whitespace character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\w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\W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match any "word" character (alphanumeric plus "_")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match any non-word character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356" name="Text Box 149"/>
          <p:cNvSpPr txBox="1">
            <a:spLocks noChangeArrowheads="1"/>
          </p:cNvSpPr>
          <p:nvPr/>
        </p:nvSpPr>
        <p:spPr bwMode="auto">
          <a:xfrm>
            <a:off x="1600201" y="31751"/>
            <a:ext cx="290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Regular Expression (How?)</a:t>
            </a:r>
          </a:p>
        </p:txBody>
      </p:sp>
      <p:sp>
        <p:nvSpPr>
          <p:cNvPr id="13357" name="Slide Number Placeholder 4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BBCF52-E8B7-4E4E-85D6-0ECF5D669FD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3358" name="Footer Placeholder 4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8975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Search Operator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96899B-8918-4BA4-ABAC-CCDEF21B6F0C}" type="slidenum">
              <a:rPr lang="en-US" altLang="tr-TR" smtClean="0"/>
              <a:pPr/>
              <a:t>19</a:t>
            </a:fld>
            <a:endParaRPr lang="en-US" altLang="tr-TR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6345" y="1614954"/>
            <a:ext cx="10377182" cy="4483842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tr-TR" sz="2600" b="1" dirty="0">
                <a:latin typeface="Courier" pitchFamily="49" charset="0"/>
              </a:rPr>
              <a:t># searching a pattern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tr-TR" sz="2600" b="1" dirty="0" err="1">
                <a:latin typeface="Courier" pitchFamily="49" charset="0"/>
              </a:rPr>
              <a:t>i</a:t>
            </a:r>
            <a:r>
              <a:rPr lang="tr-TR" altLang="tr-TR" sz="2600" b="1" dirty="0" err="1">
                <a:latin typeface="Courier" pitchFamily="49" charset="0"/>
              </a:rPr>
              <a:t>mport</a:t>
            </a:r>
            <a:r>
              <a:rPr lang="tr-TR" altLang="tr-TR" sz="2600" b="1" dirty="0">
                <a:latin typeface="Courier" pitchFamily="49" charset="0"/>
              </a:rPr>
              <a:t> re # </a:t>
            </a:r>
            <a:r>
              <a:rPr lang="tr-TR" altLang="tr-TR" sz="2600" b="1" dirty="0" err="1">
                <a:latin typeface="Courier" pitchFamily="49" charset="0"/>
              </a:rPr>
              <a:t>regular</a:t>
            </a:r>
            <a:r>
              <a:rPr lang="tr-TR" altLang="tr-TR" sz="2600" b="1" dirty="0">
                <a:latin typeface="Courier" pitchFamily="49" charset="0"/>
              </a:rPr>
              <a:t> </a:t>
            </a:r>
            <a:r>
              <a:rPr lang="tr-TR" altLang="tr-TR" sz="2600" b="1" dirty="0" err="1">
                <a:latin typeface="Courier" pitchFamily="49" charset="0"/>
              </a:rPr>
              <a:t>expression</a:t>
            </a:r>
            <a:r>
              <a:rPr lang="tr-TR" altLang="tr-TR" sz="2600" b="1" dirty="0">
                <a:latin typeface="Courier" pitchFamily="49" charset="0"/>
              </a:rPr>
              <a:t> </a:t>
            </a:r>
            <a:r>
              <a:rPr lang="tr-TR" altLang="tr-TR" sz="2600" b="1" dirty="0" err="1">
                <a:latin typeface="Courier" pitchFamily="49" charset="0"/>
              </a:rPr>
              <a:t>library</a:t>
            </a:r>
            <a:endParaRPr lang="tr-TR" altLang="tr-TR" sz="2600" b="1" dirty="0"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tr-TR" altLang="tr-TR" sz="2600" b="1" dirty="0"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tr-TR" sz="2600" b="1" dirty="0" err="1">
                <a:latin typeface="Courier" pitchFamily="49" charset="0"/>
              </a:rPr>
              <a:t>dna</a:t>
            </a:r>
            <a:r>
              <a:rPr lang="en-US" altLang="tr-TR" sz="2600" b="1" dirty="0">
                <a:latin typeface="Courier" pitchFamily="49" charset="0"/>
              </a:rPr>
              <a:t> = "ATGAAATTT"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tr-TR" sz="2600" b="1" dirty="0">
                <a:latin typeface="Courier" pitchFamily="49" charset="0"/>
              </a:rPr>
              <a:t>pattern = "GGG"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tr-TR" sz="2600" b="1" dirty="0">
                <a:latin typeface="Courier" pitchFamily="49" charset="0"/>
              </a:rPr>
              <a:t>if </a:t>
            </a:r>
            <a:r>
              <a:rPr lang="tr-TR" altLang="tr-TR" sz="2600" b="1" dirty="0">
                <a:latin typeface="Courier" pitchFamily="49" charset="0"/>
              </a:rPr>
              <a:t>re.</a:t>
            </a:r>
            <a:r>
              <a:rPr lang="en-US" altLang="tr-TR" sz="2600" b="1" dirty="0">
                <a:latin typeface="Courier" pitchFamily="49" charset="0"/>
              </a:rPr>
              <a:t>search</a:t>
            </a:r>
            <a:r>
              <a:rPr lang="tr-TR" altLang="tr-TR" sz="2600" b="1" dirty="0">
                <a:latin typeface="Courier" pitchFamily="49" charset="0"/>
              </a:rPr>
              <a:t>(pattern, dna):</a:t>
            </a:r>
            <a:endParaRPr lang="en-US" altLang="tr-TR" sz="2600" b="1" dirty="0">
              <a:latin typeface="Courier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tr-TR" sz="2600" b="1" dirty="0">
                <a:latin typeface="Courier" pitchFamily="49" charset="0"/>
              </a:rPr>
              <a:t>    print</a:t>
            </a:r>
            <a:r>
              <a:rPr lang="tr-TR" altLang="tr-TR" sz="2600" b="1" dirty="0">
                <a:latin typeface="Courier" pitchFamily="49" charset="0"/>
              </a:rPr>
              <a:t>(</a:t>
            </a:r>
            <a:r>
              <a:rPr lang="en-US" altLang="tr-TR" sz="2600" b="1" dirty="0" err="1">
                <a:latin typeface="Courier" pitchFamily="49" charset="0"/>
              </a:rPr>
              <a:t>dna</a:t>
            </a:r>
            <a:r>
              <a:rPr lang="tr-TR" altLang="tr-TR" sz="2600" b="1" dirty="0">
                <a:latin typeface="Courier" pitchFamily="49" charset="0"/>
              </a:rPr>
              <a:t> +</a:t>
            </a:r>
            <a:r>
              <a:rPr lang="en-US" altLang="tr-TR" sz="2600" b="1" dirty="0">
                <a:latin typeface="Courier" pitchFamily="49" charset="0"/>
              </a:rPr>
              <a:t> "contains"</a:t>
            </a:r>
            <a:r>
              <a:rPr lang="tr-TR" altLang="tr-TR" sz="2600" b="1" dirty="0">
                <a:latin typeface="Courier" pitchFamily="49" charset="0"/>
              </a:rPr>
              <a:t> + </a:t>
            </a:r>
            <a:r>
              <a:rPr lang="en-US" altLang="tr-TR" sz="2600" b="1" dirty="0">
                <a:latin typeface="Courier" pitchFamily="49" charset="0"/>
              </a:rPr>
              <a:t>pattern</a:t>
            </a:r>
            <a:r>
              <a:rPr lang="tr-TR" altLang="tr-TR" sz="2600" b="1" dirty="0">
                <a:latin typeface="Courier" pitchFamily="49" charset="0"/>
              </a:rPr>
              <a:t>)</a:t>
            </a:r>
            <a:endParaRPr lang="en-US" altLang="tr-TR" sz="2600" b="1" dirty="0"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tr-TR" altLang="tr-TR" sz="2600" b="1" dirty="0">
                <a:latin typeface="Courier" pitchFamily="49" charset="0"/>
              </a:rPr>
              <a:t>e</a:t>
            </a:r>
            <a:r>
              <a:rPr lang="en-US" altLang="tr-TR" sz="2600" b="1" dirty="0">
                <a:latin typeface="Courier" pitchFamily="49" charset="0"/>
              </a:rPr>
              <a:t>ls</a:t>
            </a:r>
            <a:r>
              <a:rPr lang="tr-TR" altLang="tr-TR" sz="2600" b="1" dirty="0">
                <a:latin typeface="Courier" pitchFamily="49" charset="0"/>
              </a:rPr>
              <a:t>e:</a:t>
            </a:r>
            <a:endParaRPr lang="en-US" altLang="tr-TR" sz="2600" b="1" dirty="0">
              <a:latin typeface="Courier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tr-TR" sz="2600" b="1" dirty="0">
                <a:latin typeface="Courier" pitchFamily="49" charset="0"/>
              </a:rPr>
              <a:t>    print</a:t>
            </a:r>
            <a:r>
              <a:rPr lang="tr-TR" altLang="tr-TR" sz="2600" b="1" dirty="0">
                <a:latin typeface="Courier" pitchFamily="49" charset="0"/>
              </a:rPr>
              <a:t>(</a:t>
            </a:r>
            <a:r>
              <a:rPr lang="en-US" altLang="tr-TR" sz="2600" b="1" dirty="0" err="1">
                <a:latin typeface="Courier" pitchFamily="49" charset="0"/>
              </a:rPr>
              <a:t>dna</a:t>
            </a:r>
            <a:r>
              <a:rPr lang="tr-TR" altLang="tr-TR" sz="2600" b="1" dirty="0">
                <a:latin typeface="Courier" pitchFamily="49" charset="0"/>
              </a:rPr>
              <a:t> +</a:t>
            </a:r>
            <a:r>
              <a:rPr lang="en-US" altLang="tr-TR" sz="2600" b="1" dirty="0">
                <a:latin typeface="Courier" pitchFamily="49" charset="0"/>
              </a:rPr>
              <a:t> "does</a:t>
            </a:r>
            <a:r>
              <a:rPr lang="tr-TR" altLang="tr-TR" sz="2600" b="1" dirty="0">
                <a:latin typeface="Courier" pitchFamily="49" charset="0"/>
              </a:rPr>
              <a:t> not </a:t>
            </a:r>
            <a:r>
              <a:rPr lang="en-US" altLang="tr-TR" sz="2600" b="1" dirty="0">
                <a:latin typeface="Courier" pitchFamily="49" charset="0"/>
              </a:rPr>
              <a:t>contain"</a:t>
            </a:r>
            <a:r>
              <a:rPr lang="tr-TR" altLang="tr-TR" sz="2600" b="1" dirty="0">
                <a:latin typeface="Courier" pitchFamily="49" charset="0"/>
              </a:rPr>
              <a:t> + </a:t>
            </a:r>
            <a:r>
              <a:rPr lang="en-US" altLang="tr-TR" sz="2600" b="1" dirty="0">
                <a:latin typeface="Courier" pitchFamily="49" charset="0"/>
              </a:rPr>
              <a:t>pattern</a:t>
            </a:r>
            <a:r>
              <a:rPr lang="tr-TR" altLang="tr-TR" sz="2600" b="1" dirty="0">
                <a:latin typeface="Courier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tr-TR" sz="2600" b="1" dirty="0"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tr-TR" sz="2600" b="1" dirty="0">
                <a:solidFill>
                  <a:srgbClr val="FF0000"/>
                </a:solidFill>
                <a:latin typeface="Courier" pitchFamily="49" charset="0"/>
              </a:rPr>
              <a:t>ATGAAATTT does not contain GGG</a:t>
            </a:r>
            <a:endParaRPr lang="en-US" altLang="tr-TR" sz="26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5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Nice URLs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Nice Python for Bioinformatics/</a:t>
            </a:r>
            <a:r>
              <a:rPr lang="en-US" dirty="0" err="1"/>
              <a:t>Chemoinformatics</a:t>
            </a:r>
            <a:r>
              <a:rPr lang="en-US" dirty="0"/>
              <a:t> tutorial here</a:t>
            </a:r>
          </a:p>
          <a:p>
            <a:pPr lvl="1"/>
            <a:r>
              <a:rPr lang="en-US" dirty="0">
                <a:hlinkClick r:id="rId3"/>
              </a:rPr>
              <a:t>http://dalkescientific.com/writings/NBN/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to Think Like a Computer Scientist:</a:t>
            </a:r>
          </a:p>
          <a:p>
            <a:pPr lvl="1"/>
            <a:r>
              <a:rPr lang="en-US" dirty="0">
                <a:hlinkClick r:id="rId4"/>
              </a:rPr>
              <a:t>http://www.openbookproject.net/thinkcs/python/english2e/</a:t>
            </a:r>
            <a:endParaRPr lang="en-US" dirty="0"/>
          </a:p>
          <a:p>
            <a:endParaRPr lang="en-US" dirty="0"/>
          </a:p>
          <a:p>
            <a:r>
              <a:rPr lang="en-US" dirty="0"/>
              <a:t>Nice phrasebook translating Perl phrases to Python</a:t>
            </a:r>
          </a:p>
          <a:p>
            <a:pPr lvl="1"/>
            <a:r>
              <a:rPr lang="en-US" dirty="0">
                <a:hlinkClick r:id="rId5"/>
              </a:rPr>
              <a:t>http://www.lucasmanual.com/mywiki/PerlPythonPhrasebook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37A4-489A-4575-BCCC-705EE99A1C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0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Search Operator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96899B-8918-4BA4-ABAC-CCDEF21B6F0C}" type="slidenum">
              <a:rPr lang="en-US" altLang="tr-TR" smtClean="0"/>
              <a:pPr/>
              <a:t>20</a:t>
            </a:fld>
            <a:endParaRPr lang="en-US" altLang="tr-TR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6345" y="1614954"/>
            <a:ext cx="10377182" cy="448384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endParaRPr lang="en-US" altLang="tr-TR" sz="2600" b="1" dirty="0">
              <a:latin typeface="Courier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tr-TR" sz="2600" b="1" dirty="0">
                <a:latin typeface="Courier" pitchFamily="49" charset="0"/>
              </a:rPr>
              <a:t># searching a pattern</a:t>
            </a:r>
          </a:p>
          <a:p>
            <a:pPr>
              <a:spcBef>
                <a:spcPct val="0"/>
              </a:spcBef>
              <a:buNone/>
            </a:pPr>
            <a:r>
              <a:rPr lang="en-US" altLang="tr-TR" sz="2600" b="1" dirty="0">
                <a:latin typeface="Courier" pitchFamily="49" charset="0"/>
              </a:rPr>
              <a:t>import re # regular expression library</a:t>
            </a:r>
          </a:p>
          <a:p>
            <a:pPr>
              <a:spcBef>
                <a:spcPct val="0"/>
              </a:spcBef>
              <a:buNone/>
            </a:pPr>
            <a:endParaRPr lang="en-US" altLang="tr-TR" sz="2600" b="1" dirty="0">
              <a:latin typeface="Courier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tr-TR" sz="2600" b="1" dirty="0" err="1">
                <a:latin typeface="Courier" pitchFamily="49" charset="0"/>
              </a:rPr>
              <a:t>dna</a:t>
            </a:r>
            <a:r>
              <a:rPr lang="en-US" altLang="tr-TR" sz="2600" b="1" dirty="0">
                <a:latin typeface="Courier" pitchFamily="49" charset="0"/>
              </a:rPr>
              <a:t> = "AG555.55"</a:t>
            </a:r>
          </a:p>
          <a:p>
            <a:pPr>
              <a:spcBef>
                <a:spcPct val="0"/>
              </a:spcBef>
              <a:buNone/>
            </a:pPr>
            <a:r>
              <a:rPr lang="en-US" altLang="tr-TR" sz="2600" b="1" dirty="0">
                <a:latin typeface="Courier" pitchFamily="49" charset="0"/>
              </a:rPr>
              <a:t>pattern = </a:t>
            </a:r>
            <a:r>
              <a:rPr lang="en-US" altLang="tr-TR" sz="2600" b="1" dirty="0" err="1">
                <a:latin typeface="Courier" pitchFamily="49" charset="0"/>
              </a:rPr>
              <a:t>re.compile</a:t>
            </a:r>
            <a:r>
              <a:rPr lang="en-US" altLang="tr-TR" sz="2600" b="1" dirty="0">
                <a:latin typeface="Courier" pitchFamily="49" charset="0"/>
              </a:rPr>
              <a:t>(r"\d+\.\d")</a:t>
            </a:r>
          </a:p>
          <a:p>
            <a:pPr>
              <a:spcBef>
                <a:spcPct val="0"/>
              </a:spcBef>
              <a:buNone/>
            </a:pPr>
            <a:r>
              <a:rPr lang="en-US" altLang="tr-TR" sz="2600" b="1" dirty="0">
                <a:latin typeface="Courier" pitchFamily="49" charset="0"/>
              </a:rPr>
              <a:t>x= </a:t>
            </a:r>
            <a:r>
              <a:rPr lang="en-US" altLang="tr-TR" sz="2600" b="1" dirty="0" err="1">
                <a:latin typeface="Courier" pitchFamily="49" charset="0"/>
              </a:rPr>
              <a:t>re.search</a:t>
            </a:r>
            <a:r>
              <a:rPr lang="en-US" altLang="tr-TR" sz="2600" b="1" dirty="0">
                <a:latin typeface="Courier" pitchFamily="49" charset="0"/>
              </a:rPr>
              <a:t>(pattern, </a:t>
            </a:r>
            <a:r>
              <a:rPr lang="en-US" altLang="tr-TR" sz="2600" b="1" dirty="0" err="1">
                <a:latin typeface="Courier" pitchFamily="49" charset="0"/>
              </a:rPr>
              <a:t>dna</a:t>
            </a:r>
            <a:r>
              <a:rPr lang="en-US" altLang="tr-TR" sz="2600" b="1" dirty="0">
                <a:latin typeface="Courier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tr-TR" sz="2600" b="1" dirty="0">
                <a:latin typeface="Courier" pitchFamily="49" charset="0"/>
              </a:rPr>
              <a:t>if x:</a:t>
            </a:r>
          </a:p>
          <a:p>
            <a:pPr>
              <a:spcBef>
                <a:spcPct val="0"/>
              </a:spcBef>
              <a:buNone/>
            </a:pPr>
            <a:r>
              <a:rPr lang="en-US" altLang="tr-TR" sz="2600" b="1" dirty="0">
                <a:latin typeface="Courier" pitchFamily="49" charset="0"/>
              </a:rPr>
              <a:t> print(“contains")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tr-TR" sz="2600" b="1" dirty="0">
                <a:latin typeface="Courier" pitchFamily="49" charset="0"/>
              </a:rPr>
              <a:t>else: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tr-TR" sz="2600" b="1" dirty="0">
                <a:latin typeface="Courier" pitchFamily="49" charset="0"/>
              </a:rPr>
              <a:t> print(“does not contain”)</a:t>
            </a:r>
          </a:p>
        </p:txBody>
      </p:sp>
    </p:spTree>
    <p:extLst>
      <p:ext uri="{BB962C8B-B14F-4D97-AF65-F5344CB8AC3E}">
        <p14:creationId xmlns:p14="http://schemas.microsoft.com/office/powerpoint/2010/main" val="994174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152400"/>
            <a:ext cx="2438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42900" y="1016000"/>
            <a:ext cx="103251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# match if string $</a:t>
            </a:r>
            <a:r>
              <a:rPr lang="en-US" altLang="en-US" sz="1600" b="1" dirty="0" err="1">
                <a:latin typeface="Courier" pitchFamily="49" charset="0"/>
              </a:rPr>
              <a:t>str</a:t>
            </a:r>
            <a:r>
              <a:rPr lang="en-US" altLang="en-US" sz="1600" b="1" dirty="0">
                <a:latin typeface="Courier" pitchFamily="49" charset="0"/>
              </a:rPr>
              <a:t> contains 0 or more white space characters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pattern = </a:t>
            </a:r>
            <a:r>
              <a:rPr lang="en-US" altLang="en-US" sz="1600" b="1" dirty="0" err="1">
                <a:latin typeface="Courier" pitchFamily="49" charset="0"/>
              </a:rPr>
              <a:t>re.compile</a:t>
            </a:r>
            <a:r>
              <a:rPr lang="en-US" altLang="en-US" sz="1600" b="1" dirty="0">
                <a:latin typeface="Courier" pitchFamily="49" charset="0"/>
              </a:rPr>
              <a:t>(r”\s*”)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# string $</a:t>
            </a:r>
            <a:r>
              <a:rPr lang="en-US" altLang="en-US" sz="1600" b="1" dirty="0" err="1">
                <a:latin typeface="Courier" pitchFamily="49" charset="0"/>
              </a:rPr>
              <a:t>str</a:t>
            </a:r>
            <a:r>
              <a:rPr lang="en-US" altLang="en-US" sz="1600" b="1" dirty="0">
                <a:latin typeface="Courier" pitchFamily="49" charset="0"/>
              </a:rPr>
              <a:t> contains all capital letters (at least one)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pattern = </a:t>
            </a:r>
            <a:r>
              <a:rPr lang="en-US" altLang="en-US" sz="1600" b="1" dirty="0" err="1">
                <a:latin typeface="Courier" pitchFamily="49" charset="0"/>
              </a:rPr>
              <a:t>re.compile</a:t>
            </a:r>
            <a:r>
              <a:rPr lang="en-US" altLang="en-US" sz="1600" b="1" dirty="0">
                <a:latin typeface="Courier" pitchFamily="49" charset="0"/>
              </a:rPr>
              <a:t>(r”^[A-Z]+$")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# string $</a:t>
            </a:r>
            <a:r>
              <a:rPr lang="en-US" altLang="en-US" sz="1600" b="1" dirty="0" err="1">
                <a:latin typeface="Courier" pitchFamily="49" charset="0"/>
              </a:rPr>
              <a:t>str</a:t>
            </a:r>
            <a:r>
              <a:rPr lang="en-US" altLang="en-US" sz="1600" b="1" dirty="0">
                <a:latin typeface="Courier" pitchFamily="49" charset="0"/>
              </a:rPr>
              <a:t> contains a capital letter followed by 0 or more digits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pattern = </a:t>
            </a:r>
            <a:r>
              <a:rPr lang="en-US" altLang="en-US" sz="1600" b="1" dirty="0" err="1">
                <a:latin typeface="Courier" pitchFamily="49" charset="0"/>
              </a:rPr>
              <a:t>re.compile</a:t>
            </a:r>
            <a:r>
              <a:rPr lang="en-US" altLang="en-US" sz="1600" b="1" dirty="0">
                <a:latin typeface="Courier" pitchFamily="49" charset="0"/>
              </a:rPr>
              <a:t>(r”[A-Z]\d*")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# number $n contains some digits before and after a decimal point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pattern = </a:t>
            </a:r>
            <a:r>
              <a:rPr lang="en-US" altLang="en-US" sz="1600" b="1" dirty="0" err="1">
                <a:latin typeface="Courier" pitchFamily="49" charset="0"/>
              </a:rPr>
              <a:t>re.compile</a:t>
            </a:r>
            <a:r>
              <a:rPr lang="en-US" altLang="en-US" sz="1600" b="1" dirty="0">
                <a:latin typeface="Courier" pitchFamily="49" charset="0"/>
              </a:rPr>
              <a:t>(r”^\d+\.\d+$")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# string contains A and B separated by any two characters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" pitchFamily="49" charset="0"/>
              </a:rPr>
              <a:t>pattern = </a:t>
            </a:r>
            <a:r>
              <a:rPr lang="en-US" altLang="en-US" sz="1600" b="1" dirty="0" err="1">
                <a:latin typeface="Courier" pitchFamily="49" charset="0"/>
              </a:rPr>
              <a:t>re.compile</a:t>
            </a:r>
            <a:r>
              <a:rPr lang="en-US" altLang="en-US" sz="1600" b="1" dirty="0">
                <a:latin typeface="Courier" pitchFamily="49" charset="0"/>
              </a:rPr>
              <a:t>(</a:t>
            </a:r>
            <a:r>
              <a:rPr lang="en-US" altLang="en-US" sz="1600" b="1" dirty="0" err="1">
                <a:latin typeface="Courier" pitchFamily="49" charset="0"/>
              </a:rPr>
              <a:t>r”A..B</a:t>
            </a:r>
            <a:r>
              <a:rPr lang="en-US" altLang="en-US" sz="1600" b="1" dirty="0">
                <a:latin typeface="Courier" pitchFamily="49" charset="0"/>
              </a:rPr>
              <a:t>")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00200" y="31751"/>
            <a:ext cx="3138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Regular Expression (Practice)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B5DE3A-5B47-485C-827A-28721F60411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5213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308100" y="6468417"/>
            <a:ext cx="688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tr-TR"/>
              <a:t> </a:t>
            </a:r>
            <a:endParaRPr lang="en-US" altLang="tr-TR" dirty="0"/>
          </a:p>
          <a:p>
            <a:endParaRPr lang="en-US" altLang="tr-TR" dirty="0"/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AFBF8B6-5863-49C7-9783-670B57E21D78}" type="slidenum">
              <a:rPr lang="en-US" altLang="tr-TR" smtClean="0"/>
              <a:pPr/>
              <a:t>22</a:t>
            </a:fld>
            <a:endParaRPr lang="en-US" altLang="tr-TR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31240" y="1302330"/>
            <a:ext cx="5100507" cy="507184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latin typeface="Courier" pitchFamily="49" charset="0"/>
              </a:rPr>
              <a:t>print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“replace example:”</a:t>
            </a:r>
            <a:r>
              <a:rPr lang="tr-TR" altLang="tr-TR" sz="1600" b="1" dirty="0">
                <a:latin typeface="Courier" pitchFamily="49" charset="0"/>
              </a:rPr>
              <a:t>)</a:t>
            </a: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en-US" altLang="tr-TR" sz="1600" b="1" dirty="0">
                <a:latin typeface="Courier" pitchFamily="49" charset="0"/>
              </a:rPr>
              <a:t> = "ATGCATTT"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1600" b="1" dirty="0">
                <a:latin typeface="Courier" pitchFamily="49" charset="0"/>
              </a:rPr>
              <a:t>p</a:t>
            </a:r>
            <a:r>
              <a:rPr lang="en-US" altLang="tr-TR" sz="1600" b="1" dirty="0" err="1">
                <a:latin typeface="Courier" pitchFamily="49" charset="0"/>
              </a:rPr>
              <a:t>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"Old DNA:"</a:t>
            </a:r>
            <a:r>
              <a:rPr lang="tr-TR" altLang="tr-TR" sz="1600" b="1" dirty="0">
                <a:latin typeface="Courier" pitchFamily="49" charset="0"/>
              </a:rPr>
              <a:t> + </a:t>
            </a: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en-US" altLang="tr-TR" sz="1600" b="1" dirty="0">
                <a:latin typeface="Courier" pitchFamily="49" charset="0"/>
              </a:rPr>
              <a:t>)</a:t>
            </a:r>
          </a:p>
          <a:p>
            <a:pPr>
              <a:buNone/>
            </a:pPr>
            <a:r>
              <a:rPr lang="en-US" altLang="tr-TR" sz="1600" b="1" dirty="0">
                <a:latin typeface="Courier" pitchFamily="49" charset="0"/>
              </a:rPr>
              <a:t>new</a:t>
            </a:r>
            <a:r>
              <a:rPr lang="tr-TR" altLang="tr-TR" sz="1600" b="1" dirty="0">
                <a:latin typeface="Courier" pitchFamily="49" charset="0"/>
              </a:rPr>
              <a:t>_</a:t>
            </a: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en-US" altLang="tr-TR" sz="1600" b="1" dirty="0">
                <a:latin typeface="Courier" pitchFamily="49" charset="0"/>
              </a:rPr>
              <a:t> = </a:t>
            </a:r>
            <a:r>
              <a:rPr lang="tr-TR" altLang="tr-TR" sz="1600" b="1" dirty="0" err="1">
                <a:latin typeface="Courier" pitchFamily="49" charset="0"/>
              </a:rPr>
              <a:t>dna.replace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"TGC"</a:t>
            </a:r>
            <a:r>
              <a:rPr lang="tr-TR" altLang="tr-TR" sz="1600" b="1" dirty="0">
                <a:latin typeface="Courier" pitchFamily="49" charset="0"/>
              </a:rPr>
              <a:t>,</a:t>
            </a:r>
            <a:r>
              <a:rPr lang="en-US" altLang="tr-TR" sz="1600" b="1" dirty="0">
                <a:latin typeface="Courier" pitchFamily="49" charset="0"/>
              </a:rPr>
              <a:t> "</a:t>
            </a:r>
            <a:r>
              <a:rPr lang="en-US" altLang="tr-TR" sz="1600" b="1" dirty="0" err="1">
                <a:latin typeface="Courier" pitchFamily="49" charset="0"/>
              </a:rPr>
              <a:t>gggagc</a:t>
            </a:r>
            <a:r>
              <a:rPr lang="en-US" altLang="tr-TR" sz="1600" b="1" dirty="0">
                <a:latin typeface="Courier" pitchFamily="49" charset="0"/>
              </a:rPr>
              <a:t>"</a:t>
            </a:r>
            <a:r>
              <a:rPr lang="tr-TR" altLang="tr-TR" sz="1600" b="1" dirty="0">
                <a:latin typeface="Courier" pitchFamily="49" charset="0"/>
              </a:rPr>
              <a:t>)</a:t>
            </a:r>
            <a:endParaRPr lang="en-US" altLang="tr-TR" sz="1600" b="1" dirty="0">
              <a:latin typeface="Courier" pitchFamily="49" charset="0"/>
            </a:endParaRPr>
          </a:p>
          <a:p>
            <a:pPr>
              <a:buNone/>
            </a:pPr>
            <a:r>
              <a:rPr lang="tr-TR" altLang="tr-TR" sz="1600" b="1" dirty="0">
                <a:latin typeface="Courier" pitchFamily="49" charset="0"/>
              </a:rPr>
              <a:t>p</a:t>
            </a:r>
            <a:r>
              <a:rPr lang="en-US" altLang="tr-TR" sz="1600" b="1" dirty="0" err="1">
                <a:latin typeface="Courier" pitchFamily="49" charset="0"/>
              </a:rPr>
              <a:t>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</a:t>
            </a:r>
            <a:r>
              <a:rPr lang="tr-TR" altLang="tr-TR" sz="1600" b="1" dirty="0">
                <a:latin typeface="Courier" pitchFamily="49" charset="0"/>
              </a:rPr>
              <a:t>New</a:t>
            </a:r>
            <a:r>
              <a:rPr lang="en-US" altLang="tr-TR" sz="1600" b="1" dirty="0">
                <a:latin typeface="Courier" pitchFamily="49" charset="0"/>
              </a:rPr>
              <a:t> DNA:"</a:t>
            </a:r>
            <a:r>
              <a:rPr lang="tr-TR" altLang="tr-TR" sz="1600" b="1" dirty="0">
                <a:latin typeface="Courier" pitchFamily="49" charset="0"/>
              </a:rPr>
              <a:t> + </a:t>
            </a:r>
            <a:r>
              <a:rPr lang="tr-TR" altLang="tr-TR" sz="1600" b="1" dirty="0" err="1">
                <a:latin typeface="Courier" pitchFamily="49" charset="0"/>
              </a:rPr>
              <a:t>new</a:t>
            </a:r>
            <a:r>
              <a:rPr lang="tr-TR" altLang="tr-TR" sz="1600" b="1" dirty="0">
                <a:latin typeface="Courier" pitchFamily="49" charset="0"/>
              </a:rPr>
              <a:t>_</a:t>
            </a: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en-US" altLang="tr-TR" sz="1600" b="1" dirty="0">
                <a:latin typeface="Courier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1600" b="1" dirty="0" err="1">
                <a:solidFill>
                  <a:srgbClr val="FF0000"/>
                </a:solidFill>
                <a:latin typeface="Courier" pitchFamily="49" charset="0"/>
              </a:rPr>
              <a:t>replace</a:t>
            </a: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 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Old DNA: ATGCATTT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New DNA: </a:t>
            </a:r>
            <a:r>
              <a:rPr lang="en-US" altLang="tr-TR" sz="1600" b="1" dirty="0" err="1">
                <a:solidFill>
                  <a:srgbClr val="FF0000"/>
                </a:solidFill>
                <a:latin typeface="Courier" pitchFamily="49" charset="0"/>
              </a:rPr>
              <a:t>AgggagcATT</a:t>
            </a: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</p:txBody>
      </p:sp>
      <p:sp>
        <p:nvSpPr>
          <p:cNvPr id="38917" name="Rectangle 4"/>
          <p:cNvSpPr>
            <a:spLocks noGrp="1" noChangeArrowheads="1"/>
          </p:cNvSpPr>
          <p:nvPr>
            <p:ph type="title"/>
          </p:nvPr>
        </p:nvSpPr>
        <p:spPr>
          <a:xfrm>
            <a:off x="393700" y="-1174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tr-TR" dirty="0"/>
              <a:t>replace() Method</a:t>
            </a:r>
          </a:p>
        </p:txBody>
      </p:sp>
      <p:sp>
        <p:nvSpPr>
          <p:cNvPr id="3891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882547" y="1292894"/>
            <a:ext cx="5682843" cy="5063456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1400" b="1" dirty="0">
                <a:latin typeface="Courier" pitchFamily="49" charset="0"/>
              </a:rPr>
              <a:t>p</a:t>
            </a:r>
            <a:r>
              <a:rPr lang="en-US" altLang="tr-TR" sz="1400" b="1" dirty="0" err="1">
                <a:latin typeface="Courier" pitchFamily="49" charset="0"/>
              </a:rPr>
              <a:t>rint</a:t>
            </a:r>
            <a:r>
              <a:rPr lang="tr-TR" altLang="tr-TR" sz="1400" b="1" dirty="0">
                <a:latin typeface="Courier" pitchFamily="49" charset="0"/>
              </a:rPr>
              <a:t>(</a:t>
            </a:r>
            <a:r>
              <a:rPr lang="en-US" altLang="tr-TR" sz="1400" b="1" dirty="0">
                <a:latin typeface="Courier" pitchFamily="49" charset="0"/>
              </a:rPr>
              <a:t>"single </a:t>
            </a:r>
            <a:r>
              <a:rPr lang="tr-TR" altLang="tr-TR" sz="1400" b="1" dirty="0" err="1">
                <a:latin typeface="Courier" pitchFamily="49" charset="0"/>
              </a:rPr>
              <a:t>replace</a:t>
            </a:r>
            <a:r>
              <a:rPr lang="en-US" altLang="tr-TR" sz="1400" b="1" dirty="0">
                <a:latin typeface="Courier" pitchFamily="49" charset="0"/>
              </a:rPr>
              <a:t>:"</a:t>
            </a:r>
            <a:r>
              <a:rPr lang="tr-TR" altLang="tr-TR" sz="1400" b="1" dirty="0">
                <a:latin typeface="Courier" pitchFamily="49" charset="0"/>
              </a:rPr>
              <a:t>)</a:t>
            </a:r>
            <a:endParaRPr lang="en-US" altLang="tr-TR" sz="1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400" b="1" dirty="0" err="1">
                <a:latin typeface="Courier" pitchFamily="49" charset="0"/>
              </a:rPr>
              <a:t>dna</a:t>
            </a:r>
            <a:r>
              <a:rPr lang="en-US" altLang="tr-TR" sz="1400" b="1" dirty="0">
                <a:latin typeface="Courier" pitchFamily="49" charset="0"/>
              </a:rPr>
              <a:t> = "ATGCATTT"</a:t>
            </a:r>
          </a:p>
          <a:p>
            <a:pPr>
              <a:buNone/>
            </a:pPr>
            <a:r>
              <a:rPr lang="en-US" altLang="tr-TR" sz="1400" b="1" dirty="0">
                <a:latin typeface="Courier" pitchFamily="49" charset="0"/>
              </a:rPr>
              <a:t>print("Old DNA:" + </a:t>
            </a:r>
            <a:r>
              <a:rPr lang="en-US" altLang="tr-TR" sz="1400" b="1" dirty="0" err="1">
                <a:latin typeface="Courier" pitchFamily="49" charset="0"/>
              </a:rPr>
              <a:t>dna</a:t>
            </a:r>
            <a:r>
              <a:rPr lang="en-US" altLang="tr-TR" sz="1400" b="1" dirty="0">
                <a:latin typeface="Courier" pitchFamily="49" charset="0"/>
              </a:rPr>
              <a:t>)</a:t>
            </a:r>
          </a:p>
          <a:p>
            <a:pPr>
              <a:buNone/>
            </a:pPr>
            <a:r>
              <a:rPr lang="en-US" altLang="tr-TR" sz="1400" b="1" dirty="0" err="1">
                <a:latin typeface="Courier" pitchFamily="49" charset="0"/>
              </a:rPr>
              <a:t>new_dna</a:t>
            </a:r>
            <a:r>
              <a:rPr lang="en-US" altLang="tr-TR" sz="1400" b="1" dirty="0">
                <a:latin typeface="Courier" pitchFamily="49" charset="0"/>
              </a:rPr>
              <a:t> = </a:t>
            </a:r>
            <a:r>
              <a:rPr lang="en-US" altLang="tr-TR" sz="1400" b="1" dirty="0" err="1">
                <a:latin typeface="Courier" pitchFamily="49" charset="0"/>
              </a:rPr>
              <a:t>dna.replace</a:t>
            </a:r>
            <a:r>
              <a:rPr lang="en-US" altLang="tr-TR" sz="1400" b="1" dirty="0">
                <a:latin typeface="Courier" pitchFamily="49" charset="0"/>
              </a:rPr>
              <a:t>("T", "</a:t>
            </a:r>
            <a:r>
              <a:rPr lang="tr-TR" altLang="tr-TR" sz="1400" b="1" dirty="0">
                <a:latin typeface="Courier" pitchFamily="49" charset="0"/>
              </a:rPr>
              <a:t>t</a:t>
            </a:r>
            <a:r>
              <a:rPr lang="en-US" altLang="tr-TR" sz="1400" b="1" dirty="0">
                <a:latin typeface="Courier" pitchFamily="49" charset="0"/>
              </a:rPr>
              <a:t>"</a:t>
            </a:r>
            <a:r>
              <a:rPr lang="tr-TR" altLang="tr-TR" sz="1400" b="1" dirty="0">
                <a:latin typeface="Courier" pitchFamily="49" charset="0"/>
              </a:rPr>
              <a:t>, 1</a:t>
            </a:r>
            <a:r>
              <a:rPr lang="en-US" altLang="tr-TR" sz="1400" b="1" dirty="0">
                <a:latin typeface="Courier" pitchFamily="49" charset="0"/>
              </a:rPr>
              <a:t>)</a:t>
            </a:r>
          </a:p>
          <a:p>
            <a:pPr>
              <a:buNone/>
            </a:pPr>
            <a:r>
              <a:rPr lang="en-US" altLang="tr-TR" sz="1400" b="1" dirty="0">
                <a:latin typeface="Courier" pitchFamily="49" charset="0"/>
              </a:rPr>
              <a:t>print("New DNA:" + </a:t>
            </a:r>
            <a:r>
              <a:rPr lang="tr-TR" altLang="tr-TR" sz="1400" b="1" dirty="0" err="1">
                <a:latin typeface="Courier" pitchFamily="49" charset="0"/>
              </a:rPr>
              <a:t>new</a:t>
            </a:r>
            <a:r>
              <a:rPr lang="tr-TR" altLang="tr-TR" sz="1400" b="1" dirty="0">
                <a:latin typeface="Courier" pitchFamily="49" charset="0"/>
              </a:rPr>
              <a:t>_</a:t>
            </a:r>
            <a:r>
              <a:rPr lang="en-US" altLang="tr-TR" sz="1400" b="1" dirty="0" err="1">
                <a:latin typeface="Courier" pitchFamily="49" charset="0"/>
              </a:rPr>
              <a:t>dna</a:t>
            </a:r>
            <a:r>
              <a:rPr lang="en-US" altLang="tr-TR" sz="1400" b="1" dirty="0">
                <a:latin typeface="Courier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400" b="1" dirty="0">
                <a:solidFill>
                  <a:srgbClr val="FF0000"/>
                </a:solidFill>
                <a:latin typeface="Courier" pitchFamily="49" charset="0"/>
              </a:rPr>
              <a:t>single </a:t>
            </a:r>
            <a:r>
              <a:rPr lang="tr-TR" altLang="tr-TR" sz="1400" b="1" dirty="0" err="1">
                <a:solidFill>
                  <a:srgbClr val="FF0000"/>
                </a:solidFill>
                <a:latin typeface="Courier" pitchFamily="49" charset="0"/>
              </a:rPr>
              <a:t>replace</a:t>
            </a:r>
            <a:r>
              <a:rPr lang="en-US" altLang="tr-TR" sz="1400" b="1" dirty="0">
                <a:solidFill>
                  <a:srgbClr val="FF0000"/>
                </a:solidFill>
                <a:latin typeface="Courier" pitchFamily="49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400" b="1" dirty="0">
                <a:solidFill>
                  <a:srgbClr val="FF0000"/>
                </a:solidFill>
                <a:latin typeface="Courier" pitchFamily="49" charset="0"/>
              </a:rPr>
              <a:t>Old DNA: ATGCATTT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400" b="1" dirty="0">
                <a:solidFill>
                  <a:srgbClr val="FF0000"/>
                </a:solidFill>
                <a:latin typeface="Courier" pitchFamily="49" charset="0"/>
              </a:rPr>
              <a:t>New DNA: </a:t>
            </a:r>
            <a:r>
              <a:rPr lang="en-US" altLang="tr-TR" sz="14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endParaRPr lang="en-US" altLang="tr-TR" sz="1400" b="1" dirty="0">
              <a:latin typeface="Courier" pitchFamily="49" charset="0"/>
            </a:endParaRPr>
          </a:p>
          <a:p>
            <a:pPr>
              <a:buNone/>
            </a:pPr>
            <a:r>
              <a:rPr lang="tr-TR" altLang="tr-TR" sz="1400" b="1" dirty="0">
                <a:latin typeface="Courier" pitchFamily="49" charset="0"/>
              </a:rPr>
              <a:t>p</a:t>
            </a:r>
            <a:r>
              <a:rPr lang="en-US" altLang="tr-TR" sz="1400" b="1" dirty="0" err="1">
                <a:latin typeface="Courier" pitchFamily="49" charset="0"/>
              </a:rPr>
              <a:t>rint</a:t>
            </a:r>
            <a:r>
              <a:rPr lang="tr-TR" altLang="tr-TR" sz="1400" b="1" dirty="0">
                <a:latin typeface="Courier" pitchFamily="49" charset="0"/>
              </a:rPr>
              <a:t>(</a:t>
            </a:r>
            <a:r>
              <a:rPr lang="en-US" altLang="tr-TR" sz="1400" b="1" dirty="0">
                <a:latin typeface="Courier" pitchFamily="49" charset="0"/>
              </a:rPr>
              <a:t>global </a:t>
            </a:r>
            <a:r>
              <a:rPr lang="tr-TR" altLang="tr-TR" sz="1400" b="1" dirty="0" err="1">
                <a:latin typeface="Courier" pitchFamily="49" charset="0"/>
              </a:rPr>
              <a:t>replace</a:t>
            </a:r>
            <a:r>
              <a:rPr lang="en-US" altLang="tr-TR" sz="1400" b="1" dirty="0">
                <a:latin typeface="Courier" pitchFamily="49" charset="0"/>
              </a:rPr>
              <a:t>:"</a:t>
            </a:r>
            <a:r>
              <a:rPr lang="tr-TR" altLang="tr-TR" sz="1400" b="1" dirty="0">
                <a:latin typeface="Courier" pitchFamily="49" charset="0"/>
              </a:rPr>
              <a:t>)</a:t>
            </a:r>
            <a:endParaRPr lang="en-US" altLang="tr-TR" sz="1400" b="1" dirty="0">
              <a:latin typeface="Courier" pitchFamily="49" charset="0"/>
            </a:endParaRPr>
          </a:p>
          <a:p>
            <a:pPr>
              <a:buNone/>
            </a:pPr>
            <a:r>
              <a:rPr lang="en-US" altLang="tr-TR" sz="1400" b="1" dirty="0" err="1">
                <a:latin typeface="Courier" pitchFamily="49" charset="0"/>
              </a:rPr>
              <a:t>dna</a:t>
            </a:r>
            <a:r>
              <a:rPr lang="en-US" altLang="tr-TR" sz="1400" b="1" dirty="0">
                <a:latin typeface="Courier" pitchFamily="49" charset="0"/>
              </a:rPr>
              <a:t> = "ATGCATTT"</a:t>
            </a:r>
          </a:p>
          <a:p>
            <a:pPr>
              <a:buNone/>
            </a:pPr>
            <a:r>
              <a:rPr lang="en-US" altLang="tr-TR" sz="1400" b="1" dirty="0">
                <a:latin typeface="Courier" pitchFamily="49" charset="0"/>
              </a:rPr>
              <a:t>print("Old DNA:" + </a:t>
            </a:r>
            <a:r>
              <a:rPr lang="en-US" altLang="tr-TR" sz="1400" b="1" dirty="0" err="1">
                <a:latin typeface="Courier" pitchFamily="49" charset="0"/>
              </a:rPr>
              <a:t>dna</a:t>
            </a:r>
            <a:r>
              <a:rPr lang="en-US" altLang="tr-TR" sz="1400" b="1" dirty="0">
                <a:latin typeface="Courier" pitchFamily="49" charset="0"/>
              </a:rPr>
              <a:t>)</a:t>
            </a:r>
          </a:p>
          <a:p>
            <a:pPr>
              <a:buNone/>
            </a:pPr>
            <a:r>
              <a:rPr lang="en-US" altLang="tr-TR" sz="1400" b="1" dirty="0" err="1">
                <a:latin typeface="Courier" pitchFamily="49" charset="0"/>
              </a:rPr>
              <a:t>new_dna</a:t>
            </a:r>
            <a:r>
              <a:rPr lang="en-US" altLang="tr-TR" sz="1400" b="1" dirty="0">
                <a:latin typeface="Courier" pitchFamily="49" charset="0"/>
              </a:rPr>
              <a:t> = </a:t>
            </a:r>
            <a:r>
              <a:rPr lang="en-US" altLang="tr-TR" sz="1400" b="1" dirty="0" err="1">
                <a:latin typeface="Courier" pitchFamily="49" charset="0"/>
              </a:rPr>
              <a:t>dna.replace</a:t>
            </a:r>
            <a:r>
              <a:rPr lang="en-US" altLang="tr-TR" sz="1400" b="1" dirty="0">
                <a:latin typeface="Courier" pitchFamily="49" charset="0"/>
              </a:rPr>
              <a:t>("T", "</a:t>
            </a:r>
            <a:r>
              <a:rPr lang="tr-TR" altLang="tr-TR" sz="1400" b="1" dirty="0">
                <a:latin typeface="Courier" pitchFamily="49" charset="0"/>
              </a:rPr>
              <a:t>t</a:t>
            </a:r>
            <a:r>
              <a:rPr lang="en-US" altLang="tr-TR" sz="1400" b="1" dirty="0">
                <a:latin typeface="Courier" pitchFamily="49" charset="0"/>
              </a:rPr>
              <a:t>")</a:t>
            </a:r>
          </a:p>
          <a:p>
            <a:pPr>
              <a:buNone/>
            </a:pPr>
            <a:r>
              <a:rPr lang="en-US" altLang="tr-TR" sz="1400" b="1" dirty="0">
                <a:latin typeface="Courier" pitchFamily="49" charset="0"/>
              </a:rPr>
              <a:t>print("New DNA:" + </a:t>
            </a:r>
            <a:r>
              <a:rPr lang="tr-TR" altLang="tr-TR" sz="1400" b="1" dirty="0" err="1">
                <a:latin typeface="Courier" pitchFamily="49" charset="0"/>
              </a:rPr>
              <a:t>new</a:t>
            </a:r>
            <a:r>
              <a:rPr lang="tr-TR" altLang="tr-TR" sz="1400" b="1" dirty="0">
                <a:latin typeface="Courier" pitchFamily="49" charset="0"/>
              </a:rPr>
              <a:t>_</a:t>
            </a:r>
            <a:r>
              <a:rPr lang="en-US" altLang="tr-TR" sz="1400" b="1" dirty="0" err="1">
                <a:latin typeface="Courier" pitchFamily="49" charset="0"/>
              </a:rPr>
              <a:t>dna</a:t>
            </a:r>
            <a:r>
              <a:rPr lang="en-US" altLang="tr-TR" sz="1400" b="1" dirty="0">
                <a:latin typeface="Courier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400" b="1" dirty="0">
                <a:solidFill>
                  <a:srgbClr val="FF0000"/>
                </a:solidFill>
                <a:latin typeface="Courier" pitchFamily="49" charset="0"/>
              </a:rPr>
              <a:t>global </a:t>
            </a:r>
            <a:r>
              <a:rPr lang="tr-TR" altLang="tr-TR" sz="1400" b="1" dirty="0" err="1">
                <a:solidFill>
                  <a:srgbClr val="FF0000"/>
                </a:solidFill>
                <a:latin typeface="Courier" pitchFamily="49" charset="0"/>
              </a:rPr>
              <a:t>replace</a:t>
            </a:r>
            <a:r>
              <a:rPr lang="en-US" altLang="tr-TR" sz="1400" b="1" dirty="0">
                <a:solidFill>
                  <a:srgbClr val="FF0000"/>
                </a:solidFill>
                <a:latin typeface="Courier" pitchFamily="49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400" b="1" dirty="0">
                <a:solidFill>
                  <a:srgbClr val="FF0000"/>
                </a:solidFill>
                <a:latin typeface="Courier" pitchFamily="49" charset="0"/>
              </a:rPr>
              <a:t>Old DNA: ATGCATTT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400" b="1" dirty="0">
                <a:solidFill>
                  <a:srgbClr val="FF0000"/>
                </a:solidFill>
                <a:latin typeface="Courier" pitchFamily="49" charset="0"/>
              </a:rPr>
              <a:t>New DNA: </a:t>
            </a:r>
            <a:r>
              <a:rPr lang="en-US" altLang="tr-TR" sz="14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endParaRPr lang="en-US" altLang="tr-TR" sz="14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1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Outline</a:t>
            </a:r>
            <a:endParaRPr lang="tr-TR" altLang="tr-TR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Python File operations</a:t>
            </a:r>
          </a:p>
          <a:p>
            <a:r>
              <a:rPr lang="tr-TR" altLang="tr-TR" dirty="0"/>
              <a:t>Python</a:t>
            </a:r>
            <a:r>
              <a:rPr lang="en-US" altLang="tr-TR" dirty="0"/>
              <a:t> </a:t>
            </a:r>
            <a:r>
              <a:rPr lang="en-US" altLang="en-US" dirty="0"/>
              <a:t>Variables</a:t>
            </a:r>
          </a:p>
          <a:p>
            <a:r>
              <a:rPr lang="en-US" altLang="en-US" dirty="0"/>
              <a:t>Search operators</a:t>
            </a:r>
          </a:p>
          <a:p>
            <a:r>
              <a:rPr lang="en-US" altLang="en-US" dirty="0"/>
              <a:t>Substitution</a:t>
            </a:r>
          </a:p>
          <a:p>
            <a:r>
              <a:rPr lang="en-US" altLang="en-US" dirty="0"/>
              <a:t>Transliteration</a:t>
            </a:r>
          </a:p>
          <a:p>
            <a:r>
              <a:rPr lang="en-US" altLang="en-US" dirty="0"/>
              <a:t>String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" name="Right Arrow 1"/>
          <p:cNvSpPr/>
          <p:nvPr/>
        </p:nvSpPr>
        <p:spPr>
          <a:xfrm rot="10800000">
            <a:off x="3894640" y="3362325"/>
            <a:ext cx="1636712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053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7D7BED-237E-4BCE-A441-7706DD313AD8}" type="slidenum">
              <a:rPr lang="en-US" altLang="tr-TR" smtClean="0"/>
              <a:pPr/>
              <a:t>24</a:t>
            </a:fld>
            <a:endParaRPr lang="en-US" altLang="tr-TR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89362"/>
            <a:ext cx="4267200" cy="3733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1600" b="1" dirty="0" err="1">
                <a:latin typeface="Courier" pitchFamily="49" charset="0"/>
              </a:rPr>
              <a:t>import</a:t>
            </a:r>
            <a:r>
              <a:rPr lang="tr-TR" altLang="tr-TR" sz="1600" b="1" dirty="0">
                <a:latin typeface="Courier" pitchFamily="49" charset="0"/>
              </a:rPr>
              <a:t> 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1600" b="1" dirty="0">
                <a:latin typeface="Courier" pitchFamily="49" charset="0"/>
              </a:rPr>
              <a:t>p</a:t>
            </a:r>
            <a:r>
              <a:rPr lang="en-US" altLang="tr-TR" sz="1600" b="1" dirty="0" err="1">
                <a:latin typeface="Courier" pitchFamily="49" charset="0"/>
              </a:rPr>
              <a:t>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"removing white space"</a:t>
            </a:r>
            <a:r>
              <a:rPr lang="tr-TR" altLang="tr-TR" sz="1600" b="1" dirty="0">
                <a:latin typeface="Courier" pitchFamily="49" charset="0"/>
              </a:rPr>
              <a:t>)</a:t>
            </a: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en-US" altLang="tr-TR" sz="1600" b="1" dirty="0">
                <a:latin typeface="Courier" pitchFamily="49" charset="0"/>
              </a:rPr>
              <a:t> = "ATG CATTT   CGCATAG"</a:t>
            </a:r>
          </a:p>
          <a:p>
            <a:pPr>
              <a:buNone/>
            </a:pPr>
            <a:r>
              <a:rPr lang="en-US" altLang="tr-TR" sz="1600" b="1" dirty="0">
                <a:latin typeface="Courier" pitchFamily="49" charset="0"/>
              </a:rPr>
              <a:t>print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"Old DNA: "</a:t>
            </a:r>
            <a:r>
              <a:rPr lang="tr-TR" altLang="tr-TR" sz="1600" b="1" dirty="0">
                <a:latin typeface="Courier" pitchFamily="49" charset="0"/>
              </a:rPr>
              <a:t> + </a:t>
            </a: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tr-TR" altLang="tr-TR" sz="1600" b="1" dirty="0">
                <a:latin typeface="Courier" pitchFamily="49" charset="0"/>
              </a:rPr>
              <a:t>)</a:t>
            </a:r>
            <a:endParaRPr lang="en-US" altLang="tr-TR" sz="1600" b="1" dirty="0">
              <a:latin typeface="Courier" pitchFamily="49" charset="0"/>
            </a:endParaRPr>
          </a:p>
          <a:p>
            <a:pPr>
              <a:buNone/>
            </a:pPr>
            <a:r>
              <a:rPr lang="tr-TR" altLang="tr-TR" sz="1600" b="1" dirty="0" err="1">
                <a:latin typeface="Courier" pitchFamily="49" charset="0"/>
              </a:rPr>
              <a:t>new</a:t>
            </a:r>
            <a:r>
              <a:rPr lang="tr-TR" altLang="tr-TR" sz="1600" b="1" dirty="0">
                <a:latin typeface="Courier" pitchFamily="49" charset="0"/>
              </a:rPr>
              <a:t>_</a:t>
            </a: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tr-TR" altLang="tr-TR" sz="1600" b="1" dirty="0">
                <a:latin typeface="Courier" pitchFamily="49" charset="0"/>
              </a:rPr>
              <a:t> =</a:t>
            </a:r>
            <a:r>
              <a:rPr lang="en-US" altLang="tr-TR" sz="1600" b="1" dirty="0">
                <a:latin typeface="Courier" pitchFamily="49" charset="0"/>
              </a:rPr>
              <a:t> </a:t>
            </a:r>
            <a:r>
              <a:rPr lang="en-US" altLang="tr-TR" sz="1600" b="1" dirty="0" err="1">
                <a:latin typeface="Courier" pitchFamily="49" charset="0"/>
              </a:rPr>
              <a:t>re.sub</a:t>
            </a:r>
            <a:r>
              <a:rPr lang="en-US" altLang="tr-TR" sz="1600" b="1" dirty="0">
                <a:latin typeface="Courier" pitchFamily="49" charset="0"/>
              </a:rPr>
              <a:t>(r"\s+", '', </a:t>
            </a:r>
            <a:r>
              <a:rPr lang="tr-TR" altLang="tr-TR" sz="1600" b="1" dirty="0" err="1">
                <a:latin typeface="Courier" pitchFamily="49" charset="0"/>
              </a:rPr>
              <a:t>dna</a:t>
            </a:r>
            <a:r>
              <a:rPr lang="en-US" altLang="tr-TR" sz="1600" b="1" dirty="0">
                <a:latin typeface="Courier" pitchFamily="49" charset="0"/>
              </a:rPr>
              <a:t>)</a:t>
            </a:r>
            <a:endParaRPr lang="tr-TR" altLang="tr-TR" sz="1600" b="1" dirty="0">
              <a:latin typeface="Courier" pitchFamily="49" charset="0"/>
            </a:endParaRPr>
          </a:p>
          <a:p>
            <a:pPr>
              <a:buNone/>
            </a:pPr>
            <a:r>
              <a:rPr lang="en-US" altLang="tr-TR" sz="1600" b="1" dirty="0">
                <a:latin typeface="Courier" pitchFamily="49" charset="0"/>
              </a:rPr>
              <a:t>print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</a:t>
            </a:r>
            <a:r>
              <a:rPr lang="tr-TR" altLang="tr-TR" sz="1600" b="1" dirty="0">
                <a:latin typeface="Courier" pitchFamily="49" charset="0"/>
              </a:rPr>
              <a:t>New</a:t>
            </a:r>
            <a:r>
              <a:rPr lang="en-US" altLang="tr-TR" sz="1600" b="1" dirty="0">
                <a:latin typeface="Courier" pitchFamily="49" charset="0"/>
              </a:rPr>
              <a:t> DNA: "</a:t>
            </a:r>
            <a:r>
              <a:rPr lang="tr-TR" altLang="tr-TR" sz="1600" b="1" dirty="0">
                <a:latin typeface="Courier" pitchFamily="49" charset="0"/>
              </a:rPr>
              <a:t> + </a:t>
            </a:r>
            <a:r>
              <a:rPr lang="tr-TR" altLang="tr-TR" sz="1600" b="1" dirty="0" err="1">
                <a:latin typeface="Courier" pitchFamily="49" charset="0"/>
              </a:rPr>
              <a:t>new</a:t>
            </a:r>
            <a:r>
              <a:rPr lang="tr-TR" altLang="tr-TR" sz="1600" b="1" dirty="0">
                <a:latin typeface="Courier" pitchFamily="49" charset="0"/>
              </a:rPr>
              <a:t>_</a:t>
            </a: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tr-TR" altLang="tr-TR" sz="1600" b="1" dirty="0">
                <a:latin typeface="Courier" pitchFamily="49" charset="0"/>
              </a:rPr>
              <a:t>)</a:t>
            </a: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removing white space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Old DNA: ATG CATTT   CGCATAG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New DNA: ATGCATTTCGCATAG</a:t>
            </a: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>
          <a:xfrm>
            <a:off x="74452" y="11414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tr-TR" dirty="0"/>
              <a:t>Substitution</a:t>
            </a:r>
            <a:r>
              <a:rPr lang="tr-TR" altLang="tr-TR" dirty="0"/>
              <a:t> (</a:t>
            </a:r>
            <a:r>
              <a:rPr lang="en-US" altLang="tr-TR" dirty="0"/>
              <a:t>by using re library</a:t>
            </a:r>
            <a:r>
              <a:rPr lang="tr-TR" altLang="tr-TR" dirty="0"/>
              <a:t>)</a:t>
            </a:r>
            <a:endParaRPr lang="en-US" altLang="tr-TR" dirty="0"/>
          </a:p>
        </p:txBody>
      </p:sp>
      <p:sp>
        <p:nvSpPr>
          <p:cNvPr id="409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689362"/>
            <a:ext cx="8154332" cy="3733101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 err="1">
                <a:latin typeface="Courier" pitchFamily="49" charset="0"/>
              </a:rPr>
              <a:t>i</a:t>
            </a:r>
            <a:r>
              <a:rPr lang="tr-TR" altLang="tr-TR" sz="1600" b="1" dirty="0">
                <a:latin typeface="Courier" pitchFamily="49" charset="0"/>
              </a:rPr>
              <a:t>mport 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1600" b="1" dirty="0">
                <a:latin typeface="Courier" pitchFamily="49" charset="0"/>
              </a:rPr>
              <a:t>p</a:t>
            </a:r>
            <a:r>
              <a:rPr lang="en-US" altLang="tr-TR" sz="1600" b="1" dirty="0" err="1">
                <a:latin typeface="Courier" pitchFamily="49" charset="0"/>
              </a:rPr>
              <a:t>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"substitution ignoring case"</a:t>
            </a:r>
            <a:r>
              <a:rPr lang="tr-TR" altLang="tr-TR" sz="1600" b="1" dirty="0">
                <a:latin typeface="Courier" pitchFamily="49" charset="0"/>
              </a:rPr>
              <a:t>)</a:t>
            </a: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en-US" altLang="tr-TR" sz="1600" b="1" dirty="0">
                <a:latin typeface="Courier" pitchFamily="49" charset="0"/>
              </a:rPr>
              <a:t> = "</a:t>
            </a:r>
            <a:r>
              <a:rPr lang="en-US" altLang="tr-TR" sz="1600" b="1" dirty="0" err="1">
                <a:latin typeface="Courier" pitchFamily="49" charset="0"/>
              </a:rPr>
              <a:t>ATGCAttT</a:t>
            </a:r>
            <a:r>
              <a:rPr lang="en-US" altLang="tr-TR" sz="1600" b="1" dirty="0">
                <a:latin typeface="Courier" pitchFamily="49" charset="0"/>
              </a:rPr>
              <a:t>";</a:t>
            </a:r>
          </a:p>
          <a:p>
            <a:pPr>
              <a:buNone/>
            </a:pPr>
            <a:r>
              <a:rPr lang="en-US" altLang="tr-TR" sz="1600" b="1" dirty="0">
                <a:latin typeface="Courier" pitchFamily="49" charset="0"/>
              </a:rPr>
              <a:t>print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"Old DNA: "</a:t>
            </a:r>
            <a:r>
              <a:rPr lang="tr-TR" altLang="tr-TR" sz="1600" b="1" dirty="0">
                <a:latin typeface="Courier" pitchFamily="49" charset="0"/>
              </a:rPr>
              <a:t> + </a:t>
            </a: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tr-TR" altLang="tr-TR" sz="1600" b="1" dirty="0">
                <a:latin typeface="Courier" pitchFamily="49" charset="0"/>
              </a:rPr>
              <a:t>)</a:t>
            </a:r>
            <a:endParaRPr lang="en-US" altLang="tr-TR" sz="1600" b="1" dirty="0">
              <a:latin typeface="Courier" pitchFamily="49" charset="0"/>
            </a:endParaRPr>
          </a:p>
          <a:p>
            <a:pPr>
              <a:buNone/>
            </a:pPr>
            <a:r>
              <a:rPr lang="tr-TR" altLang="tr-TR" sz="1600" b="1" dirty="0">
                <a:latin typeface="Courier" pitchFamily="49" charset="0"/>
              </a:rPr>
              <a:t>new_</a:t>
            </a:r>
            <a:r>
              <a:rPr lang="en-US" altLang="tr-TR" sz="1600" b="1" dirty="0" err="1">
                <a:latin typeface="Courier" pitchFamily="49" charset="0"/>
              </a:rPr>
              <a:t>dna</a:t>
            </a:r>
            <a:r>
              <a:rPr lang="tr-TR" altLang="tr-TR" sz="1600" b="1" dirty="0">
                <a:latin typeface="Courier" pitchFamily="49" charset="0"/>
              </a:rPr>
              <a:t> = re.compile('T', re.IGNORECASE)</a:t>
            </a:r>
            <a:r>
              <a:rPr lang="en-US" altLang="tr-TR" sz="1600" b="1" dirty="0">
                <a:latin typeface="Courier" pitchFamily="49" charset="0"/>
              </a:rPr>
              <a:t>.</a:t>
            </a:r>
            <a:r>
              <a:rPr lang="tr-TR" altLang="tr-TR" sz="1600" b="1" dirty="0">
                <a:latin typeface="Courier" pitchFamily="49" charset="0"/>
              </a:rPr>
              <a:t>sub('U', dna)</a:t>
            </a: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1600" b="1" dirty="0">
                <a:latin typeface="Courier" pitchFamily="49" charset="0"/>
              </a:rPr>
              <a:t>p</a:t>
            </a:r>
            <a:r>
              <a:rPr lang="en-US" altLang="tr-TR" sz="1600" b="1" dirty="0" err="1">
                <a:latin typeface="Courier" pitchFamily="49" charset="0"/>
              </a:rPr>
              <a:t>rint</a:t>
            </a:r>
            <a:r>
              <a:rPr lang="tr-TR" altLang="tr-TR" sz="1600" b="1" dirty="0">
                <a:latin typeface="Courier" pitchFamily="49" charset="0"/>
              </a:rPr>
              <a:t>(</a:t>
            </a:r>
            <a:r>
              <a:rPr lang="en-US" altLang="tr-TR" sz="1600" b="1" dirty="0">
                <a:latin typeface="Courier" pitchFamily="49" charset="0"/>
              </a:rPr>
              <a:t>"New DNA:</a:t>
            </a:r>
            <a:r>
              <a:rPr lang="tr-TR" altLang="tr-TR" sz="1600" b="1" dirty="0">
                <a:latin typeface="Courier" pitchFamily="49" charset="0"/>
              </a:rPr>
              <a:t> </a:t>
            </a:r>
            <a:r>
              <a:rPr lang="en-US" altLang="tr-TR" sz="1600" b="1" dirty="0">
                <a:latin typeface="Courier" pitchFamily="49" charset="0"/>
              </a:rPr>
              <a:t>"</a:t>
            </a:r>
            <a:r>
              <a:rPr lang="tr-TR" altLang="tr-TR" sz="1600" b="1" dirty="0">
                <a:latin typeface="Courier" pitchFamily="49" charset="0"/>
              </a:rPr>
              <a:t> + </a:t>
            </a:r>
            <a:r>
              <a:rPr lang="tr-TR" altLang="tr-TR" sz="1600" b="1" dirty="0" err="1">
                <a:latin typeface="Courier" pitchFamily="49" charset="0"/>
              </a:rPr>
              <a:t>new_dna</a:t>
            </a:r>
            <a:r>
              <a:rPr lang="tr-TR" altLang="tr-TR" sz="1600" b="1" dirty="0">
                <a:latin typeface="Courier" pitchFamily="49" charset="0"/>
              </a:rPr>
              <a:t>)</a:t>
            </a: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substitution ignoring case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Old DNA: </a:t>
            </a:r>
            <a:r>
              <a:rPr lang="en-US" altLang="tr-TR" sz="16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endParaRPr lang="en-US" altLang="tr-TR" sz="1600" b="1" dirty="0">
              <a:solidFill>
                <a:srgbClr val="FF0000"/>
              </a:solidFill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600" b="1" dirty="0">
                <a:solidFill>
                  <a:srgbClr val="FF0000"/>
                </a:solidFill>
                <a:latin typeface="Courier" pitchFamily="49" charset="0"/>
              </a:rPr>
              <a:t>New DNA: AUGCAUUU</a:t>
            </a:r>
            <a:endParaRPr lang="en-US" altLang="tr-TR" sz="2000" dirty="0"/>
          </a:p>
        </p:txBody>
      </p:sp>
    </p:spTree>
    <p:extLst>
      <p:ext uri="{BB962C8B-B14F-4D97-AF65-F5344CB8AC3E}">
        <p14:creationId xmlns:p14="http://schemas.microsoft.com/office/powerpoint/2010/main" val="6513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38200" y="1295400"/>
            <a:ext cx="10515600" cy="470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tr-TR" altLang="tr-TR" sz="2000" b="1" dirty="0" err="1">
                <a:latin typeface="Courier" pitchFamily="49" charset="0"/>
              </a:rPr>
              <a:t>import</a:t>
            </a:r>
            <a:r>
              <a:rPr lang="tr-TR" altLang="tr-TR" sz="2000" b="1" dirty="0">
                <a:latin typeface="Courier" pitchFamily="49" charset="0"/>
              </a:rPr>
              <a:t> re</a:t>
            </a:r>
          </a:p>
          <a:p>
            <a:r>
              <a:rPr lang="en-US" altLang="tr-TR" sz="2000" b="1" dirty="0">
                <a:latin typeface="Courier" pitchFamily="49" charset="0"/>
              </a:rPr>
              <a:t>strand1 = 'ACGGGAGGACGGGAAAATTACTACGGCATTAGC';</a:t>
            </a:r>
          </a:p>
          <a:p>
            <a:r>
              <a:rPr lang="en-US" altLang="tr-TR" sz="2000" b="1" dirty="0">
                <a:latin typeface="Courier" pitchFamily="49" charset="0"/>
              </a:rPr>
              <a:t>print</a:t>
            </a:r>
            <a:r>
              <a:rPr lang="tr-TR" altLang="tr-TR" sz="2000" b="1" dirty="0">
                <a:latin typeface="Courier" pitchFamily="49" charset="0"/>
              </a:rPr>
              <a:t>(</a:t>
            </a:r>
            <a:r>
              <a:rPr lang="en-US" altLang="tr-TR" sz="2000" b="1" dirty="0">
                <a:latin typeface="Courier" pitchFamily="49" charset="0"/>
              </a:rPr>
              <a:t>"strand1: "</a:t>
            </a:r>
            <a:r>
              <a:rPr lang="tr-TR" altLang="tr-TR" sz="2000" b="1" dirty="0">
                <a:latin typeface="Courier" pitchFamily="49" charset="0"/>
              </a:rPr>
              <a:t> + strand1)</a:t>
            </a:r>
            <a:endParaRPr lang="en-US" altLang="tr-TR" sz="2000" b="1" dirty="0">
              <a:latin typeface="Courier" pitchFamily="49" charset="0"/>
            </a:endParaRPr>
          </a:p>
          <a:p>
            <a:r>
              <a:rPr lang="en-US" altLang="tr-TR" sz="2000" b="1" dirty="0">
                <a:latin typeface="Courier" pitchFamily="49" charset="0"/>
              </a:rPr>
              <a:t># Copy strand1 into strand2</a:t>
            </a:r>
          </a:p>
          <a:p>
            <a:r>
              <a:rPr lang="en-US" altLang="tr-TR" sz="2000" b="1" dirty="0">
                <a:latin typeface="Courier" pitchFamily="49" charset="0"/>
              </a:rPr>
              <a:t>strand2 = strand1</a:t>
            </a:r>
          </a:p>
          <a:p>
            <a:r>
              <a:rPr lang="en-US" altLang="tr-TR" sz="2000" b="1" dirty="0">
                <a:latin typeface="Courier" pitchFamily="49" charset="0"/>
              </a:rPr>
              <a:t># Replace all bases by their complements: A-&gt;T, T-&gt;A, G-&gt;C, C-&gt;G</a:t>
            </a:r>
          </a:p>
          <a:p>
            <a:r>
              <a:rPr lang="en-US" altLang="tr-TR" sz="2000" b="1" dirty="0">
                <a:latin typeface="Courier" pitchFamily="49" charset="0"/>
              </a:rPr>
              <a:t>strand2 = </a:t>
            </a:r>
            <a:r>
              <a:rPr lang="tr-TR" altLang="tr-TR" sz="2000" b="1" dirty="0" err="1">
                <a:latin typeface="Courier" pitchFamily="49" charset="0"/>
              </a:rPr>
              <a:t>re.sub</a:t>
            </a:r>
            <a:r>
              <a:rPr lang="tr-TR" altLang="tr-TR" sz="2000" b="1" dirty="0">
                <a:latin typeface="Courier" pitchFamily="49" charset="0"/>
              </a:rPr>
              <a:t>('A', 'T', strand2)</a:t>
            </a:r>
            <a:endParaRPr lang="en-US" altLang="tr-TR" sz="2000" b="1" dirty="0">
              <a:latin typeface="Courier" pitchFamily="49" charset="0"/>
            </a:endParaRPr>
          </a:p>
          <a:p>
            <a:r>
              <a:rPr lang="en-US" altLang="tr-TR" sz="2000" b="1" dirty="0">
                <a:latin typeface="Courier" pitchFamily="49" charset="0"/>
              </a:rPr>
              <a:t>strand2 </a:t>
            </a:r>
            <a:r>
              <a:rPr lang="tr-TR" altLang="tr-TR" sz="2000" b="1" dirty="0">
                <a:latin typeface="Courier" pitchFamily="49" charset="0"/>
              </a:rPr>
              <a:t>= </a:t>
            </a:r>
            <a:r>
              <a:rPr lang="tr-TR" altLang="tr-TR" sz="2000" b="1" dirty="0" err="1">
                <a:latin typeface="Courier" pitchFamily="49" charset="0"/>
              </a:rPr>
              <a:t>re.sub</a:t>
            </a:r>
            <a:r>
              <a:rPr lang="tr-TR" altLang="tr-TR" sz="2000" b="1" dirty="0">
                <a:latin typeface="Courier" pitchFamily="49" charset="0"/>
              </a:rPr>
              <a:t>('T', 'A', strand2)</a:t>
            </a:r>
            <a:endParaRPr lang="en-US" altLang="tr-TR" sz="2000" b="1" dirty="0">
              <a:latin typeface="Courier" pitchFamily="49" charset="0"/>
            </a:endParaRPr>
          </a:p>
          <a:p>
            <a:r>
              <a:rPr lang="en-US" altLang="tr-TR" sz="2000" b="1" dirty="0">
                <a:latin typeface="Courier" pitchFamily="49" charset="0"/>
              </a:rPr>
              <a:t>strand2 </a:t>
            </a:r>
            <a:r>
              <a:rPr lang="tr-TR" altLang="tr-TR" sz="2000" b="1" dirty="0">
                <a:latin typeface="Courier" pitchFamily="49" charset="0"/>
              </a:rPr>
              <a:t>= </a:t>
            </a:r>
            <a:r>
              <a:rPr lang="tr-TR" altLang="tr-TR" sz="2000" b="1" dirty="0" err="1">
                <a:latin typeface="Courier" pitchFamily="49" charset="0"/>
              </a:rPr>
              <a:t>re.sub</a:t>
            </a:r>
            <a:r>
              <a:rPr lang="tr-TR" altLang="tr-TR" sz="2000" b="1" dirty="0">
                <a:latin typeface="Courier" pitchFamily="49" charset="0"/>
              </a:rPr>
              <a:t>('G', 'C', strand2)</a:t>
            </a:r>
            <a:endParaRPr lang="en-US" altLang="tr-TR" sz="2000" b="1" dirty="0">
              <a:latin typeface="Courier" pitchFamily="49" charset="0"/>
            </a:endParaRPr>
          </a:p>
          <a:p>
            <a:r>
              <a:rPr lang="en-US" altLang="tr-TR" sz="2000" b="1" dirty="0">
                <a:latin typeface="Courier" pitchFamily="49" charset="0"/>
              </a:rPr>
              <a:t>strand2 =</a:t>
            </a:r>
            <a:r>
              <a:rPr lang="tr-TR" altLang="tr-TR" sz="2000" b="1" dirty="0">
                <a:latin typeface="Courier" pitchFamily="49" charset="0"/>
              </a:rPr>
              <a:t> </a:t>
            </a:r>
            <a:r>
              <a:rPr lang="tr-TR" altLang="tr-TR" sz="2000" b="1" dirty="0" err="1">
                <a:latin typeface="Courier" pitchFamily="49" charset="0"/>
              </a:rPr>
              <a:t>re.sub</a:t>
            </a:r>
            <a:r>
              <a:rPr lang="tr-TR" altLang="tr-TR" sz="2000" b="1" dirty="0">
                <a:latin typeface="Courier" pitchFamily="49" charset="0"/>
              </a:rPr>
              <a:t>('C', 'G', strand2)</a:t>
            </a:r>
            <a:endParaRPr lang="en-US" altLang="tr-TR" sz="2000" b="1" dirty="0">
              <a:latin typeface="Courier" pitchFamily="49" charset="0"/>
            </a:endParaRPr>
          </a:p>
          <a:p>
            <a:r>
              <a:rPr lang="en-US" altLang="tr-TR" sz="2000" b="1" dirty="0">
                <a:latin typeface="Courier" pitchFamily="49" charset="0"/>
              </a:rPr>
              <a:t>print</a:t>
            </a:r>
            <a:r>
              <a:rPr lang="tr-TR" altLang="tr-TR" sz="2000" b="1" dirty="0">
                <a:latin typeface="Courier" pitchFamily="49" charset="0"/>
              </a:rPr>
              <a:t>(</a:t>
            </a:r>
            <a:r>
              <a:rPr lang="en-US" altLang="tr-TR" sz="2000" b="1" dirty="0">
                <a:latin typeface="Courier" pitchFamily="49" charset="0"/>
              </a:rPr>
              <a:t>"strand2: "</a:t>
            </a:r>
            <a:r>
              <a:rPr lang="tr-TR" altLang="tr-TR" sz="2000" b="1" dirty="0">
                <a:latin typeface="Courier" pitchFamily="49" charset="0"/>
              </a:rPr>
              <a:t> + strand2)</a:t>
            </a:r>
          </a:p>
          <a:p>
            <a:endParaRPr lang="en-US" altLang="tr-TR" sz="2000" b="1" dirty="0">
              <a:latin typeface="Courier" pitchFamily="49" charset="0"/>
            </a:endParaRPr>
          </a:p>
          <a:p>
            <a:r>
              <a:rPr lang="en-US" altLang="tr-TR" sz="2000" b="1" dirty="0">
                <a:latin typeface="Courier" pitchFamily="49" charset="0"/>
              </a:rPr>
              <a:t>% complement1</a:t>
            </a:r>
          </a:p>
          <a:p>
            <a:r>
              <a:rPr lang="en-US" altLang="tr-TR" sz="2000" b="1" dirty="0">
                <a:latin typeface="Courier" pitchFamily="49" charset="0"/>
              </a:rPr>
              <a:t>strand1: ACGGGAGGACGGGAAAATTACTACGGCATTAGC </a:t>
            </a:r>
          </a:p>
          <a:p>
            <a:r>
              <a:rPr lang="en-US" altLang="tr-TR" sz="2000" b="1" dirty="0">
                <a:latin typeface="Courier" pitchFamily="49" charset="0"/>
              </a:rPr>
              <a:t>strand2: AGGGGAGGAGGGGAAAAAAAGAAGGGGAAAAGG</a:t>
            </a:r>
            <a:endParaRPr lang="en-US" altLang="tr-TR" sz="2000" dirty="0">
              <a:latin typeface="Courier" pitchFamily="49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altLang="tr-TR" dirty="0"/>
              <a:t>Computing complementary DNA (with bug)</a:t>
            </a:r>
          </a:p>
        </p:txBody>
      </p:sp>
      <p:sp>
        <p:nvSpPr>
          <p:cNvPr id="4301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699D33-CA52-4BF2-A5D3-88F8F1235ED6}" type="slidenum">
              <a:rPr lang="en-US" altLang="tr-TR" smtClean="0"/>
              <a:pPr/>
              <a:t>25</a:t>
            </a:fld>
            <a:endParaRPr lang="en-US" altLang="tr-TR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173686" y="4054031"/>
            <a:ext cx="211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tr-TR" sz="1600" b="1" dirty="0">
                <a:solidFill>
                  <a:srgbClr val="FF0000"/>
                </a:solidFill>
                <a:latin typeface="Times" panose="02020603050405020304" pitchFamily="18" charset="0"/>
              </a:rPr>
              <a:t>Can you find the bug?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7173686" y="4001866"/>
            <a:ext cx="2286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080235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4505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417C4B-9F57-4AB3-AF70-C6F5C70DE695}" type="slidenum">
              <a:rPr lang="en-US" altLang="tr-TR" smtClean="0"/>
              <a:pPr/>
              <a:t>26</a:t>
            </a:fld>
            <a:endParaRPr lang="en-US" altLang="tr-TR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37189"/>
            <a:ext cx="6019801" cy="3573011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>
                <a:latin typeface="Courier" pitchFamily="49" charset="0"/>
              </a:rPr>
              <a:t>print</a:t>
            </a:r>
            <a:r>
              <a:rPr lang="tr-TR" altLang="tr-TR" sz="1800" b="1" dirty="0">
                <a:latin typeface="Courier" pitchFamily="49" charset="0"/>
              </a:rPr>
              <a:t>(</a:t>
            </a:r>
            <a:r>
              <a:rPr lang="en-US" altLang="tr-TR" sz="1800" b="1" dirty="0">
                <a:latin typeface="Courier" pitchFamily="49" charset="0"/>
              </a:rPr>
              <a:t>"</a:t>
            </a:r>
            <a:r>
              <a:rPr lang="en-US" altLang="tr-TR" sz="1800" b="1" dirty="0" err="1">
                <a:latin typeface="Courier" pitchFamily="49" charset="0"/>
              </a:rPr>
              <a:t>transl</a:t>
            </a:r>
            <a:r>
              <a:rPr lang="tr-TR" altLang="tr-TR" sz="1800" b="1" dirty="0" err="1">
                <a:latin typeface="Courier" pitchFamily="49" charset="0"/>
              </a:rPr>
              <a:t>ate</a:t>
            </a:r>
            <a:r>
              <a:rPr lang="en-US" altLang="tr-TR" sz="1800" b="1" dirty="0">
                <a:latin typeface="Courier" pitchFamily="49" charset="0"/>
              </a:rPr>
              <a:t> operator"</a:t>
            </a:r>
            <a:r>
              <a:rPr lang="tr-TR" altLang="tr-TR" sz="1800" b="1" dirty="0">
                <a:latin typeface="Courier" pitchFamily="49" charset="0"/>
              </a:rPr>
              <a:t>)</a:t>
            </a:r>
            <a:endParaRPr lang="en-US" altLang="tr-TR" sz="18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 err="1">
                <a:latin typeface="Courier" pitchFamily="49" charset="0"/>
              </a:rPr>
              <a:t>dna</a:t>
            </a:r>
            <a:r>
              <a:rPr lang="en-US" altLang="tr-TR" sz="1800" b="1" dirty="0">
                <a:latin typeface="Courier" pitchFamily="49" charset="0"/>
              </a:rPr>
              <a:t> = "</a:t>
            </a:r>
            <a:r>
              <a:rPr lang="en-US" altLang="tr-TR" sz="1800" b="1" dirty="0" err="1">
                <a:latin typeface="Courier" pitchFamily="49" charset="0"/>
              </a:rPr>
              <a:t>ATGCAttT</a:t>
            </a:r>
            <a:r>
              <a:rPr lang="en-US" altLang="tr-TR" sz="1800" b="1" dirty="0">
                <a:latin typeface="Courier" pitchFamily="49" charset="0"/>
              </a:rPr>
              <a:t>";</a:t>
            </a:r>
          </a:p>
          <a:p>
            <a:pPr>
              <a:buNone/>
            </a:pPr>
            <a:r>
              <a:rPr lang="en-US" altLang="tr-TR" sz="1800" b="1" dirty="0">
                <a:latin typeface="Courier" pitchFamily="49" charset="0"/>
              </a:rPr>
              <a:t>print("Old DNA:" + </a:t>
            </a:r>
            <a:r>
              <a:rPr lang="en-US" altLang="tr-TR" sz="1800" b="1" dirty="0" err="1">
                <a:latin typeface="Courier" pitchFamily="49" charset="0"/>
              </a:rPr>
              <a:t>dna</a:t>
            </a:r>
            <a:r>
              <a:rPr lang="en-US" altLang="tr-TR" sz="1800" b="1" dirty="0">
                <a:latin typeface="Courier" pitchFamily="49" charset="0"/>
              </a:rPr>
              <a:t>)</a:t>
            </a:r>
          </a:p>
          <a:p>
            <a:pPr>
              <a:buNone/>
            </a:pPr>
            <a:r>
              <a:rPr lang="tr-TR" altLang="tr-TR" sz="1800" b="1" dirty="0" err="1">
                <a:latin typeface="Courier" pitchFamily="49" charset="0"/>
              </a:rPr>
              <a:t>new</a:t>
            </a:r>
            <a:r>
              <a:rPr lang="tr-TR" altLang="tr-TR" sz="1800" b="1" dirty="0">
                <a:latin typeface="Courier" pitchFamily="49" charset="0"/>
              </a:rPr>
              <a:t>_</a:t>
            </a:r>
            <a:r>
              <a:rPr lang="en-US" altLang="tr-TR" sz="1800" b="1" dirty="0" err="1">
                <a:latin typeface="Courier" pitchFamily="49" charset="0"/>
              </a:rPr>
              <a:t>dna</a:t>
            </a:r>
            <a:r>
              <a:rPr lang="tr-TR" altLang="tr-TR" sz="1800" b="1" dirty="0">
                <a:latin typeface="Courier" pitchFamily="49" charset="0"/>
              </a:rPr>
              <a:t> = </a:t>
            </a:r>
            <a:r>
              <a:rPr lang="tr-TR" altLang="tr-TR" sz="1800" b="1" dirty="0" err="1">
                <a:latin typeface="Courier" pitchFamily="49" charset="0"/>
              </a:rPr>
              <a:t>dna.translate</a:t>
            </a:r>
            <a:r>
              <a:rPr lang="tr-TR" altLang="tr-TR" sz="1800" b="1" dirty="0">
                <a:latin typeface="Courier" pitchFamily="49" charset="0"/>
              </a:rPr>
              <a:t>(</a:t>
            </a:r>
            <a:r>
              <a:rPr lang="tr-TR" altLang="tr-TR" sz="1800" b="1" dirty="0" err="1">
                <a:latin typeface="Courier" pitchFamily="49" charset="0"/>
              </a:rPr>
              <a:t>str.maketrans</a:t>
            </a:r>
            <a:r>
              <a:rPr lang="tr-TR" altLang="tr-TR" sz="1800" b="1" dirty="0">
                <a:latin typeface="Courier" pitchFamily="49" charset="0"/>
              </a:rPr>
              <a:t>({'T': 'U'}))</a:t>
            </a:r>
          </a:p>
          <a:p>
            <a:pPr>
              <a:buNone/>
            </a:pPr>
            <a:r>
              <a:rPr lang="tr-TR" altLang="tr-TR" sz="1800" b="1" dirty="0">
                <a:latin typeface="Courier" pitchFamily="49" charset="0"/>
              </a:rPr>
              <a:t>p</a:t>
            </a:r>
            <a:r>
              <a:rPr lang="en-US" altLang="tr-TR" sz="1800" b="1" dirty="0" err="1">
                <a:latin typeface="Courier" pitchFamily="49" charset="0"/>
              </a:rPr>
              <a:t>rint</a:t>
            </a:r>
            <a:r>
              <a:rPr lang="tr-TR" altLang="tr-TR" sz="1800" b="1" dirty="0">
                <a:latin typeface="Courier" pitchFamily="49" charset="0"/>
              </a:rPr>
              <a:t>(</a:t>
            </a:r>
            <a:r>
              <a:rPr lang="en-US" altLang="tr-TR" sz="1800" b="1" dirty="0">
                <a:latin typeface="Courier" pitchFamily="49" charset="0"/>
              </a:rPr>
              <a:t>"</a:t>
            </a:r>
            <a:r>
              <a:rPr lang="tr-TR" altLang="tr-TR" sz="1800" b="1" dirty="0">
                <a:latin typeface="Courier" pitchFamily="49" charset="0"/>
              </a:rPr>
              <a:t>New</a:t>
            </a:r>
            <a:r>
              <a:rPr lang="en-US" altLang="tr-TR" sz="1800" b="1" dirty="0">
                <a:latin typeface="Courier" pitchFamily="49" charset="0"/>
              </a:rPr>
              <a:t> DNA:"</a:t>
            </a:r>
            <a:r>
              <a:rPr lang="tr-TR" altLang="tr-TR" sz="1800" b="1" dirty="0">
                <a:latin typeface="Courier" pitchFamily="49" charset="0"/>
              </a:rPr>
              <a:t> + </a:t>
            </a:r>
            <a:r>
              <a:rPr lang="tr-TR" altLang="tr-TR" sz="1800" b="1" dirty="0" err="1">
                <a:latin typeface="Courier" pitchFamily="49" charset="0"/>
              </a:rPr>
              <a:t>new</a:t>
            </a:r>
            <a:r>
              <a:rPr lang="tr-TR" altLang="tr-TR" sz="1800" b="1" dirty="0">
                <a:latin typeface="Courier" pitchFamily="49" charset="0"/>
              </a:rPr>
              <a:t>_</a:t>
            </a:r>
            <a:r>
              <a:rPr lang="en-US" altLang="tr-TR" sz="1800" b="1" dirty="0" err="1">
                <a:latin typeface="Courier" pitchFamily="49" charset="0"/>
              </a:rPr>
              <a:t>dna</a:t>
            </a:r>
            <a:r>
              <a:rPr lang="en-US" altLang="tr-TR" sz="1800" b="1" dirty="0">
                <a:latin typeface="Courier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>
                <a:solidFill>
                  <a:srgbClr val="FF0000"/>
                </a:solidFill>
                <a:latin typeface="Courier" pitchFamily="49" charset="0"/>
              </a:rPr>
              <a:t>translate operator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>
                <a:solidFill>
                  <a:srgbClr val="FF0000"/>
                </a:solidFill>
                <a:latin typeface="Courier" pitchFamily="49" charset="0"/>
              </a:rPr>
              <a:t>Old DNA: </a:t>
            </a:r>
            <a:r>
              <a:rPr lang="en-US" altLang="tr-TR" sz="18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endParaRPr lang="en-US" altLang="tr-TR" sz="1800" b="1" dirty="0">
              <a:solidFill>
                <a:srgbClr val="FF0000"/>
              </a:solidFill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>
                <a:solidFill>
                  <a:srgbClr val="FF0000"/>
                </a:solidFill>
                <a:latin typeface="Courier" pitchFamily="49" charset="0"/>
              </a:rPr>
              <a:t>New DNA: </a:t>
            </a:r>
            <a:r>
              <a:rPr lang="en-US" altLang="tr-TR" sz="1800" b="1" dirty="0" err="1">
                <a:solidFill>
                  <a:srgbClr val="FF0000"/>
                </a:solidFill>
                <a:latin typeface="Courier" pitchFamily="49" charset="0"/>
              </a:rPr>
              <a:t>AUGCAttU</a:t>
            </a:r>
            <a:endParaRPr lang="en-US" altLang="tr-TR" sz="18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8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800" b="1" dirty="0">
              <a:latin typeface="Courier" pitchFamily="49" charset="0"/>
            </a:endParaRPr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Translate Operator</a:t>
            </a:r>
          </a:p>
        </p:txBody>
      </p:sp>
      <p:sp>
        <p:nvSpPr>
          <p:cNvPr id="4506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095999" y="1853967"/>
            <a:ext cx="6096001" cy="355623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>
                <a:latin typeface="Courier" pitchFamily="49" charset="0"/>
              </a:rPr>
              <a:t>print</a:t>
            </a:r>
            <a:r>
              <a:rPr lang="tr-TR" altLang="tr-TR" sz="1800" b="1" dirty="0">
                <a:latin typeface="Courier" pitchFamily="49" charset="0"/>
              </a:rPr>
              <a:t>(</a:t>
            </a:r>
            <a:r>
              <a:rPr lang="en-US" altLang="tr-TR" sz="1800" b="1" dirty="0">
                <a:latin typeface="Courier" pitchFamily="49" charset="0"/>
              </a:rPr>
              <a:t>"</a:t>
            </a:r>
            <a:r>
              <a:rPr lang="en-US" altLang="tr-TR" sz="1800" b="1" dirty="0" err="1">
                <a:latin typeface="Courier" pitchFamily="49" charset="0"/>
              </a:rPr>
              <a:t>tr</a:t>
            </a:r>
            <a:r>
              <a:rPr lang="en-US" altLang="tr-TR" sz="1800" b="1" dirty="0">
                <a:latin typeface="Courier" pitchFamily="49" charset="0"/>
              </a:rPr>
              <a:t> on multiple characters"</a:t>
            </a:r>
            <a:r>
              <a:rPr lang="tr-TR" altLang="tr-TR" sz="1800" b="1" dirty="0">
                <a:latin typeface="Courier" pitchFamily="49" charset="0"/>
              </a:rPr>
              <a:t>)</a:t>
            </a:r>
            <a:endParaRPr lang="en-US" altLang="tr-TR" sz="1800" b="1" dirty="0">
              <a:latin typeface="Courier" pitchFamily="49" charset="0"/>
            </a:endParaRPr>
          </a:p>
          <a:p>
            <a:pPr>
              <a:buNone/>
            </a:pPr>
            <a:r>
              <a:rPr lang="en-US" altLang="tr-TR" sz="1800" b="1" dirty="0" err="1">
                <a:latin typeface="Courier" pitchFamily="49" charset="0"/>
              </a:rPr>
              <a:t>dna</a:t>
            </a:r>
            <a:r>
              <a:rPr lang="en-US" altLang="tr-TR" sz="1800" b="1" dirty="0">
                <a:latin typeface="Courier" pitchFamily="49" charset="0"/>
              </a:rPr>
              <a:t> = "</a:t>
            </a:r>
            <a:r>
              <a:rPr lang="en-US" altLang="tr-TR" sz="1800" b="1" dirty="0" err="1">
                <a:latin typeface="Courier" pitchFamily="49" charset="0"/>
              </a:rPr>
              <a:t>ATGCAttT</a:t>
            </a:r>
            <a:r>
              <a:rPr lang="en-US" altLang="tr-TR" sz="1800" b="1" dirty="0">
                <a:latin typeface="Courier" pitchFamily="49" charset="0"/>
              </a:rPr>
              <a:t>";</a:t>
            </a:r>
          </a:p>
          <a:p>
            <a:pPr>
              <a:buNone/>
            </a:pPr>
            <a:r>
              <a:rPr lang="en-US" altLang="tr-TR" sz="1800" b="1" dirty="0">
                <a:latin typeface="Courier" pitchFamily="49" charset="0"/>
              </a:rPr>
              <a:t>print("Old DNA:" + </a:t>
            </a:r>
            <a:r>
              <a:rPr lang="en-US" altLang="tr-TR" sz="1800" b="1" dirty="0" err="1">
                <a:latin typeface="Courier" pitchFamily="49" charset="0"/>
              </a:rPr>
              <a:t>dna</a:t>
            </a:r>
            <a:r>
              <a:rPr lang="en-US" altLang="tr-TR" sz="1800" b="1" dirty="0">
                <a:latin typeface="Courier" pitchFamily="49" charset="0"/>
              </a:rPr>
              <a:t>)</a:t>
            </a:r>
          </a:p>
          <a:p>
            <a:pPr>
              <a:buNone/>
            </a:pPr>
            <a:r>
              <a:rPr lang="tr-TR" altLang="tr-TR" sz="1800" b="1" dirty="0" err="1">
                <a:latin typeface="Courier" pitchFamily="49" charset="0"/>
              </a:rPr>
              <a:t>new</a:t>
            </a:r>
            <a:r>
              <a:rPr lang="tr-TR" altLang="tr-TR" sz="1800" b="1" dirty="0">
                <a:latin typeface="Courier" pitchFamily="49" charset="0"/>
              </a:rPr>
              <a:t>_</a:t>
            </a:r>
            <a:r>
              <a:rPr lang="en-US" altLang="tr-TR" sz="1800" b="1" dirty="0" err="1">
                <a:latin typeface="Courier" pitchFamily="49" charset="0"/>
              </a:rPr>
              <a:t>dna</a:t>
            </a:r>
            <a:r>
              <a:rPr lang="tr-TR" altLang="tr-TR" sz="1800" b="1" dirty="0">
                <a:latin typeface="Courier" pitchFamily="49" charset="0"/>
              </a:rPr>
              <a:t> = </a:t>
            </a:r>
            <a:r>
              <a:rPr lang="tr-TR" altLang="tr-TR" sz="1800" b="1" dirty="0" err="1">
                <a:latin typeface="Courier" pitchFamily="49" charset="0"/>
              </a:rPr>
              <a:t>dna.translate</a:t>
            </a:r>
            <a:r>
              <a:rPr lang="tr-TR" altLang="tr-TR" sz="1800" b="1" dirty="0">
                <a:latin typeface="Courier" pitchFamily="49" charset="0"/>
              </a:rPr>
              <a:t>(</a:t>
            </a:r>
            <a:r>
              <a:rPr lang="tr-TR" altLang="tr-TR" sz="1800" b="1" dirty="0" err="1">
                <a:latin typeface="Courier" pitchFamily="49" charset="0"/>
              </a:rPr>
              <a:t>str.maketrans</a:t>
            </a:r>
            <a:r>
              <a:rPr lang="tr-TR" altLang="tr-TR" sz="1800" b="1" dirty="0">
                <a:latin typeface="Courier" pitchFamily="49" charset="0"/>
              </a:rPr>
              <a:t>({'T': 'U', 't': 'u'}))</a:t>
            </a:r>
          </a:p>
          <a:p>
            <a:pPr>
              <a:buNone/>
            </a:pPr>
            <a:r>
              <a:rPr lang="tr-TR" altLang="tr-TR" sz="1800" b="1" dirty="0">
                <a:latin typeface="Courier" pitchFamily="49" charset="0"/>
              </a:rPr>
              <a:t>p</a:t>
            </a:r>
            <a:r>
              <a:rPr lang="en-US" altLang="tr-TR" sz="1800" b="1" dirty="0" err="1">
                <a:latin typeface="Courier" pitchFamily="49" charset="0"/>
              </a:rPr>
              <a:t>rint</a:t>
            </a:r>
            <a:r>
              <a:rPr lang="tr-TR" altLang="tr-TR" sz="1800" b="1" dirty="0">
                <a:latin typeface="Courier" pitchFamily="49" charset="0"/>
              </a:rPr>
              <a:t>(</a:t>
            </a:r>
            <a:r>
              <a:rPr lang="en-US" altLang="tr-TR" sz="1800" b="1" dirty="0">
                <a:latin typeface="Courier" pitchFamily="49" charset="0"/>
              </a:rPr>
              <a:t>"</a:t>
            </a:r>
            <a:r>
              <a:rPr lang="tr-TR" altLang="tr-TR" sz="1800" b="1" dirty="0">
                <a:latin typeface="Courier" pitchFamily="49" charset="0"/>
              </a:rPr>
              <a:t>New</a:t>
            </a:r>
            <a:r>
              <a:rPr lang="en-US" altLang="tr-TR" sz="1800" b="1" dirty="0">
                <a:latin typeface="Courier" pitchFamily="49" charset="0"/>
              </a:rPr>
              <a:t> DNA:"</a:t>
            </a:r>
            <a:r>
              <a:rPr lang="tr-TR" altLang="tr-TR" sz="1800" b="1" dirty="0">
                <a:latin typeface="Courier" pitchFamily="49" charset="0"/>
              </a:rPr>
              <a:t> + </a:t>
            </a:r>
            <a:r>
              <a:rPr lang="tr-TR" altLang="tr-TR" sz="1800" b="1" dirty="0" err="1">
                <a:latin typeface="Courier" pitchFamily="49" charset="0"/>
              </a:rPr>
              <a:t>new</a:t>
            </a:r>
            <a:r>
              <a:rPr lang="tr-TR" altLang="tr-TR" sz="1800" b="1" dirty="0">
                <a:latin typeface="Courier" pitchFamily="49" charset="0"/>
              </a:rPr>
              <a:t>_</a:t>
            </a:r>
            <a:r>
              <a:rPr lang="en-US" altLang="tr-TR" sz="1800" b="1" dirty="0" err="1">
                <a:latin typeface="Courier" pitchFamily="49" charset="0"/>
              </a:rPr>
              <a:t>dna</a:t>
            </a:r>
            <a:r>
              <a:rPr lang="en-US" altLang="tr-TR" sz="1800" b="1" dirty="0">
                <a:latin typeface="Courier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 err="1">
                <a:solidFill>
                  <a:srgbClr val="FF0000"/>
                </a:solidFill>
                <a:latin typeface="Courier" pitchFamily="49" charset="0"/>
              </a:rPr>
              <a:t>tr</a:t>
            </a:r>
            <a:r>
              <a:rPr lang="en-US" altLang="tr-TR" sz="1800" b="1" dirty="0">
                <a:solidFill>
                  <a:srgbClr val="FF0000"/>
                </a:solidFill>
                <a:latin typeface="Courier" pitchFamily="49" charset="0"/>
              </a:rPr>
              <a:t> on multiple characters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>
                <a:solidFill>
                  <a:srgbClr val="FF0000"/>
                </a:solidFill>
                <a:latin typeface="Courier" pitchFamily="49" charset="0"/>
              </a:rPr>
              <a:t>Old DNA: </a:t>
            </a:r>
            <a:r>
              <a:rPr lang="en-US" altLang="tr-TR" sz="18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endParaRPr lang="en-US" altLang="tr-TR" sz="1800" b="1" dirty="0">
              <a:solidFill>
                <a:srgbClr val="FF0000"/>
              </a:solidFill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 b="1" dirty="0">
                <a:solidFill>
                  <a:srgbClr val="FF0000"/>
                </a:solidFill>
                <a:latin typeface="Courier" pitchFamily="49" charset="0"/>
              </a:rPr>
              <a:t>New DNA: </a:t>
            </a:r>
            <a:r>
              <a:rPr lang="en-US" altLang="tr-TR" sz="1800" b="1" dirty="0" err="1">
                <a:solidFill>
                  <a:srgbClr val="FF0000"/>
                </a:solidFill>
                <a:latin typeface="Courier" pitchFamily="49" charset="0"/>
              </a:rPr>
              <a:t>AUGCAuuU</a:t>
            </a:r>
            <a:endParaRPr lang="en-US" altLang="tr-TR" sz="18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8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1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6812DB-B4D9-4EDD-B255-6F19A03C89BE}" type="slidenum">
              <a:rPr lang="en-US" altLang="tr-TR" smtClean="0"/>
              <a:pPr/>
              <a:t>27</a:t>
            </a:fld>
            <a:endParaRPr lang="en-US" altLang="tr-TR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DNA Complement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5625"/>
            <a:ext cx="11963400" cy="4351338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>
                <a:latin typeface="Courier" pitchFamily="49" charset="0"/>
              </a:rPr>
              <a:t>"DNA complement strand"</a:t>
            </a:r>
            <a:r>
              <a:rPr lang="tr-TR" altLang="tr-TR" sz="2400" b="1" dirty="0">
                <a:latin typeface="Courier" pitchFamily="49" charset="0"/>
              </a:rPr>
              <a:t>)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 err="1">
                <a:latin typeface="Courier" pitchFamily="49" charset="0"/>
              </a:rPr>
              <a:t>dna</a:t>
            </a:r>
            <a:r>
              <a:rPr lang="en-US" altLang="tr-TR" sz="2400" b="1" dirty="0">
                <a:latin typeface="Courier" pitchFamily="49" charset="0"/>
              </a:rPr>
              <a:t> = "</a:t>
            </a:r>
            <a:r>
              <a:rPr lang="en-US" altLang="tr-TR" sz="2400" b="1" dirty="0" err="1">
                <a:latin typeface="Courier" pitchFamily="49" charset="0"/>
              </a:rPr>
              <a:t>ATGCAttT</a:t>
            </a:r>
            <a:r>
              <a:rPr lang="en-US" altLang="tr-TR" sz="2400" b="1" dirty="0">
                <a:latin typeface="Courier" pitchFamily="49" charset="0"/>
              </a:rPr>
              <a:t>"</a:t>
            </a:r>
          </a:p>
          <a:p>
            <a:pPr>
              <a:buNone/>
            </a:pPr>
            <a:r>
              <a:rPr lang="en-US" altLang="tr-TR" sz="2400" b="1" dirty="0">
                <a:latin typeface="Courier" pitchFamily="49" charset="0"/>
              </a:rPr>
              <a:t>complement = </a:t>
            </a:r>
            <a:r>
              <a:rPr lang="en-US" altLang="tr-TR" sz="2400" b="1" dirty="0" err="1">
                <a:latin typeface="Courier" pitchFamily="49" charset="0"/>
              </a:rPr>
              <a:t>dna</a:t>
            </a:r>
            <a:r>
              <a:rPr lang="tr-TR" altLang="tr-TR" sz="2400" b="1" dirty="0">
                <a:latin typeface="Courier" pitchFamily="49" charset="0"/>
              </a:rPr>
              <a:t>.</a:t>
            </a:r>
            <a:r>
              <a:rPr lang="tr-TR" altLang="tr-TR" sz="2400" b="1" dirty="0" err="1">
                <a:latin typeface="Courier" pitchFamily="49" charset="0"/>
              </a:rPr>
              <a:t>translate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tr-TR" altLang="tr-TR" sz="2400" b="1" dirty="0" err="1">
                <a:latin typeface="Courier" pitchFamily="49" charset="0"/>
              </a:rPr>
              <a:t>str.maketrans</a:t>
            </a:r>
            <a:r>
              <a:rPr lang="tr-TR" altLang="tr-TR" sz="2400" b="1" dirty="0">
                <a:latin typeface="Courier" pitchFamily="49" charset="0"/>
              </a:rPr>
              <a:t>({'A': 'T', 'T': 'A', 'G': 'C', 'C': 'G', 'a': 't', 't': 'a', 'g': 'c', 'c': 'g'}))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 err="1">
                <a:latin typeface="Courier" pitchFamily="49" charset="0"/>
              </a:rPr>
              <a:t>dna</a:t>
            </a:r>
            <a:r>
              <a:rPr lang="tr-TR" altLang="tr-TR" sz="2400" b="1" dirty="0">
                <a:latin typeface="Courier" pitchFamily="49" charset="0"/>
              </a:rPr>
              <a:t>)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>
                <a:latin typeface="Courier" pitchFamily="49" charset="0"/>
              </a:rPr>
              <a:t>complement</a:t>
            </a:r>
            <a:r>
              <a:rPr lang="tr-TR" altLang="tr-TR" sz="2400" b="1" dirty="0">
                <a:latin typeface="Courier" pitchFamily="49" charset="0"/>
              </a:rPr>
              <a:t>)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solidFill>
                  <a:srgbClr val="FF0000"/>
                </a:solidFill>
                <a:latin typeface="Courier" pitchFamily="49" charset="0"/>
              </a:rPr>
              <a:t>DNA complement strand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endParaRPr lang="en-US" altLang="tr-TR" sz="2400" b="1" dirty="0">
              <a:solidFill>
                <a:srgbClr val="FF0000"/>
              </a:solidFill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 err="1">
                <a:solidFill>
                  <a:srgbClr val="FF0000"/>
                </a:solidFill>
                <a:latin typeface="Courier" pitchFamily="49" charset="0"/>
              </a:rPr>
              <a:t>TACGTaaA</a:t>
            </a:r>
            <a:endParaRPr lang="en-US" altLang="tr-TR" sz="2400" dirty="0"/>
          </a:p>
        </p:txBody>
      </p:sp>
    </p:spTree>
    <p:extLst>
      <p:ext uri="{BB962C8B-B14F-4D97-AF65-F5344CB8AC3E}">
        <p14:creationId xmlns:p14="http://schemas.microsoft.com/office/powerpoint/2010/main" val="3886826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51B279-B2EB-42C3-A3A1-4F649C42A665}" type="slidenum">
              <a:rPr lang="en-US" altLang="tr-TR" smtClean="0"/>
              <a:pPr/>
              <a:t>28</a:t>
            </a:fld>
            <a:endParaRPr lang="en-US" altLang="tr-TR"/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0" y="1372416"/>
            <a:ext cx="12192000" cy="452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tr-TR" sz="2400" b="1" dirty="0">
                <a:latin typeface="Courier" pitchFamily="49" charset="0"/>
              </a:rPr>
              <a:t>strand1 = 'ACGGGAGGACGGGAAAATTACTACGGCATTAGC';</a:t>
            </a:r>
          </a:p>
          <a:p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>
                <a:latin typeface="Courier" pitchFamily="49" charset="0"/>
              </a:rPr>
              <a:t>"strand1: "</a:t>
            </a:r>
            <a:r>
              <a:rPr lang="tr-TR" altLang="tr-TR" sz="2400" b="1" dirty="0">
                <a:latin typeface="Courier" pitchFamily="49" charset="0"/>
              </a:rPr>
              <a:t> + strand1)</a:t>
            </a:r>
            <a:endParaRPr lang="en-US" altLang="tr-TR" sz="2400" b="1" dirty="0">
              <a:latin typeface="Courier" pitchFamily="49" charset="0"/>
            </a:endParaRPr>
          </a:p>
          <a:p>
            <a:r>
              <a:rPr lang="en-US" altLang="tr-TR" sz="2400" b="1" dirty="0">
                <a:latin typeface="Courier" pitchFamily="49" charset="0"/>
              </a:rPr>
              <a:t># Replace all bases by their complements: A-&gt;T, T-&gt;A, G-&gt;C, C-&gt;G</a:t>
            </a:r>
          </a:p>
          <a:p>
            <a:r>
              <a:rPr lang="tr-TR" altLang="tr-TR" sz="2400" b="1" dirty="0">
                <a:latin typeface="Courier" pitchFamily="49" charset="0"/>
              </a:rPr>
              <a:t>s</a:t>
            </a:r>
            <a:r>
              <a:rPr lang="en-US" altLang="tr-TR" sz="2400" b="1" dirty="0">
                <a:latin typeface="Courier" pitchFamily="49" charset="0"/>
              </a:rPr>
              <a:t>trand2</a:t>
            </a:r>
            <a:r>
              <a:rPr lang="tr-TR" altLang="tr-TR" sz="2400" b="1" dirty="0">
                <a:latin typeface="Courier" pitchFamily="49" charset="0"/>
              </a:rPr>
              <a:t> = strand1.translate(</a:t>
            </a:r>
            <a:r>
              <a:rPr lang="tr-TR" altLang="tr-TR" sz="2400" b="1" dirty="0" err="1">
                <a:latin typeface="Courier" pitchFamily="49" charset="0"/>
              </a:rPr>
              <a:t>str.maketrans</a:t>
            </a:r>
            <a:r>
              <a:rPr lang="tr-TR" altLang="tr-TR" sz="2400" b="1" dirty="0">
                <a:latin typeface="Courier" pitchFamily="49" charset="0"/>
              </a:rPr>
              <a:t>({'A': 'T', 'T': 'A', 'G': 'C', 'C': 'G'}))</a:t>
            </a:r>
          </a:p>
          <a:p>
            <a:endParaRPr lang="en-US" altLang="tr-TR" sz="2400" b="1" dirty="0">
              <a:latin typeface="Courier" pitchFamily="49" charset="0"/>
            </a:endParaRPr>
          </a:p>
          <a:p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>
                <a:latin typeface="Courier" pitchFamily="49" charset="0"/>
              </a:rPr>
              <a:t>"strand2: "</a:t>
            </a:r>
            <a:r>
              <a:rPr lang="tr-TR" altLang="tr-TR" sz="2400" b="1" dirty="0">
                <a:latin typeface="Courier" pitchFamily="49" charset="0"/>
              </a:rPr>
              <a:t> + strand2)</a:t>
            </a:r>
          </a:p>
          <a:p>
            <a:endParaRPr lang="en-US" altLang="tr-TR" sz="2400" b="1" dirty="0">
              <a:latin typeface="Courier" pitchFamily="49" charset="0"/>
            </a:endParaRPr>
          </a:p>
          <a:p>
            <a:endParaRPr lang="en-US" altLang="tr-TR" sz="2400" b="1" dirty="0">
              <a:latin typeface="Courier" pitchFamily="49" charset="0"/>
            </a:endParaRPr>
          </a:p>
          <a:p>
            <a:r>
              <a:rPr lang="en-US" altLang="tr-TR" sz="2400" b="1" dirty="0">
                <a:latin typeface="Courier" pitchFamily="49" charset="0"/>
              </a:rPr>
              <a:t>% complement2</a:t>
            </a:r>
          </a:p>
          <a:p>
            <a:r>
              <a:rPr lang="en-US" altLang="tr-TR" sz="2400" b="1" dirty="0">
                <a:latin typeface="Courier" pitchFamily="49" charset="0"/>
              </a:rPr>
              <a:t>strand1: ACGGGAGGACGGGAAAATTACTACGGCATTAGC</a:t>
            </a:r>
          </a:p>
          <a:p>
            <a:r>
              <a:rPr lang="en-US" altLang="tr-TR" sz="2400" b="1" dirty="0">
                <a:latin typeface="Courier" pitchFamily="49" charset="0"/>
              </a:rPr>
              <a:t>strand2: TGCCCTCCTGCCCTTTTAATGATGCCGTAATCG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/>
              <a:t>Computing complementary DNA (without bug)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7003657" y="4225392"/>
            <a:ext cx="310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tr-TR" sz="1600" b="1">
                <a:solidFill>
                  <a:srgbClr val="00FF00"/>
                </a:solidFill>
                <a:latin typeface="Times" panose="02020603050405020304" pitchFamily="18" charset="0"/>
              </a:rPr>
              <a:t>How have we eliminated the bug?</a:t>
            </a:r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6894780" y="4192715"/>
            <a:ext cx="3260725" cy="36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60544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0D704E-2E7F-49D4-B899-F910B8C910E1}" type="slidenum">
              <a:rPr lang="en-US" altLang="tr-TR" smtClean="0"/>
              <a:pPr/>
              <a:t>29</a:t>
            </a:fld>
            <a:endParaRPr lang="en-US" altLang="tr-TR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Length Function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>
                <a:latin typeface="Courier" pitchFamily="49" charset="0"/>
              </a:rPr>
              <a:t>"length function"</a:t>
            </a:r>
            <a:r>
              <a:rPr lang="tr-TR" altLang="tr-TR" sz="2400" b="1" dirty="0">
                <a:latin typeface="Courier" pitchFamily="49" charset="0"/>
              </a:rPr>
              <a:t>)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 err="1">
                <a:latin typeface="Courier" pitchFamily="49" charset="0"/>
              </a:rPr>
              <a:t>dna</a:t>
            </a:r>
            <a:r>
              <a:rPr lang="en-US" altLang="tr-TR" sz="2400" b="1" dirty="0">
                <a:latin typeface="Courier" pitchFamily="49" charset="0"/>
              </a:rPr>
              <a:t> = "</a:t>
            </a:r>
            <a:r>
              <a:rPr lang="en-US" altLang="tr-TR" sz="2400" b="1" dirty="0" err="1">
                <a:latin typeface="Courier" pitchFamily="49" charset="0"/>
              </a:rPr>
              <a:t>ATGCAttT</a:t>
            </a:r>
            <a:r>
              <a:rPr lang="en-US" altLang="tr-TR" sz="2400" b="1" dirty="0">
                <a:latin typeface="Courier" pitchFamily="49" charset="0"/>
              </a:rPr>
              <a:t>"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latin typeface="Courier" pitchFamily="49" charset="0"/>
              </a:rPr>
              <a:t>size = </a:t>
            </a:r>
            <a:r>
              <a:rPr lang="en-US" altLang="tr-TR" sz="2400" b="1" dirty="0" err="1">
                <a:latin typeface="Courier" pitchFamily="49" charset="0"/>
              </a:rPr>
              <a:t>len</a:t>
            </a:r>
            <a:r>
              <a:rPr lang="en-US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 err="1">
                <a:latin typeface="Courier" pitchFamily="49" charset="0"/>
              </a:rPr>
              <a:t>dna</a:t>
            </a:r>
            <a:r>
              <a:rPr lang="en-US" altLang="tr-TR" sz="2400" b="1" dirty="0">
                <a:latin typeface="Courier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>
                <a:latin typeface="Courier" pitchFamily="49" charset="0"/>
              </a:rPr>
              <a:t>"DNA</a:t>
            </a:r>
            <a:r>
              <a:rPr lang="tr-TR" altLang="tr-TR" sz="2400" b="1" dirty="0">
                <a:latin typeface="Courier" pitchFamily="49" charset="0"/>
              </a:rPr>
              <a:t> " +</a:t>
            </a:r>
            <a:r>
              <a:rPr lang="en-US" altLang="tr-TR" sz="2400" b="1" dirty="0">
                <a:latin typeface="Courier" pitchFamily="49" charset="0"/>
              </a:rPr>
              <a:t> </a:t>
            </a:r>
            <a:r>
              <a:rPr lang="en-US" altLang="tr-TR" sz="2400" b="1" dirty="0" err="1">
                <a:latin typeface="Courier" pitchFamily="49" charset="0"/>
              </a:rPr>
              <a:t>dna</a:t>
            </a:r>
            <a:r>
              <a:rPr lang="tr-TR" altLang="tr-TR" sz="2400" b="1" dirty="0">
                <a:latin typeface="Courier" pitchFamily="49" charset="0"/>
              </a:rPr>
              <a:t> +</a:t>
            </a:r>
            <a:r>
              <a:rPr lang="en-US" altLang="tr-TR" sz="2400" b="1" dirty="0">
                <a:latin typeface="Courier" pitchFamily="49" charset="0"/>
              </a:rPr>
              <a:t> </a:t>
            </a:r>
            <a:r>
              <a:rPr lang="tr-TR" altLang="tr-TR" sz="2400" b="1" dirty="0">
                <a:latin typeface="Courier" pitchFamily="49" charset="0"/>
              </a:rPr>
              <a:t>" </a:t>
            </a:r>
            <a:r>
              <a:rPr lang="en-US" altLang="tr-TR" sz="2400" b="1" dirty="0">
                <a:latin typeface="Courier" pitchFamily="49" charset="0"/>
              </a:rPr>
              <a:t>has length </a:t>
            </a:r>
            <a:r>
              <a:rPr lang="tr-TR" altLang="tr-TR" sz="2400" b="1" dirty="0">
                <a:latin typeface="Courier" pitchFamily="49" charset="0"/>
              </a:rPr>
              <a:t>" + </a:t>
            </a:r>
            <a:r>
              <a:rPr lang="tr-TR" altLang="tr-TR" sz="2400" b="1" dirty="0" err="1">
                <a:latin typeface="Courier" pitchFamily="49" charset="0"/>
              </a:rPr>
              <a:t>str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>
                <a:latin typeface="Courier" pitchFamily="49" charset="0"/>
              </a:rPr>
              <a:t>size</a:t>
            </a:r>
            <a:r>
              <a:rPr lang="tr-TR" altLang="tr-TR" sz="2400" b="1" dirty="0">
                <a:latin typeface="Courier" pitchFamily="49" charset="0"/>
              </a:rPr>
              <a:t>))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 b="1" dirty="0">
              <a:solidFill>
                <a:srgbClr val="FF0000"/>
              </a:solidFill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solidFill>
                  <a:srgbClr val="FF0000"/>
                </a:solidFill>
                <a:latin typeface="Courier" pitchFamily="49" charset="0"/>
              </a:rPr>
              <a:t>length function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solidFill>
                  <a:srgbClr val="FF0000"/>
                </a:solidFill>
                <a:latin typeface="Courier" pitchFamily="49" charset="0"/>
              </a:rPr>
              <a:t>DNA </a:t>
            </a:r>
            <a:r>
              <a:rPr lang="en-US" altLang="tr-TR" sz="24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r>
              <a:rPr lang="en-US" altLang="tr-TR" sz="2400" b="1" dirty="0">
                <a:solidFill>
                  <a:srgbClr val="FF0000"/>
                </a:solidFill>
                <a:latin typeface="Courier" pitchFamily="49" charset="0"/>
              </a:rPr>
              <a:t> has length 8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3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Outline</a:t>
            </a:r>
            <a:endParaRPr lang="tr-TR" altLang="tr-TR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Python File operations</a:t>
            </a:r>
          </a:p>
          <a:p>
            <a:r>
              <a:rPr lang="tr-TR" altLang="tr-TR" dirty="0"/>
              <a:t>Python</a:t>
            </a:r>
            <a:r>
              <a:rPr lang="en-US" altLang="tr-TR" dirty="0"/>
              <a:t> </a:t>
            </a:r>
            <a:r>
              <a:rPr lang="en-US" altLang="en-US" dirty="0"/>
              <a:t>Variables</a:t>
            </a:r>
          </a:p>
          <a:p>
            <a:r>
              <a:rPr lang="en-US" altLang="en-US" dirty="0"/>
              <a:t>Search operators</a:t>
            </a:r>
          </a:p>
          <a:p>
            <a:r>
              <a:rPr lang="en-US" altLang="en-US" dirty="0"/>
              <a:t>Substitution</a:t>
            </a:r>
          </a:p>
          <a:p>
            <a:r>
              <a:rPr lang="en-US" altLang="en-US" dirty="0"/>
              <a:t>Transliteration</a:t>
            </a:r>
          </a:p>
          <a:p>
            <a:r>
              <a:rPr lang="en-US" altLang="en-US" dirty="0"/>
              <a:t>String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" name="Right Arrow 1"/>
          <p:cNvSpPr/>
          <p:nvPr/>
        </p:nvSpPr>
        <p:spPr>
          <a:xfrm rot="12344177">
            <a:off x="4301040" y="2320925"/>
            <a:ext cx="1636712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75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60EC0F-13E4-4D63-B3ED-07A141EDBC4C}" type="slidenum">
              <a:rPr lang="en-US" altLang="tr-TR" smtClean="0"/>
              <a:pPr/>
              <a:t>30</a:t>
            </a:fld>
            <a:endParaRPr lang="en-US" altLang="tr-TR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49260" y="1666095"/>
            <a:ext cx="4383997" cy="422805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300" b="1" dirty="0">
                <a:latin typeface="Courier" pitchFamily="49" charset="0"/>
              </a:rPr>
              <a:t>print</a:t>
            </a:r>
            <a:r>
              <a:rPr lang="tr-TR" altLang="tr-TR" sz="2300" b="1" dirty="0">
                <a:latin typeface="Courier" pitchFamily="49" charset="0"/>
              </a:rPr>
              <a:t>(</a:t>
            </a:r>
            <a:r>
              <a:rPr lang="en-US" altLang="tr-TR" sz="2300" b="1" dirty="0">
                <a:latin typeface="Courier" pitchFamily="49" charset="0"/>
              </a:rPr>
              <a:t>"reverse example"</a:t>
            </a:r>
            <a:r>
              <a:rPr lang="tr-TR" altLang="tr-TR" sz="2300" b="1" dirty="0">
                <a:latin typeface="Courier" pitchFamily="49" charset="0"/>
              </a:rPr>
              <a:t>)</a:t>
            </a:r>
            <a:endParaRPr lang="en-US" altLang="tr-TR" sz="23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300" b="1" dirty="0" err="1">
                <a:latin typeface="Courier" pitchFamily="49" charset="0"/>
              </a:rPr>
              <a:t>dna</a:t>
            </a:r>
            <a:r>
              <a:rPr lang="en-US" altLang="tr-TR" sz="2300" b="1" dirty="0">
                <a:latin typeface="Courier" pitchFamily="49" charset="0"/>
              </a:rPr>
              <a:t> = "</a:t>
            </a:r>
            <a:r>
              <a:rPr lang="en-US" altLang="tr-TR" sz="2300" b="1" dirty="0" err="1">
                <a:latin typeface="Courier" pitchFamily="49" charset="0"/>
              </a:rPr>
              <a:t>ATGCAttT</a:t>
            </a:r>
            <a:r>
              <a:rPr lang="en-US" altLang="tr-TR" sz="2300" b="1" dirty="0">
                <a:latin typeface="Courier" pitchFamily="49" charset="0"/>
              </a:rPr>
              <a:t>"</a:t>
            </a:r>
          </a:p>
          <a:p>
            <a:pPr>
              <a:buNone/>
            </a:pPr>
            <a:r>
              <a:rPr lang="en-US" altLang="tr-TR" sz="2300" b="1" dirty="0" err="1">
                <a:latin typeface="Courier" pitchFamily="49" charset="0"/>
              </a:rPr>
              <a:t>reverse_dna</a:t>
            </a:r>
            <a:r>
              <a:rPr lang="en-US" altLang="tr-TR" sz="2300" b="1" dirty="0">
                <a:latin typeface="Courier" pitchFamily="49" charset="0"/>
              </a:rPr>
              <a:t> = </a:t>
            </a:r>
            <a:r>
              <a:rPr lang="tr-TR" altLang="tr-TR" sz="2300" b="1" dirty="0" err="1">
                <a:latin typeface="Courier" pitchFamily="49" charset="0"/>
              </a:rPr>
              <a:t>dna</a:t>
            </a:r>
            <a:r>
              <a:rPr lang="en-US" altLang="tr-TR" sz="2300" b="1" dirty="0">
                <a:latin typeface="Courier" pitchFamily="49" charset="0"/>
              </a:rPr>
              <a:t>[::-1]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300" b="1" dirty="0">
                <a:latin typeface="Courier" pitchFamily="49" charset="0"/>
              </a:rPr>
              <a:t>print</a:t>
            </a:r>
            <a:r>
              <a:rPr lang="tr-TR" altLang="tr-TR" sz="2300" b="1" dirty="0">
                <a:latin typeface="Courier" pitchFamily="49" charset="0"/>
              </a:rPr>
              <a:t>(</a:t>
            </a:r>
            <a:r>
              <a:rPr lang="en-US" altLang="tr-TR" sz="2300" b="1" dirty="0">
                <a:latin typeface="Courier" pitchFamily="49" charset="0"/>
              </a:rPr>
              <a:t>"DNA: "</a:t>
            </a:r>
            <a:r>
              <a:rPr lang="tr-TR" altLang="tr-TR" sz="2300" b="1" dirty="0">
                <a:latin typeface="Courier" pitchFamily="49" charset="0"/>
              </a:rPr>
              <a:t> + </a:t>
            </a:r>
            <a:r>
              <a:rPr lang="tr-TR" altLang="tr-TR" sz="2300" b="1" dirty="0" err="1">
                <a:latin typeface="Courier" pitchFamily="49" charset="0"/>
              </a:rPr>
              <a:t>dna</a:t>
            </a:r>
            <a:r>
              <a:rPr lang="tr-TR" altLang="tr-TR" sz="2300" b="1" dirty="0">
                <a:latin typeface="Courier" pitchFamily="49" charset="0"/>
              </a:rPr>
              <a:t>)</a:t>
            </a:r>
            <a:endParaRPr lang="en-US" altLang="tr-TR" sz="23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300" b="1" dirty="0">
                <a:latin typeface="Courier" pitchFamily="49" charset="0"/>
              </a:rPr>
              <a:t>print</a:t>
            </a:r>
            <a:r>
              <a:rPr lang="tr-TR" altLang="tr-TR" sz="2300" b="1" dirty="0">
                <a:latin typeface="Courier" pitchFamily="49" charset="0"/>
              </a:rPr>
              <a:t>(</a:t>
            </a:r>
            <a:r>
              <a:rPr lang="en-US" altLang="tr-TR" sz="2300" b="1" dirty="0">
                <a:latin typeface="Courier" pitchFamily="49" charset="0"/>
              </a:rPr>
              <a:t>"Reverse DNA:</a:t>
            </a:r>
            <a:r>
              <a:rPr lang="tr-TR" altLang="tr-TR" sz="2300" b="1" dirty="0">
                <a:latin typeface="Courier" pitchFamily="49" charset="0"/>
              </a:rPr>
              <a:t> </a:t>
            </a:r>
            <a:r>
              <a:rPr lang="en-US" altLang="tr-TR" sz="2300" b="1" dirty="0">
                <a:latin typeface="Courier" pitchFamily="49" charset="0"/>
              </a:rPr>
              <a:t>"</a:t>
            </a:r>
            <a:r>
              <a:rPr lang="tr-TR" altLang="tr-TR" sz="2300" b="1" dirty="0">
                <a:latin typeface="Courier" pitchFamily="49" charset="0"/>
              </a:rPr>
              <a:t> + </a:t>
            </a:r>
            <a:r>
              <a:rPr lang="tr-TR" altLang="tr-TR" sz="2300" b="1" dirty="0" err="1">
                <a:latin typeface="Courier" pitchFamily="49" charset="0"/>
              </a:rPr>
              <a:t>reverse_dna</a:t>
            </a:r>
            <a:r>
              <a:rPr lang="tr-TR" altLang="tr-TR" sz="2300" b="1" dirty="0">
                <a:latin typeface="Courier" pitchFamily="49" charset="0"/>
              </a:rPr>
              <a:t>)</a:t>
            </a:r>
            <a:endParaRPr lang="en-US" altLang="tr-TR" sz="23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3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300" b="1" dirty="0">
                <a:solidFill>
                  <a:srgbClr val="FF0000"/>
                </a:solidFill>
                <a:latin typeface="Courier" pitchFamily="49" charset="0"/>
              </a:rPr>
              <a:t>reverse function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300" b="1" dirty="0">
                <a:solidFill>
                  <a:srgbClr val="FF0000"/>
                </a:solidFill>
                <a:latin typeface="Courier" pitchFamily="49" charset="0"/>
              </a:rPr>
              <a:t>DNA: </a:t>
            </a:r>
            <a:r>
              <a:rPr lang="en-US" altLang="tr-TR" sz="23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endParaRPr lang="en-US" altLang="tr-TR" sz="2300" b="1" dirty="0">
              <a:solidFill>
                <a:srgbClr val="FF0000"/>
              </a:solidFill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300" b="1" dirty="0">
                <a:solidFill>
                  <a:srgbClr val="FF0000"/>
                </a:solidFill>
                <a:latin typeface="Courier" pitchFamily="49" charset="0"/>
              </a:rPr>
              <a:t>Reverse DNA: </a:t>
            </a:r>
            <a:r>
              <a:rPr lang="en-US" altLang="tr-TR" sz="2300" b="1" dirty="0" err="1">
                <a:solidFill>
                  <a:srgbClr val="FF0000"/>
                </a:solidFill>
                <a:latin typeface="Courier" pitchFamily="49" charset="0"/>
              </a:rPr>
              <a:t>TttACGTA</a:t>
            </a:r>
            <a:endParaRPr lang="en-US" altLang="tr-TR" sz="23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</p:txBody>
      </p:sp>
      <p:sp>
        <p:nvSpPr>
          <p:cNvPr id="532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Reversing a string</a:t>
            </a:r>
          </a:p>
        </p:txBody>
      </p:sp>
      <p:sp>
        <p:nvSpPr>
          <p:cNvPr id="5325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46415" y="1314450"/>
            <a:ext cx="7244892" cy="5543549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>
                <a:latin typeface="Courier" pitchFamily="49" charset="0"/>
              </a:rPr>
              <a:t>"reverse </a:t>
            </a:r>
            <a:r>
              <a:rPr lang="tr-TR" altLang="tr-TR" sz="2400" b="1" dirty="0" err="1">
                <a:latin typeface="Courier" pitchFamily="49" charset="0"/>
              </a:rPr>
              <a:t>complement</a:t>
            </a:r>
            <a:r>
              <a:rPr lang="en-US" altLang="tr-TR" sz="2400" b="1" dirty="0">
                <a:latin typeface="Courier" pitchFamily="49" charset="0"/>
              </a:rPr>
              <a:t>"</a:t>
            </a:r>
            <a:r>
              <a:rPr lang="tr-TR" altLang="tr-TR" sz="2400" b="1" dirty="0">
                <a:latin typeface="Courier" pitchFamily="49" charset="0"/>
              </a:rPr>
              <a:t>)</a:t>
            </a:r>
            <a:endParaRPr lang="en-US" altLang="tr-TR" sz="2400" b="1" dirty="0">
              <a:latin typeface="Courier" pitchFamily="49" charset="0"/>
            </a:endParaRPr>
          </a:p>
          <a:p>
            <a:pPr>
              <a:buNone/>
            </a:pPr>
            <a:r>
              <a:rPr lang="en-US" altLang="tr-TR" sz="2400" b="1" dirty="0" err="1">
                <a:latin typeface="Courier" pitchFamily="49" charset="0"/>
              </a:rPr>
              <a:t>dna</a:t>
            </a:r>
            <a:r>
              <a:rPr lang="en-US" altLang="tr-TR" sz="2400" b="1" dirty="0">
                <a:latin typeface="Courier" pitchFamily="49" charset="0"/>
              </a:rPr>
              <a:t> = "</a:t>
            </a:r>
            <a:r>
              <a:rPr lang="en-US" altLang="tr-TR" sz="2400" b="1" dirty="0" err="1">
                <a:latin typeface="Courier" pitchFamily="49" charset="0"/>
              </a:rPr>
              <a:t>ATGCAttT</a:t>
            </a:r>
            <a:r>
              <a:rPr lang="en-US" altLang="tr-TR" sz="2400" b="1" dirty="0">
                <a:latin typeface="Courier" pitchFamily="49" charset="0"/>
              </a:rPr>
              <a:t>"</a:t>
            </a:r>
          </a:p>
          <a:p>
            <a:pPr>
              <a:buNone/>
            </a:pPr>
            <a:r>
              <a:rPr lang="en-US" altLang="tr-TR" sz="2400" b="1" dirty="0">
                <a:latin typeface="Courier" pitchFamily="49" charset="0"/>
              </a:rPr>
              <a:t>rev</a:t>
            </a:r>
            <a:r>
              <a:rPr lang="tr-TR" altLang="tr-TR" sz="2400" b="1" dirty="0">
                <a:latin typeface="Courier" pitchFamily="49" charset="0"/>
              </a:rPr>
              <a:t>erse</a:t>
            </a:r>
            <a:r>
              <a:rPr lang="en-US" altLang="tr-TR" sz="2400" b="1" dirty="0">
                <a:latin typeface="Courier" pitchFamily="49" charset="0"/>
              </a:rPr>
              <a:t>_</a:t>
            </a:r>
            <a:r>
              <a:rPr lang="tr-TR" altLang="tr-TR" sz="2400" b="1" dirty="0" err="1">
                <a:latin typeface="Courier" pitchFamily="49" charset="0"/>
              </a:rPr>
              <a:t>dna</a:t>
            </a:r>
            <a:r>
              <a:rPr lang="en-US" altLang="tr-TR" sz="2400" b="1" dirty="0">
                <a:latin typeface="Courier" pitchFamily="49" charset="0"/>
              </a:rPr>
              <a:t> = </a:t>
            </a:r>
            <a:r>
              <a:rPr lang="tr-TR" altLang="tr-TR" sz="2400" b="1" dirty="0" err="1">
                <a:latin typeface="Courier" pitchFamily="49" charset="0"/>
              </a:rPr>
              <a:t>dna</a:t>
            </a:r>
            <a:r>
              <a:rPr lang="en-US" altLang="tr-TR" sz="2400" b="1" dirty="0">
                <a:latin typeface="Courier" pitchFamily="49" charset="0"/>
              </a:rPr>
              <a:t>[::-1]</a:t>
            </a:r>
          </a:p>
          <a:p>
            <a:pPr>
              <a:buNone/>
            </a:pPr>
            <a:r>
              <a:rPr lang="en-US" altLang="tr-TR" sz="2400" b="1" dirty="0" err="1">
                <a:latin typeface="Courier" pitchFamily="49" charset="0"/>
              </a:rPr>
              <a:t>rev_comp</a:t>
            </a:r>
            <a:r>
              <a:rPr lang="en-US" altLang="tr-TR" sz="2400" b="1" dirty="0">
                <a:latin typeface="Courier" pitchFamily="49" charset="0"/>
              </a:rPr>
              <a:t> =</a:t>
            </a:r>
            <a:r>
              <a:rPr lang="tr-TR" altLang="tr-TR" sz="2400" b="1" dirty="0">
                <a:latin typeface="Courier" pitchFamily="49" charset="0"/>
              </a:rPr>
              <a:t> </a:t>
            </a:r>
            <a:r>
              <a:rPr lang="tr-TR" altLang="tr-TR" sz="2400" b="1" dirty="0" err="1">
                <a:latin typeface="Courier" pitchFamily="49" charset="0"/>
              </a:rPr>
              <a:t>reverse_dna.translate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tr-TR" altLang="tr-TR" sz="2400" b="1" dirty="0" err="1">
                <a:latin typeface="Courier" pitchFamily="49" charset="0"/>
              </a:rPr>
              <a:t>str.maketrans</a:t>
            </a:r>
            <a:r>
              <a:rPr lang="tr-TR" altLang="tr-TR" sz="2400" b="1" dirty="0">
                <a:latin typeface="Courier" pitchFamily="49" charset="0"/>
              </a:rPr>
              <a:t>({'A': 'T', 'T': 'A', 'G': 'C', 'C': 'G', 'a': 't', 't': 'a', 'g': 'c', 'c': 'g'}))</a:t>
            </a:r>
            <a:endParaRPr lang="en-US" altLang="tr-TR" sz="2400" b="1" dirty="0">
              <a:latin typeface="Courier" pitchFamily="49" charset="0"/>
            </a:endParaRPr>
          </a:p>
          <a:p>
            <a:pPr>
              <a:buNone/>
            </a:pPr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en-US" altLang="tr-TR" sz="2400" b="1" dirty="0" err="1">
                <a:latin typeface="Courier" pitchFamily="49" charset="0"/>
              </a:rPr>
              <a:t>dna</a:t>
            </a:r>
            <a:r>
              <a:rPr lang="tr-TR" altLang="tr-TR" sz="2400" b="1" dirty="0">
                <a:latin typeface="Courier" pitchFamily="49" charset="0"/>
              </a:rPr>
              <a:t>)</a:t>
            </a:r>
            <a:endParaRPr lang="en-US" altLang="tr-TR" sz="2400" b="1" dirty="0">
              <a:latin typeface="Courier" pitchFamily="49" charset="0"/>
            </a:endParaRPr>
          </a:p>
          <a:p>
            <a:pPr>
              <a:buNone/>
            </a:pPr>
            <a:r>
              <a:rPr lang="en-US" altLang="tr-TR" sz="2400" b="1" dirty="0">
                <a:latin typeface="Courier" pitchFamily="49" charset="0"/>
              </a:rPr>
              <a:t>print</a:t>
            </a:r>
            <a:r>
              <a:rPr lang="tr-TR" altLang="tr-TR" sz="2400" b="1" dirty="0">
                <a:latin typeface="Courier" pitchFamily="49" charset="0"/>
              </a:rPr>
              <a:t>(</a:t>
            </a:r>
            <a:r>
              <a:rPr lang="tr-TR" altLang="tr-TR" sz="2400" b="1" dirty="0" err="1">
                <a:latin typeface="Courier" pitchFamily="49" charset="0"/>
              </a:rPr>
              <a:t>rev</a:t>
            </a:r>
            <a:r>
              <a:rPr lang="tr-TR" altLang="tr-TR" sz="2400" b="1" dirty="0">
                <a:latin typeface="Courier" pitchFamily="49" charset="0"/>
              </a:rPr>
              <a:t>_</a:t>
            </a:r>
            <a:r>
              <a:rPr lang="en-US" altLang="tr-TR" sz="2400" b="1" dirty="0">
                <a:latin typeface="Courier" pitchFamily="49" charset="0"/>
              </a:rPr>
              <a:t>comp</a:t>
            </a:r>
            <a:r>
              <a:rPr lang="tr-TR" altLang="tr-TR" sz="2400" b="1" dirty="0">
                <a:latin typeface="Courier" pitchFamily="49" charset="0"/>
              </a:rPr>
              <a:t>)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>
                <a:solidFill>
                  <a:srgbClr val="FF0000"/>
                </a:solidFill>
                <a:latin typeface="Courier" pitchFamily="49" charset="0"/>
              </a:rPr>
              <a:t>reverse complement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 err="1">
                <a:solidFill>
                  <a:srgbClr val="FF0000"/>
                </a:solidFill>
                <a:latin typeface="Courier" pitchFamily="49" charset="0"/>
              </a:rPr>
              <a:t>ATGCAttT</a:t>
            </a:r>
            <a:endParaRPr lang="en-US" altLang="tr-TR" sz="2400" b="1" dirty="0">
              <a:solidFill>
                <a:srgbClr val="FF0000"/>
              </a:solidFill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1" dirty="0" err="1">
                <a:solidFill>
                  <a:srgbClr val="FF0000"/>
                </a:solidFill>
                <a:latin typeface="Courier" pitchFamily="49" charset="0"/>
              </a:rPr>
              <a:t>AaaTGCAT</a:t>
            </a:r>
            <a:endParaRPr lang="en-US" altLang="tr-TR" sz="24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56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8514" y="0"/>
            <a:ext cx="10515600" cy="1325563"/>
          </a:xfrm>
        </p:spPr>
        <p:txBody>
          <a:bodyPr/>
          <a:lstStyle/>
          <a:p>
            <a:r>
              <a:rPr lang="en-US" altLang="en-US" dirty="0"/>
              <a:t>List/Array Methods</a:t>
            </a:r>
          </a:p>
        </p:txBody>
      </p:sp>
      <p:graphicFrame>
        <p:nvGraphicFramePr>
          <p:cNvPr id="3" name="İçerik Yer Tutucusu 2"/>
          <p:cNvGraphicFramePr>
            <a:graphicFrameLocks noGrp="1"/>
          </p:cNvGraphicFramePr>
          <p:nvPr>
            <p:ph idx="1"/>
            <p:extLst/>
          </p:nvPr>
        </p:nvGraphicFramePr>
        <p:xfrm>
          <a:off x="87086" y="1145267"/>
          <a:ext cx="11330214" cy="5712735"/>
        </p:xfrm>
        <a:graphic>
          <a:graphicData uri="http://schemas.openxmlformats.org/drawingml/2006/table">
            <a:tbl>
              <a:tblPr/>
              <a:tblGrid>
                <a:gridCol w="5665107">
                  <a:extLst>
                    <a:ext uri="{9D8B030D-6E8A-4147-A177-3AD203B41FA5}">
                      <a16:colId xmlns:a16="http://schemas.microsoft.com/office/drawing/2014/main" val="4003962845"/>
                    </a:ext>
                  </a:extLst>
                </a:gridCol>
                <a:gridCol w="5665107">
                  <a:extLst>
                    <a:ext uri="{9D8B030D-6E8A-4147-A177-3AD203B41FA5}">
                      <a16:colId xmlns:a16="http://schemas.microsoft.com/office/drawing/2014/main" val="3614518486"/>
                    </a:ext>
                  </a:extLst>
                </a:gridCol>
              </a:tblGrid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Method</a:t>
                      </a: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5944"/>
                  </a:ext>
                </a:extLst>
              </a:tr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3"/>
                        </a:rPr>
                        <a:t>append()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Adds an element at the end of the list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46290"/>
                  </a:ext>
                </a:extLst>
              </a:tr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hlinkClick r:id="rId4"/>
                        </a:rPr>
                        <a:t>clear()</a:t>
                      </a:r>
                      <a:endParaRPr lang="en-US" sz="1300" dirty="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Removes all the elements from the list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1877"/>
                  </a:ext>
                </a:extLst>
              </a:tr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5"/>
                        </a:rPr>
                        <a:t>copy()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 a copy of the list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90136"/>
                  </a:ext>
                </a:extLst>
              </a:tr>
              <a:tr h="673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6"/>
                        </a:rPr>
                        <a:t>count()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025981"/>
                  </a:ext>
                </a:extLst>
              </a:tr>
              <a:tr h="673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7"/>
                        </a:rPr>
                        <a:t>extend()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Add the elements of a list (or any iterable), to the end of the current list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996141"/>
                  </a:ext>
                </a:extLst>
              </a:tr>
              <a:tr h="673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8"/>
                        </a:rPr>
                        <a:t>index()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 the index of the first element with the specified value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98362"/>
                  </a:ext>
                </a:extLst>
              </a:tr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hlinkClick r:id="rId9"/>
                        </a:rPr>
                        <a:t>insert()</a:t>
                      </a:r>
                      <a:endParaRPr lang="en-US" sz="1300" dirty="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Adds an element at the specified position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33652"/>
                  </a:ext>
                </a:extLst>
              </a:tr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0"/>
                        </a:rPr>
                        <a:t>pop()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Removes the element at the specified position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11764"/>
                  </a:ext>
                </a:extLst>
              </a:tr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1"/>
                        </a:rPr>
                        <a:t>remove()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Removes the first item with the specified value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81490"/>
                  </a:ext>
                </a:extLst>
              </a:tr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2"/>
                        </a:rPr>
                        <a:t>reverse()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Reverses the order of the list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16014"/>
                  </a:ext>
                </a:extLst>
              </a:tr>
              <a:tr h="41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3"/>
                        </a:rPr>
                        <a:t>sort()</a:t>
                      </a:r>
                      <a:endParaRPr lang="en-US" sz="1300">
                        <a:effectLst/>
                      </a:endParaRPr>
                    </a:p>
                  </a:txBody>
                  <a:tcPr marL="111573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Sorts the list</a:t>
                      </a:r>
                    </a:p>
                  </a:txBody>
                  <a:tcPr marL="55786" marR="55786" marT="55786" marB="557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9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752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List/Array Methods:  </a:t>
            </a:r>
            <a:r>
              <a:rPr lang="tr-TR" altLang="en-US" dirty="0" err="1"/>
              <a:t>len</a:t>
            </a:r>
            <a:r>
              <a:rPr lang="en-US" altLang="en-US" dirty="0"/>
              <a:t>, reverse, sort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6501493" cy="4689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/>
              <a:t>print</a:t>
            </a:r>
            <a:r>
              <a:rPr lang="tr-TR" altLang="en-US" dirty="0"/>
              <a:t>(</a:t>
            </a:r>
            <a:r>
              <a:rPr lang="en-US" altLang="en-US" dirty="0"/>
              <a:t>"array of gene names"</a:t>
            </a:r>
            <a:r>
              <a:rPr lang="tr-TR" altLang="en-US" dirty="0"/>
              <a:t>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genes = </a:t>
            </a:r>
            <a:r>
              <a:rPr lang="tr-TR" altLang="en-US" dirty="0"/>
              <a:t>[</a:t>
            </a:r>
            <a:r>
              <a:rPr lang="en-US" altLang="en-US" dirty="0"/>
              <a:t>"HOXB1", "ALPK1", "TP53"</a:t>
            </a:r>
            <a:r>
              <a:rPr lang="tr-TR" altLang="en-US" dirty="0"/>
              <a:t>]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size = </a:t>
            </a:r>
            <a:r>
              <a:rPr lang="tr-TR" altLang="en-US" dirty="0" err="1"/>
              <a:t>len</a:t>
            </a:r>
            <a:r>
              <a:rPr lang="tr-TR" altLang="en-US" dirty="0"/>
              <a:t>(</a:t>
            </a:r>
            <a:r>
              <a:rPr lang="en-US" altLang="en-US" dirty="0"/>
              <a:t>genes</a:t>
            </a:r>
            <a:r>
              <a:rPr lang="tr-TR" altLang="en-US" dirty="0"/>
              <a:t>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print</a:t>
            </a:r>
            <a:r>
              <a:rPr lang="tr-TR" altLang="en-US" dirty="0"/>
              <a:t>(</a:t>
            </a:r>
            <a:r>
              <a:rPr lang="en-US" altLang="en-US" dirty="0"/>
              <a:t>"A list of</a:t>
            </a:r>
            <a:r>
              <a:rPr lang="tr-TR" altLang="en-US" dirty="0"/>
              <a:t> "</a:t>
            </a:r>
            <a:r>
              <a:rPr lang="en-US" altLang="en-US" dirty="0"/>
              <a:t> </a:t>
            </a:r>
            <a:r>
              <a:rPr lang="tr-TR" altLang="en-US" dirty="0"/>
              <a:t>+ </a:t>
            </a:r>
            <a:r>
              <a:rPr lang="tr-TR" altLang="en-US" dirty="0" err="1"/>
              <a:t>str</a:t>
            </a:r>
            <a:r>
              <a:rPr lang="tr-TR" altLang="en-US" dirty="0"/>
              <a:t>(</a:t>
            </a:r>
            <a:r>
              <a:rPr lang="en-US" altLang="en-US" dirty="0"/>
              <a:t>size</a:t>
            </a:r>
            <a:r>
              <a:rPr lang="tr-TR" altLang="en-US" dirty="0"/>
              <a:t>) + "</a:t>
            </a:r>
            <a:r>
              <a:rPr lang="en-US" altLang="en-US" dirty="0"/>
              <a:t> genes: </a:t>
            </a:r>
            <a:r>
              <a:rPr lang="tr-TR" altLang="en-US" dirty="0"/>
              <a:t>")</a:t>
            </a:r>
          </a:p>
          <a:p>
            <a:pPr marL="0" indent="0">
              <a:buNone/>
            </a:pPr>
            <a:r>
              <a:rPr lang="en-US" altLang="en-US" dirty="0"/>
              <a:t>print(*genes)</a:t>
            </a:r>
          </a:p>
          <a:p>
            <a:pPr marL="0" indent="0">
              <a:buNone/>
            </a:pPr>
            <a:r>
              <a:rPr lang="tr-TR" altLang="en-US" dirty="0" err="1"/>
              <a:t>reversed</a:t>
            </a:r>
            <a:r>
              <a:rPr lang="tr-TR" altLang="en-US" dirty="0"/>
              <a:t>_</a:t>
            </a:r>
            <a:r>
              <a:rPr lang="en-US" altLang="en-US" dirty="0"/>
              <a:t>genes = genes</a:t>
            </a:r>
            <a:r>
              <a:rPr lang="tr-TR" altLang="en-US" dirty="0"/>
              <a:t>.</a:t>
            </a:r>
            <a:r>
              <a:rPr lang="tr-TR" altLang="en-US" dirty="0" err="1"/>
              <a:t>reverse</a:t>
            </a:r>
            <a:r>
              <a:rPr lang="tr-TR" altLang="en-US" dirty="0"/>
              <a:t>()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print</a:t>
            </a:r>
            <a:r>
              <a:rPr lang="tr-TR" altLang="en-US" dirty="0"/>
              <a:t>(</a:t>
            </a:r>
            <a:r>
              <a:rPr lang="en-US" altLang="en-US" dirty="0"/>
              <a:t>"Reversed list of</a:t>
            </a:r>
            <a:r>
              <a:rPr lang="tr-TR" altLang="en-US" dirty="0"/>
              <a:t> "</a:t>
            </a:r>
            <a:r>
              <a:rPr lang="en-US" altLang="en-US" dirty="0"/>
              <a:t> </a:t>
            </a:r>
            <a:r>
              <a:rPr lang="tr-TR" altLang="en-US" dirty="0"/>
              <a:t> + </a:t>
            </a:r>
            <a:r>
              <a:rPr lang="tr-TR" altLang="en-US" dirty="0" err="1"/>
              <a:t>str</a:t>
            </a:r>
            <a:r>
              <a:rPr lang="tr-TR" altLang="en-US" dirty="0"/>
              <a:t>(</a:t>
            </a:r>
            <a:r>
              <a:rPr lang="en-US" altLang="en-US" dirty="0"/>
              <a:t>size</a:t>
            </a:r>
            <a:r>
              <a:rPr lang="tr-TR" altLang="en-US" dirty="0"/>
              <a:t>) + "</a:t>
            </a:r>
            <a:r>
              <a:rPr lang="en-US" altLang="en-US" dirty="0"/>
              <a:t> genes: </a:t>
            </a:r>
            <a:r>
              <a:rPr lang="tr-TR" altLang="en-US" dirty="0"/>
              <a:t>")</a:t>
            </a:r>
          </a:p>
          <a:p>
            <a:pPr marL="0" indent="0">
              <a:buNone/>
            </a:pPr>
            <a:r>
              <a:rPr lang="en-US" altLang="en-US" dirty="0"/>
              <a:t>print(*</a:t>
            </a:r>
            <a:r>
              <a:rPr lang="tr-TR" altLang="en-US" dirty="0" err="1"/>
              <a:t>reversed</a:t>
            </a:r>
            <a:r>
              <a:rPr lang="tr-TR" altLang="en-US" dirty="0"/>
              <a:t>_</a:t>
            </a:r>
            <a:r>
              <a:rPr lang="en-US" altLang="en-US" dirty="0"/>
              <a:t>genes)</a:t>
            </a:r>
          </a:p>
          <a:p>
            <a:pPr marL="0" indent="0">
              <a:buNone/>
            </a:pPr>
            <a:r>
              <a:rPr lang="tr-TR" altLang="en-US" dirty="0" err="1"/>
              <a:t>sorted</a:t>
            </a:r>
            <a:r>
              <a:rPr lang="tr-TR" altLang="en-US" dirty="0"/>
              <a:t>_</a:t>
            </a:r>
            <a:r>
              <a:rPr lang="en-US" altLang="en-US" dirty="0"/>
              <a:t>genes = genes</a:t>
            </a:r>
            <a:r>
              <a:rPr lang="tr-TR" altLang="en-US" dirty="0"/>
              <a:t>.</a:t>
            </a:r>
            <a:r>
              <a:rPr lang="tr-TR" altLang="en-US" dirty="0" err="1"/>
              <a:t>sort</a:t>
            </a:r>
            <a:r>
              <a:rPr lang="tr-TR" altLang="en-US" dirty="0"/>
              <a:t>()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print</a:t>
            </a:r>
            <a:r>
              <a:rPr lang="tr-TR" altLang="en-US" dirty="0"/>
              <a:t>(</a:t>
            </a:r>
            <a:r>
              <a:rPr lang="en-US" altLang="en-US" dirty="0"/>
              <a:t>"</a:t>
            </a:r>
            <a:r>
              <a:rPr lang="tr-TR" altLang="en-US" dirty="0" err="1"/>
              <a:t>Sorted</a:t>
            </a:r>
            <a:r>
              <a:rPr lang="en-US" altLang="en-US" dirty="0"/>
              <a:t> list of</a:t>
            </a:r>
            <a:r>
              <a:rPr lang="tr-TR" altLang="en-US" dirty="0"/>
              <a:t> "</a:t>
            </a:r>
            <a:r>
              <a:rPr lang="en-US" altLang="en-US" dirty="0"/>
              <a:t> </a:t>
            </a:r>
            <a:r>
              <a:rPr lang="tr-TR" altLang="en-US" dirty="0"/>
              <a:t> + </a:t>
            </a:r>
            <a:r>
              <a:rPr lang="tr-TR" altLang="en-US" dirty="0" err="1"/>
              <a:t>str</a:t>
            </a:r>
            <a:r>
              <a:rPr lang="tr-TR" altLang="en-US" dirty="0"/>
              <a:t>(</a:t>
            </a:r>
            <a:r>
              <a:rPr lang="en-US" altLang="en-US" dirty="0"/>
              <a:t>size</a:t>
            </a:r>
            <a:r>
              <a:rPr lang="tr-TR" altLang="en-US" dirty="0"/>
              <a:t>) + "</a:t>
            </a:r>
            <a:r>
              <a:rPr lang="en-US" altLang="en-US" dirty="0"/>
              <a:t> genes: </a:t>
            </a:r>
            <a:r>
              <a:rPr lang="tr-TR" altLang="en-US" dirty="0"/>
              <a:t>")</a:t>
            </a:r>
          </a:p>
          <a:p>
            <a:pPr marL="0" indent="0">
              <a:buNone/>
            </a:pPr>
            <a:r>
              <a:rPr lang="en-US" altLang="en-US" dirty="0"/>
              <a:t>print(*</a:t>
            </a:r>
            <a:r>
              <a:rPr lang="tr-TR" altLang="en-US" dirty="0" err="1"/>
              <a:t>sorted</a:t>
            </a:r>
            <a:r>
              <a:rPr lang="tr-TR" altLang="en-US" dirty="0"/>
              <a:t>_</a:t>
            </a:r>
            <a:r>
              <a:rPr lang="en-US" altLang="en-US" dirty="0"/>
              <a:t>genes)</a:t>
            </a:r>
          </a:p>
        </p:txBody>
      </p:sp>
      <p:sp>
        <p:nvSpPr>
          <p:cNvPr id="2" name="Dikdörtgen 1"/>
          <p:cNvSpPr/>
          <p:nvPr/>
        </p:nvSpPr>
        <p:spPr>
          <a:xfrm>
            <a:off x="8368392" y="2005824"/>
            <a:ext cx="3823607" cy="3206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tr-TR" altLang="en-US" sz="2000" b="1" dirty="0" err="1"/>
              <a:t>Output</a:t>
            </a:r>
            <a:endParaRPr lang="tr-TR" altLang="en-US" sz="2000" b="1" dirty="0"/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array of gene names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A list of 3 genes: </a:t>
            </a:r>
            <a:endParaRPr lang="tr-TR" altLang="en-US" sz="2000" b="1" dirty="0">
              <a:solidFill>
                <a:srgbClr val="FF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HOXB1 ALPK1 TP53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Reversed list of 3 genes: </a:t>
            </a:r>
            <a:endParaRPr lang="tr-TR" altLang="en-US" sz="2000" b="1" dirty="0">
              <a:solidFill>
                <a:srgbClr val="FF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TP53 ALPK1 HOXB1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Sorted list of 3 genes: </a:t>
            </a:r>
            <a:endParaRPr lang="tr-TR" altLang="en-US" sz="2000" b="1" dirty="0">
              <a:solidFill>
                <a:srgbClr val="FF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ALPK1 HOXB1 TP53</a:t>
            </a:r>
          </a:p>
        </p:txBody>
      </p:sp>
    </p:spTree>
    <p:extLst>
      <p:ext uri="{BB962C8B-B14F-4D97-AF65-F5344CB8AC3E}">
        <p14:creationId xmlns:p14="http://schemas.microsoft.com/office/powerpoint/2010/main" val="4002886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Adding items to the end of a list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6661558" cy="4351338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print</a:t>
            </a:r>
            <a:r>
              <a:rPr lang="tr-TR" altLang="en-US" sz="2400" dirty="0"/>
              <a:t>(</a:t>
            </a:r>
            <a:r>
              <a:rPr lang="en-US" altLang="en-US" sz="2400" dirty="0"/>
              <a:t>"Appending to a list"</a:t>
            </a:r>
            <a:r>
              <a:rPr lang="tr-TR" altLang="en-US" sz="2400" dirty="0"/>
              <a:t>)</a:t>
            </a:r>
            <a:endParaRPr lang="en-US" altLang="en-US" sz="24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genes = </a:t>
            </a:r>
            <a:r>
              <a:rPr lang="tr-TR" altLang="en-US" sz="2400" dirty="0"/>
              <a:t>[</a:t>
            </a:r>
            <a:r>
              <a:rPr lang="en-US" altLang="en-US" sz="2400" dirty="0"/>
              <a:t>"HOXB1", "ALPK1", "TP53"</a:t>
            </a:r>
            <a:r>
              <a:rPr lang="tr-TR" altLang="en-US" sz="2400" dirty="0"/>
              <a:t>]</a:t>
            </a:r>
            <a:endParaRPr lang="en-US" altLang="en-US" sz="24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en-US" sz="2400" dirty="0"/>
              <a:t>g</a:t>
            </a:r>
            <a:r>
              <a:rPr lang="en-US" altLang="en-US" sz="2400" dirty="0" err="1"/>
              <a:t>enes</a:t>
            </a:r>
            <a:r>
              <a:rPr lang="tr-TR" altLang="en-US" sz="2400" dirty="0"/>
              <a:t>.</a:t>
            </a:r>
            <a:r>
              <a:rPr lang="tr-TR" altLang="en-US" sz="2400" dirty="0" err="1"/>
              <a:t>append</a:t>
            </a:r>
            <a:r>
              <a:rPr lang="tr-TR" altLang="en-US" sz="2400" dirty="0"/>
              <a:t>(</a:t>
            </a:r>
            <a:r>
              <a:rPr lang="en-US" altLang="en-US" sz="2400" dirty="0"/>
              <a:t>"ZZZ3"</a:t>
            </a:r>
            <a:r>
              <a:rPr lang="tr-TR" altLang="en-US" sz="2400" dirty="0"/>
              <a:t>)</a:t>
            </a:r>
            <a:endParaRPr lang="en-US" altLang="en-US" sz="24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size = </a:t>
            </a:r>
            <a:r>
              <a:rPr lang="tr-TR" altLang="en-US" sz="2400" dirty="0" err="1"/>
              <a:t>len</a:t>
            </a:r>
            <a:r>
              <a:rPr lang="tr-TR" altLang="en-US" sz="2400" dirty="0"/>
              <a:t>(</a:t>
            </a:r>
            <a:r>
              <a:rPr lang="en-US" altLang="en-US" sz="2400" dirty="0"/>
              <a:t>genes</a:t>
            </a:r>
            <a:r>
              <a:rPr lang="tr-TR" altLang="en-US" sz="2400" dirty="0"/>
              <a:t>)</a:t>
            </a:r>
            <a:endParaRPr lang="en-US" alt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print</a:t>
            </a:r>
            <a:r>
              <a:rPr lang="tr-TR" altLang="en-US" sz="2400" dirty="0"/>
              <a:t>(</a:t>
            </a:r>
            <a:r>
              <a:rPr lang="en-US" altLang="en-US" sz="2400" dirty="0"/>
              <a:t>"There are now </a:t>
            </a:r>
            <a:r>
              <a:rPr lang="tr-TR" altLang="en-US" sz="2400" dirty="0"/>
              <a:t>"</a:t>
            </a:r>
            <a:r>
              <a:rPr lang="en-US" altLang="en-US" sz="2400" dirty="0"/>
              <a:t> </a:t>
            </a:r>
            <a:r>
              <a:rPr lang="tr-TR" altLang="en-US" sz="2400" dirty="0"/>
              <a:t> + </a:t>
            </a:r>
            <a:r>
              <a:rPr lang="tr-TR" altLang="en-US" sz="2400" dirty="0" err="1"/>
              <a:t>str</a:t>
            </a:r>
            <a:r>
              <a:rPr lang="tr-TR" altLang="en-US" sz="2400" dirty="0"/>
              <a:t>(</a:t>
            </a:r>
            <a:r>
              <a:rPr lang="en-US" altLang="en-US" sz="2400" dirty="0"/>
              <a:t>size</a:t>
            </a:r>
            <a:r>
              <a:rPr lang="tr-TR" altLang="en-US" sz="2400" dirty="0"/>
              <a:t>) + "</a:t>
            </a:r>
            <a:r>
              <a:rPr lang="en-US" altLang="en-US" sz="2400" dirty="0"/>
              <a:t> genes: </a:t>
            </a:r>
            <a:r>
              <a:rPr lang="tr-TR" altLang="en-US" sz="2400" dirty="0"/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2400" dirty="0" err="1"/>
              <a:t>print</a:t>
            </a:r>
            <a:r>
              <a:rPr lang="tr-TR" altLang="en-US" sz="2400" dirty="0"/>
              <a:t>(*</a:t>
            </a:r>
            <a:r>
              <a:rPr lang="tr-TR" altLang="en-US" sz="2400" dirty="0" err="1"/>
              <a:t>genes</a:t>
            </a:r>
            <a:r>
              <a:rPr lang="tr-TR" altLang="en-US" sz="2400" dirty="0"/>
              <a:t>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genes</a:t>
            </a:r>
            <a:r>
              <a:rPr lang="tr-TR" altLang="en-US" sz="2400" dirty="0"/>
              <a:t>.</a:t>
            </a:r>
            <a:r>
              <a:rPr lang="tr-TR" altLang="en-US" sz="2400" dirty="0" err="1"/>
              <a:t>extend</a:t>
            </a:r>
            <a:r>
              <a:rPr lang="en-US" altLang="en-US" sz="2400" dirty="0"/>
              <a:t>("EGF", "EFGR")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size = </a:t>
            </a:r>
            <a:r>
              <a:rPr lang="tr-TR" altLang="en-US" sz="2400" dirty="0" err="1"/>
              <a:t>len</a:t>
            </a:r>
            <a:r>
              <a:rPr lang="tr-TR" altLang="en-US" sz="2400" dirty="0"/>
              <a:t>(</a:t>
            </a:r>
            <a:r>
              <a:rPr lang="en-US" altLang="en-US" sz="2400" dirty="0"/>
              <a:t>genes</a:t>
            </a:r>
            <a:r>
              <a:rPr lang="tr-TR" altLang="en-US" sz="2400" dirty="0"/>
              <a:t>)</a:t>
            </a:r>
            <a:endParaRPr lang="en-US" alt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print</a:t>
            </a:r>
            <a:r>
              <a:rPr lang="tr-TR" altLang="en-US" sz="2400" dirty="0"/>
              <a:t>(</a:t>
            </a:r>
            <a:r>
              <a:rPr lang="en-US" altLang="en-US" sz="2400" dirty="0"/>
              <a:t>"There are now </a:t>
            </a:r>
            <a:r>
              <a:rPr lang="tr-TR" altLang="en-US" sz="2400" dirty="0"/>
              <a:t>"</a:t>
            </a:r>
            <a:r>
              <a:rPr lang="en-US" altLang="en-US" sz="2400" dirty="0"/>
              <a:t> </a:t>
            </a:r>
            <a:r>
              <a:rPr lang="tr-TR" altLang="en-US" sz="2400" dirty="0"/>
              <a:t> + </a:t>
            </a:r>
            <a:r>
              <a:rPr lang="tr-TR" altLang="en-US" sz="2400" dirty="0" err="1"/>
              <a:t>str</a:t>
            </a:r>
            <a:r>
              <a:rPr lang="tr-TR" altLang="en-US" sz="2400" dirty="0"/>
              <a:t>(</a:t>
            </a:r>
            <a:r>
              <a:rPr lang="en-US" altLang="en-US" sz="2400" dirty="0"/>
              <a:t>size</a:t>
            </a:r>
            <a:r>
              <a:rPr lang="tr-TR" altLang="en-US" sz="2400" dirty="0"/>
              <a:t>) + "</a:t>
            </a:r>
            <a:r>
              <a:rPr lang="en-US" altLang="en-US" sz="2400" dirty="0"/>
              <a:t> genes: </a:t>
            </a:r>
            <a:r>
              <a:rPr lang="tr-TR" altLang="en-US" sz="2400" dirty="0"/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2400" dirty="0" err="1"/>
              <a:t>print</a:t>
            </a:r>
            <a:r>
              <a:rPr lang="tr-TR" altLang="en-US" sz="2400" dirty="0"/>
              <a:t>(*</a:t>
            </a:r>
            <a:r>
              <a:rPr lang="tr-TR" altLang="en-US" sz="2400" dirty="0" err="1"/>
              <a:t>genes</a:t>
            </a:r>
            <a:r>
              <a:rPr lang="tr-TR" altLang="en-US" sz="2400" dirty="0"/>
              <a:t>)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8118021" y="2388257"/>
            <a:ext cx="36363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en-US" b="1" dirty="0" err="1"/>
              <a:t>Output</a:t>
            </a:r>
            <a:endParaRPr lang="tr-TR" altLang="en-US" b="1" dirty="0">
              <a:solidFill>
                <a:srgbClr val="FF0000"/>
              </a:solidFill>
            </a:endParaRPr>
          </a:p>
          <a:p>
            <a:r>
              <a:rPr lang="en-US" altLang="en-US" b="1" dirty="0">
                <a:solidFill>
                  <a:srgbClr val="FF0000"/>
                </a:solidFill>
              </a:rPr>
              <a:t>Appending to a list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There are now 4 genes: </a:t>
            </a:r>
            <a:endParaRPr lang="tr-TR" altLang="en-US" b="1" dirty="0">
              <a:solidFill>
                <a:srgbClr val="FF0000"/>
              </a:solidFill>
            </a:endParaRPr>
          </a:p>
          <a:p>
            <a:r>
              <a:rPr lang="en-US" altLang="en-US" b="1" dirty="0">
                <a:solidFill>
                  <a:srgbClr val="FF0000"/>
                </a:solidFill>
              </a:rPr>
              <a:t>HOXB1 ALPK1 TP53 ZZZ3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There are now 6 genes: </a:t>
            </a:r>
            <a:endParaRPr lang="tr-TR" altLang="en-US" b="1" dirty="0">
              <a:solidFill>
                <a:srgbClr val="FF0000"/>
              </a:solidFill>
            </a:endParaRPr>
          </a:p>
          <a:p>
            <a:r>
              <a:rPr lang="en-US" altLang="en-US" b="1" dirty="0">
                <a:solidFill>
                  <a:srgbClr val="FF0000"/>
                </a:solidFill>
              </a:rPr>
              <a:t>HOXB1 ALPK1 TP53 ZZZ3 EGF EFGR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18431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Removing items from the end of list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358900"/>
            <a:ext cx="5867400" cy="54102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800" dirty="0"/>
              <a:t>print</a:t>
            </a:r>
            <a:r>
              <a:rPr lang="tr-TR" altLang="en-US" sz="1800" dirty="0"/>
              <a:t>(</a:t>
            </a:r>
            <a:r>
              <a:rPr lang="en-US" altLang="en-US" sz="1800" dirty="0"/>
              <a:t>"Removing items from end of list"</a:t>
            </a:r>
            <a:r>
              <a:rPr lang="tr-TR" altLang="en-US" sz="1800" dirty="0"/>
              <a:t>)</a:t>
            </a:r>
            <a:endParaRPr lang="en-US" alt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800" dirty="0"/>
              <a:t>genes = </a:t>
            </a:r>
            <a:r>
              <a:rPr lang="tr-TR" altLang="en-US" sz="1800" dirty="0"/>
              <a:t>[</a:t>
            </a:r>
            <a:r>
              <a:rPr lang="en-US" altLang="en-US" sz="1800" dirty="0"/>
              <a:t>"HOXB1", "ALPK1", "TP53", "EGF"</a:t>
            </a:r>
            <a:r>
              <a:rPr lang="tr-TR" altLang="en-US" sz="1800" dirty="0"/>
              <a:t>]</a:t>
            </a:r>
            <a:endParaRPr lang="en-US" alt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size = </a:t>
            </a:r>
            <a:r>
              <a:rPr lang="tr-TR" altLang="en-US" sz="1800" dirty="0" err="1"/>
              <a:t>len</a:t>
            </a:r>
            <a:r>
              <a:rPr lang="tr-TR" altLang="en-US" sz="1800" dirty="0"/>
              <a:t>(</a:t>
            </a:r>
            <a:r>
              <a:rPr lang="en-US" altLang="en-US" sz="1800" dirty="0"/>
              <a:t>genes</a:t>
            </a:r>
            <a:r>
              <a:rPr lang="tr-TR" altLang="en-US" sz="18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print</a:t>
            </a:r>
            <a:r>
              <a:rPr lang="tr-TR" altLang="en-US" sz="1800" dirty="0"/>
              <a:t>(</a:t>
            </a:r>
            <a:r>
              <a:rPr lang="en-US" altLang="en-US" sz="1800" dirty="0"/>
              <a:t>"A list of</a:t>
            </a:r>
            <a:r>
              <a:rPr lang="tr-TR" altLang="en-US" sz="1800" dirty="0"/>
              <a:t> "</a:t>
            </a:r>
            <a:r>
              <a:rPr lang="en-US" altLang="en-US" sz="1800" dirty="0"/>
              <a:t> </a:t>
            </a:r>
            <a:r>
              <a:rPr lang="tr-TR" altLang="en-US" sz="1800" dirty="0"/>
              <a:t>+ </a:t>
            </a:r>
            <a:r>
              <a:rPr lang="tr-TR" altLang="en-US" sz="1800" dirty="0" err="1"/>
              <a:t>str</a:t>
            </a:r>
            <a:r>
              <a:rPr lang="tr-TR" altLang="en-US" sz="1800" dirty="0"/>
              <a:t>(</a:t>
            </a:r>
            <a:r>
              <a:rPr lang="en-US" altLang="en-US" sz="1800" dirty="0"/>
              <a:t>size</a:t>
            </a:r>
            <a:r>
              <a:rPr lang="tr-TR" altLang="en-US" sz="1800" dirty="0"/>
              <a:t>) + "</a:t>
            </a:r>
            <a:r>
              <a:rPr lang="en-US" altLang="en-US" sz="1800" dirty="0"/>
              <a:t> genes: </a:t>
            </a:r>
            <a:r>
              <a:rPr lang="tr-TR" altLang="en-US" sz="1800" dirty="0"/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800" dirty="0" err="1"/>
              <a:t>print</a:t>
            </a:r>
            <a:r>
              <a:rPr lang="tr-TR" altLang="en-US" sz="1800" dirty="0"/>
              <a:t>(*</a:t>
            </a:r>
            <a:r>
              <a:rPr lang="tr-TR" altLang="en-US" sz="1800" dirty="0" err="1"/>
              <a:t>genes</a:t>
            </a:r>
            <a:r>
              <a:rPr lang="tr-TR" altLang="en-US" sz="1800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altLang="en-US" sz="1800" dirty="0" err="1"/>
              <a:t>genes.pop</a:t>
            </a:r>
            <a:r>
              <a:rPr lang="tr-TR" altLang="en-US" sz="18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800" dirty="0"/>
              <a:t>size = </a:t>
            </a:r>
            <a:r>
              <a:rPr lang="tr-TR" altLang="en-US" sz="1800" dirty="0" err="1"/>
              <a:t>len</a:t>
            </a:r>
            <a:r>
              <a:rPr lang="tr-TR" altLang="en-US" sz="1800" dirty="0"/>
              <a:t>(</a:t>
            </a:r>
            <a:r>
              <a:rPr lang="en-US" altLang="en-US" sz="1800" dirty="0"/>
              <a:t>genes</a:t>
            </a:r>
            <a:r>
              <a:rPr lang="tr-TR" altLang="en-US" sz="18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print</a:t>
            </a:r>
            <a:r>
              <a:rPr lang="tr-TR" altLang="en-US" sz="1800" dirty="0"/>
              <a:t>(</a:t>
            </a:r>
            <a:r>
              <a:rPr lang="en-US" altLang="en-US" sz="1800" dirty="0"/>
              <a:t>"There are now </a:t>
            </a:r>
            <a:r>
              <a:rPr lang="tr-TR" altLang="en-US" sz="1800" dirty="0"/>
              <a:t>"</a:t>
            </a:r>
            <a:r>
              <a:rPr lang="en-US" altLang="en-US" sz="1800" dirty="0"/>
              <a:t> </a:t>
            </a:r>
            <a:r>
              <a:rPr lang="tr-TR" altLang="en-US" sz="1800" dirty="0"/>
              <a:t> + </a:t>
            </a:r>
            <a:r>
              <a:rPr lang="tr-TR" altLang="en-US" sz="1800" dirty="0" err="1"/>
              <a:t>str</a:t>
            </a:r>
            <a:r>
              <a:rPr lang="tr-TR" altLang="en-US" sz="1800" dirty="0"/>
              <a:t>(</a:t>
            </a:r>
            <a:r>
              <a:rPr lang="en-US" altLang="en-US" sz="1800" dirty="0"/>
              <a:t>size</a:t>
            </a:r>
            <a:r>
              <a:rPr lang="tr-TR" altLang="en-US" sz="1800" dirty="0"/>
              <a:t>) + "</a:t>
            </a:r>
            <a:r>
              <a:rPr lang="en-US" altLang="en-US" sz="1800" dirty="0"/>
              <a:t> genes: </a:t>
            </a:r>
            <a:r>
              <a:rPr lang="tr-TR" altLang="en-US" sz="1800" dirty="0"/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800" dirty="0" err="1"/>
              <a:t>print</a:t>
            </a:r>
            <a:r>
              <a:rPr lang="tr-TR" altLang="en-US" sz="1800" dirty="0"/>
              <a:t>(*</a:t>
            </a:r>
            <a:r>
              <a:rPr lang="tr-TR" altLang="en-US" sz="1800" dirty="0" err="1"/>
              <a:t>genes</a:t>
            </a:r>
            <a:r>
              <a:rPr lang="tr-TR" altLang="en-US" sz="1800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800" dirty="0"/>
              <a:t>gene = genes</a:t>
            </a:r>
            <a:r>
              <a:rPr lang="tr-TR" altLang="en-US" sz="1800" dirty="0"/>
              <a:t>.pop()</a:t>
            </a:r>
            <a:endParaRPr lang="en-US" alt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800" dirty="0"/>
              <a:t>size = </a:t>
            </a:r>
            <a:r>
              <a:rPr lang="tr-TR" altLang="en-US" sz="1800" dirty="0" err="1"/>
              <a:t>len</a:t>
            </a:r>
            <a:r>
              <a:rPr lang="tr-TR" altLang="en-US" sz="1800" dirty="0"/>
              <a:t>(</a:t>
            </a:r>
            <a:r>
              <a:rPr lang="en-US" altLang="en-US" sz="1800" dirty="0"/>
              <a:t>genes</a:t>
            </a:r>
            <a:r>
              <a:rPr lang="tr-TR" altLang="en-US" sz="18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print</a:t>
            </a:r>
            <a:r>
              <a:rPr lang="tr-TR" altLang="en-US" sz="1800" dirty="0"/>
              <a:t>(</a:t>
            </a:r>
            <a:r>
              <a:rPr lang="en-US" altLang="en-US" sz="1800" dirty="0"/>
              <a:t>"There are now </a:t>
            </a:r>
            <a:r>
              <a:rPr lang="tr-TR" altLang="en-US" sz="1800" dirty="0"/>
              <a:t>"</a:t>
            </a:r>
            <a:r>
              <a:rPr lang="en-US" altLang="en-US" sz="1800" dirty="0"/>
              <a:t> </a:t>
            </a:r>
            <a:r>
              <a:rPr lang="tr-TR" altLang="en-US" sz="1800" dirty="0"/>
              <a:t> + </a:t>
            </a:r>
            <a:r>
              <a:rPr lang="tr-TR" altLang="en-US" sz="1800" dirty="0" err="1"/>
              <a:t>str</a:t>
            </a:r>
            <a:r>
              <a:rPr lang="tr-TR" altLang="en-US" sz="1800" dirty="0"/>
              <a:t>(</a:t>
            </a:r>
            <a:r>
              <a:rPr lang="en-US" altLang="en-US" sz="1800" dirty="0"/>
              <a:t>size</a:t>
            </a:r>
            <a:r>
              <a:rPr lang="tr-TR" altLang="en-US" sz="1800" dirty="0"/>
              <a:t>) + "</a:t>
            </a:r>
            <a:r>
              <a:rPr lang="en-US" altLang="en-US" sz="1800" dirty="0"/>
              <a:t> genes: </a:t>
            </a:r>
            <a:r>
              <a:rPr lang="tr-TR" altLang="en-US" sz="1800" dirty="0"/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800" dirty="0" err="1"/>
              <a:t>print</a:t>
            </a:r>
            <a:r>
              <a:rPr lang="tr-TR" altLang="en-US" sz="1800" dirty="0"/>
              <a:t>(*</a:t>
            </a:r>
            <a:r>
              <a:rPr lang="tr-TR" altLang="en-US" sz="1800" dirty="0" err="1"/>
              <a:t>genes</a:t>
            </a:r>
            <a:r>
              <a:rPr lang="tr-TR" altLang="en-US" sz="1800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800" dirty="0"/>
              <a:t>print</a:t>
            </a:r>
            <a:r>
              <a:rPr lang="tr-TR" altLang="en-US" sz="1800" dirty="0"/>
              <a:t>(</a:t>
            </a:r>
            <a:r>
              <a:rPr lang="en-US" altLang="en-US" sz="1800" dirty="0"/>
              <a:t>"There gene removed was</a:t>
            </a:r>
            <a:r>
              <a:rPr lang="tr-TR" altLang="en-US" sz="1800" dirty="0"/>
              <a:t> " + </a:t>
            </a:r>
            <a:r>
              <a:rPr lang="en-US" altLang="en-US" sz="1800" dirty="0"/>
              <a:t>gene</a:t>
            </a:r>
            <a:r>
              <a:rPr lang="tr-TR" altLang="en-US" sz="1800" dirty="0"/>
              <a:t>)</a:t>
            </a:r>
            <a:endParaRPr lang="en-US" altLang="en-US" sz="1600" dirty="0"/>
          </a:p>
        </p:txBody>
      </p:sp>
      <p:sp>
        <p:nvSpPr>
          <p:cNvPr id="2" name="Dikdörtgen 1"/>
          <p:cNvSpPr/>
          <p:nvPr/>
        </p:nvSpPr>
        <p:spPr>
          <a:xfrm>
            <a:off x="6370864" y="2755944"/>
            <a:ext cx="482237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tr-TR" altLang="en-US" b="1" dirty="0" err="1"/>
              <a:t>Output</a:t>
            </a:r>
            <a:endParaRPr lang="tr-TR" altLang="en-US" b="1" dirty="0"/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Removing items from end of list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A list of 4 genes: HOXB1 ALPK1 TP53 EGF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There are now 3 genes: HOXB1 ALPK1 TP53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There are now 2 genes: HOXB1 ALPK1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There gene removed was TP53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9414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Removing items from front of list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1213"/>
            <a:ext cx="5815693" cy="505369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print</a:t>
            </a:r>
            <a:r>
              <a:rPr lang="tr-TR" altLang="en-US" sz="2000" dirty="0"/>
              <a:t>(</a:t>
            </a:r>
            <a:r>
              <a:rPr lang="en-US" altLang="en-US" sz="2000" dirty="0"/>
              <a:t>"Removing items from front of list"</a:t>
            </a:r>
            <a:r>
              <a:rPr lang="tr-TR" altLang="en-US" sz="2000" dirty="0"/>
              <a:t>)</a:t>
            </a:r>
            <a:endParaRPr lang="en-US" alt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genes = </a:t>
            </a:r>
            <a:r>
              <a:rPr lang="tr-TR" altLang="en-US" sz="2000" dirty="0"/>
              <a:t>[</a:t>
            </a:r>
            <a:r>
              <a:rPr lang="en-US" altLang="en-US" sz="2000" dirty="0"/>
              <a:t>"HOXB1", "ALPK1", "TP53", "EGF"</a:t>
            </a:r>
            <a:r>
              <a:rPr lang="tr-TR" altLang="en-US" sz="2000" dirty="0"/>
              <a:t>]</a:t>
            </a:r>
            <a:endParaRPr lang="en-US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size = </a:t>
            </a:r>
            <a:r>
              <a:rPr lang="tr-TR" altLang="en-US" sz="2000" dirty="0" err="1"/>
              <a:t>len</a:t>
            </a:r>
            <a:r>
              <a:rPr lang="tr-TR" altLang="en-US" sz="2000" dirty="0"/>
              <a:t>(</a:t>
            </a:r>
            <a:r>
              <a:rPr lang="en-US" altLang="en-US" sz="2000" dirty="0"/>
              <a:t>genes</a:t>
            </a:r>
            <a:r>
              <a:rPr lang="tr-TR" altLang="en-US" sz="20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print</a:t>
            </a:r>
            <a:r>
              <a:rPr lang="tr-TR" altLang="en-US" sz="2000" dirty="0"/>
              <a:t>(</a:t>
            </a:r>
            <a:r>
              <a:rPr lang="en-US" altLang="en-US" sz="2000" dirty="0"/>
              <a:t>"A list of</a:t>
            </a:r>
            <a:r>
              <a:rPr lang="tr-TR" altLang="en-US" sz="2000" dirty="0"/>
              <a:t> "</a:t>
            </a:r>
            <a:r>
              <a:rPr lang="en-US" altLang="en-US" sz="2000" dirty="0"/>
              <a:t> </a:t>
            </a:r>
            <a:r>
              <a:rPr lang="tr-TR" altLang="en-US" sz="2000" dirty="0"/>
              <a:t>+ </a:t>
            </a:r>
            <a:r>
              <a:rPr lang="tr-TR" altLang="en-US" sz="2000" dirty="0" err="1"/>
              <a:t>str</a:t>
            </a:r>
            <a:r>
              <a:rPr lang="tr-TR" altLang="en-US" sz="2000" dirty="0"/>
              <a:t>(</a:t>
            </a:r>
            <a:r>
              <a:rPr lang="en-US" altLang="en-US" sz="2000" dirty="0"/>
              <a:t>size</a:t>
            </a:r>
            <a:r>
              <a:rPr lang="tr-TR" altLang="en-US" sz="2000" dirty="0"/>
              <a:t>) + "</a:t>
            </a:r>
            <a:r>
              <a:rPr lang="en-US" altLang="en-US" sz="2000" dirty="0"/>
              <a:t> genes: </a:t>
            </a:r>
            <a:r>
              <a:rPr lang="tr-TR" altLang="en-US" sz="2000" dirty="0"/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2000" dirty="0" err="1"/>
              <a:t>print</a:t>
            </a:r>
            <a:r>
              <a:rPr lang="tr-TR" altLang="en-US" sz="2000" dirty="0"/>
              <a:t>(*</a:t>
            </a:r>
            <a:r>
              <a:rPr lang="tr-TR" altLang="en-US" sz="2000" dirty="0" err="1"/>
              <a:t>genes</a:t>
            </a:r>
            <a:r>
              <a:rPr lang="tr-TR" altLang="en-US" sz="2000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altLang="en-US" sz="2000" dirty="0"/>
              <a:t>g</a:t>
            </a:r>
            <a:r>
              <a:rPr lang="en-US" altLang="en-US" sz="2000" dirty="0" err="1"/>
              <a:t>enes</a:t>
            </a:r>
            <a:r>
              <a:rPr lang="tr-TR" altLang="en-US" sz="2000" dirty="0"/>
              <a:t>.pop(0)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size = </a:t>
            </a:r>
            <a:r>
              <a:rPr lang="tr-TR" altLang="en-US" sz="2000" dirty="0" err="1"/>
              <a:t>len</a:t>
            </a:r>
            <a:r>
              <a:rPr lang="tr-TR" altLang="en-US" sz="2000" dirty="0"/>
              <a:t>(</a:t>
            </a:r>
            <a:r>
              <a:rPr lang="en-US" altLang="en-US" sz="2000" dirty="0"/>
              <a:t>genes</a:t>
            </a:r>
            <a:r>
              <a:rPr lang="tr-TR" altLang="en-US" sz="20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print</a:t>
            </a:r>
            <a:r>
              <a:rPr lang="tr-TR" altLang="en-US" sz="2000" dirty="0"/>
              <a:t>(</a:t>
            </a:r>
            <a:r>
              <a:rPr lang="en-US" altLang="en-US" sz="2000" dirty="0"/>
              <a:t>"There are now </a:t>
            </a:r>
            <a:r>
              <a:rPr lang="tr-TR" altLang="en-US" sz="2000" dirty="0"/>
              <a:t>"</a:t>
            </a:r>
            <a:r>
              <a:rPr lang="en-US" altLang="en-US" sz="2000" dirty="0"/>
              <a:t> </a:t>
            </a:r>
            <a:r>
              <a:rPr lang="tr-TR" altLang="en-US" sz="2000" dirty="0"/>
              <a:t> + </a:t>
            </a:r>
            <a:r>
              <a:rPr lang="tr-TR" altLang="en-US" sz="2000" dirty="0" err="1"/>
              <a:t>str</a:t>
            </a:r>
            <a:r>
              <a:rPr lang="tr-TR" altLang="en-US" sz="2000" dirty="0"/>
              <a:t>(</a:t>
            </a:r>
            <a:r>
              <a:rPr lang="en-US" altLang="en-US" sz="2000" dirty="0"/>
              <a:t>size</a:t>
            </a:r>
            <a:r>
              <a:rPr lang="tr-TR" altLang="en-US" sz="2000" dirty="0"/>
              <a:t>) + "</a:t>
            </a:r>
            <a:r>
              <a:rPr lang="en-US" altLang="en-US" sz="2000" dirty="0"/>
              <a:t> genes: </a:t>
            </a:r>
            <a:r>
              <a:rPr lang="tr-TR" altLang="en-US" sz="2000" dirty="0"/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2000" dirty="0" err="1"/>
              <a:t>print</a:t>
            </a:r>
            <a:r>
              <a:rPr lang="tr-TR" altLang="en-US" sz="2000" dirty="0"/>
              <a:t>(*</a:t>
            </a:r>
            <a:r>
              <a:rPr lang="tr-TR" altLang="en-US" sz="2000" dirty="0" err="1"/>
              <a:t>genes</a:t>
            </a:r>
            <a:r>
              <a:rPr lang="tr-TR" altLang="en-US" sz="2000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gene = genes</a:t>
            </a:r>
            <a:r>
              <a:rPr lang="tr-TR" altLang="en-US" sz="2000" dirty="0"/>
              <a:t>.pop(0)</a:t>
            </a:r>
            <a:endParaRPr lang="en-US" alt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size = </a:t>
            </a:r>
            <a:r>
              <a:rPr lang="tr-TR" altLang="en-US" sz="2000" dirty="0" err="1"/>
              <a:t>len</a:t>
            </a:r>
            <a:r>
              <a:rPr lang="tr-TR" altLang="en-US" sz="2000" dirty="0"/>
              <a:t>(</a:t>
            </a:r>
            <a:r>
              <a:rPr lang="en-US" altLang="en-US" sz="2000" dirty="0"/>
              <a:t>genes</a:t>
            </a:r>
            <a:r>
              <a:rPr lang="tr-TR" altLang="en-US" sz="20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print</a:t>
            </a:r>
            <a:r>
              <a:rPr lang="tr-TR" altLang="en-US" sz="2000" dirty="0"/>
              <a:t>(</a:t>
            </a:r>
            <a:r>
              <a:rPr lang="en-US" altLang="en-US" sz="2000" dirty="0"/>
              <a:t>"There are now </a:t>
            </a:r>
            <a:r>
              <a:rPr lang="tr-TR" altLang="en-US" sz="2000" dirty="0"/>
              <a:t>"</a:t>
            </a:r>
            <a:r>
              <a:rPr lang="en-US" altLang="en-US" sz="2000" dirty="0"/>
              <a:t> </a:t>
            </a:r>
            <a:r>
              <a:rPr lang="tr-TR" altLang="en-US" sz="2000" dirty="0"/>
              <a:t> + </a:t>
            </a:r>
            <a:r>
              <a:rPr lang="tr-TR" altLang="en-US" sz="2000" dirty="0" err="1"/>
              <a:t>str</a:t>
            </a:r>
            <a:r>
              <a:rPr lang="tr-TR" altLang="en-US" sz="2000" dirty="0"/>
              <a:t>(</a:t>
            </a:r>
            <a:r>
              <a:rPr lang="en-US" altLang="en-US" sz="2000" dirty="0"/>
              <a:t>size</a:t>
            </a:r>
            <a:r>
              <a:rPr lang="tr-TR" altLang="en-US" sz="2000" dirty="0"/>
              <a:t>) + "</a:t>
            </a:r>
            <a:r>
              <a:rPr lang="en-US" altLang="en-US" sz="2000" dirty="0"/>
              <a:t> genes: </a:t>
            </a:r>
            <a:r>
              <a:rPr lang="tr-TR" altLang="en-US" sz="2000" dirty="0"/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2000" dirty="0" err="1"/>
              <a:t>print</a:t>
            </a:r>
            <a:r>
              <a:rPr lang="tr-TR" altLang="en-US" sz="2000" dirty="0"/>
              <a:t>(*</a:t>
            </a:r>
            <a:r>
              <a:rPr lang="tr-TR" altLang="en-US" sz="2000" dirty="0" err="1"/>
              <a:t>genes</a:t>
            </a:r>
            <a:r>
              <a:rPr lang="tr-TR" altLang="en-US" sz="2000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print</a:t>
            </a:r>
            <a:r>
              <a:rPr lang="tr-TR" altLang="en-US" sz="2000" dirty="0"/>
              <a:t>(</a:t>
            </a:r>
            <a:r>
              <a:rPr lang="en-US" altLang="en-US" sz="2000" dirty="0"/>
              <a:t>"There gene removed was</a:t>
            </a:r>
            <a:r>
              <a:rPr lang="tr-TR" altLang="en-US" sz="2000" dirty="0"/>
              <a:t> " + </a:t>
            </a:r>
            <a:r>
              <a:rPr lang="en-US" altLang="en-US" sz="2000" dirty="0"/>
              <a:t>gene</a:t>
            </a:r>
            <a:r>
              <a:rPr lang="tr-TR" altLang="en-US" sz="2000" dirty="0"/>
              <a:t>)</a:t>
            </a:r>
            <a:endParaRPr lang="en-US" altLang="en-US" sz="2000" dirty="0"/>
          </a:p>
        </p:txBody>
      </p:sp>
      <p:sp>
        <p:nvSpPr>
          <p:cNvPr id="2" name="Dikdörtgen 1"/>
          <p:cNvSpPr/>
          <p:nvPr/>
        </p:nvSpPr>
        <p:spPr>
          <a:xfrm>
            <a:off x="7015843" y="2028746"/>
            <a:ext cx="3442607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tr-TR" altLang="en-US" b="1" dirty="0" err="1"/>
              <a:t>Output</a:t>
            </a:r>
            <a:endParaRPr lang="tr-TR" altLang="en-US" b="1" dirty="0"/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Removing items from front of list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A list of 4 genes: </a:t>
            </a:r>
            <a:endParaRPr lang="tr-TR" altLang="en-US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HOXB1 ALPK1 TP53 EGF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There are now 3 genes: </a:t>
            </a:r>
            <a:endParaRPr lang="tr-TR" altLang="en-US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ALPK1 TP53 EGF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There are now 2 genes: </a:t>
            </a:r>
            <a:endParaRPr lang="tr-TR" altLang="en-US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TP53 EGF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There gene removed was ALPK1</a:t>
            </a:r>
          </a:p>
        </p:txBody>
      </p:sp>
    </p:spTree>
    <p:extLst>
      <p:ext uri="{BB962C8B-B14F-4D97-AF65-F5344CB8AC3E}">
        <p14:creationId xmlns:p14="http://schemas.microsoft.com/office/powerpoint/2010/main" val="3258614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err="1"/>
              <a:t>Recap:Loops</a:t>
            </a:r>
            <a:endParaRPr lang="tr-TR" altLang="tr-TR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dirty="0" err="1"/>
              <a:t>Loop</a:t>
            </a:r>
            <a:r>
              <a:rPr lang="tr-TR" altLang="en-US" dirty="0"/>
              <a:t> </a:t>
            </a:r>
            <a:r>
              <a:rPr lang="en-US" altLang="tr-TR" dirty="0"/>
              <a:t>statements </a:t>
            </a:r>
            <a:r>
              <a:rPr lang="tr-TR" altLang="en-US" dirty="0" err="1"/>
              <a:t>allow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loop</a:t>
            </a:r>
            <a:r>
              <a:rPr lang="tr-TR" altLang="en-US" dirty="0"/>
              <a:t> </a:t>
            </a:r>
            <a:r>
              <a:rPr lang="tr-TR" altLang="en-US" dirty="0" err="1"/>
              <a:t>through</a:t>
            </a:r>
            <a:r>
              <a:rPr lang="tr-TR" altLang="en-US" dirty="0"/>
              <a:t> a </a:t>
            </a:r>
            <a:r>
              <a:rPr lang="tr-TR" altLang="en-US" dirty="0" err="1"/>
              <a:t>block</a:t>
            </a:r>
            <a:r>
              <a:rPr lang="tr-TR" altLang="en-US" dirty="0"/>
              <a:t> of </a:t>
            </a:r>
            <a:r>
              <a:rPr lang="tr-TR" altLang="en-US" dirty="0" err="1"/>
              <a:t>code</a:t>
            </a:r>
            <a:endParaRPr lang="en-US" altLang="en-US" dirty="0"/>
          </a:p>
          <a:p>
            <a:r>
              <a:rPr lang="tr-TR" altLang="tr-TR" dirty="0" err="1"/>
              <a:t>Python</a:t>
            </a:r>
            <a:r>
              <a:rPr lang="en-US" altLang="tr-TR" dirty="0"/>
              <a:t> supports </a:t>
            </a:r>
            <a:r>
              <a:rPr lang="en-US" dirty="0"/>
              <a:t>two primitive loop </a:t>
            </a:r>
            <a:r>
              <a:rPr lang="en-US" altLang="tr-TR" dirty="0"/>
              <a:t>statements</a:t>
            </a:r>
          </a:p>
          <a:p>
            <a:pPr lvl="1"/>
            <a:r>
              <a:rPr lang="tr-TR" altLang="tr-TR" dirty="0" err="1"/>
              <a:t>while</a:t>
            </a:r>
            <a:endParaRPr lang="en-US" altLang="tr-TR" dirty="0"/>
          </a:p>
          <a:p>
            <a:pPr lvl="1"/>
            <a:r>
              <a:rPr lang="tr-TR" altLang="tr-TR" dirty="0" err="1"/>
              <a:t>for</a:t>
            </a:r>
            <a:endParaRPr lang="en-US" alt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97FE1-9FAA-478A-9453-050F849CEED0}" type="slidenum">
              <a:rPr lang="en-US" altLang="tr-TR" smtClean="0"/>
              <a:pPr>
                <a:defRPr/>
              </a:pPr>
              <a:t>36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05794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500EB4-FB33-48BB-A6E4-83A6D64E7734}" type="slidenum">
              <a:rPr lang="en-US" altLang="tr-TR" smtClean="0"/>
              <a:pPr/>
              <a:t>37</a:t>
            </a:fld>
            <a:endParaRPr lang="en-US" altLang="tr-T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99418" y="1810317"/>
            <a:ext cx="10454382" cy="4728595"/>
          </a:xfrm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genes = </a:t>
            </a:r>
            <a:r>
              <a:rPr lang="tr-TR" altLang="en-US" sz="2000" dirty="0"/>
              <a:t>[</a:t>
            </a:r>
            <a:r>
              <a:rPr lang="en-US" altLang="en-US" sz="2000" dirty="0"/>
              <a:t>"HOXB1", "ALPK1", "TP53"</a:t>
            </a:r>
            <a:r>
              <a:rPr lang="tr-TR" altLang="en-US" sz="2000" dirty="0"/>
              <a:t>]</a:t>
            </a:r>
            <a:endParaRPr lang="en-US" altLang="en-US" sz="2000" dirty="0"/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tr-TR" sz="2000" dirty="0"/>
              <a:t>while </a:t>
            </a:r>
            <a:r>
              <a:rPr lang="tr-TR" altLang="tr-TR" sz="2000" dirty="0" err="1"/>
              <a:t>genes</a:t>
            </a:r>
            <a:r>
              <a:rPr lang="tr-TR" altLang="tr-TR" sz="2000" dirty="0"/>
              <a:t>:</a:t>
            </a:r>
            <a:endParaRPr lang="en-US" altLang="tr-TR" sz="2000" dirty="0"/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tr-TR" sz="2000" dirty="0"/>
              <a:t>    gene = genes</a:t>
            </a:r>
            <a:r>
              <a:rPr lang="tr-TR" altLang="tr-TR" sz="2000" dirty="0"/>
              <a:t>.pop(0)</a:t>
            </a:r>
            <a:endParaRPr lang="en-US" altLang="tr-TR" sz="2000" dirty="0"/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tr-TR" sz="2000" dirty="0"/>
              <a:t>    print</a:t>
            </a:r>
            <a:r>
              <a:rPr lang="tr-TR" altLang="tr-TR" sz="2000" dirty="0"/>
              <a:t>(</a:t>
            </a:r>
            <a:r>
              <a:rPr lang="en-US" altLang="tr-TR" sz="2000" dirty="0"/>
              <a:t>"Processing gene "</a:t>
            </a:r>
            <a:r>
              <a:rPr lang="tr-TR" altLang="tr-TR" sz="2000" dirty="0"/>
              <a:t> + gene)</a:t>
            </a:r>
            <a:endParaRPr lang="en-US" altLang="tr-TR" sz="2000" dirty="0"/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tr-TR" sz="2000" dirty="0"/>
              <a:t>    # put processing code here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tr-TR" altLang="tr-TR" sz="20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size = </a:t>
            </a:r>
            <a:r>
              <a:rPr lang="tr-TR" altLang="en-US" sz="2000" dirty="0" err="1"/>
              <a:t>len</a:t>
            </a:r>
            <a:r>
              <a:rPr lang="tr-TR" altLang="en-US" sz="2000" dirty="0"/>
              <a:t>(</a:t>
            </a:r>
            <a:r>
              <a:rPr lang="en-US" altLang="en-US" sz="2000" dirty="0"/>
              <a:t>genes</a:t>
            </a:r>
            <a:r>
              <a:rPr lang="tr-TR" altLang="en-US" sz="20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print</a:t>
            </a:r>
            <a:r>
              <a:rPr lang="tr-TR" altLang="en-US" sz="2000" dirty="0"/>
              <a:t>(</a:t>
            </a:r>
            <a:r>
              <a:rPr lang="en-US" altLang="en-US" sz="2000" dirty="0"/>
              <a:t>"There are now </a:t>
            </a:r>
            <a:r>
              <a:rPr lang="tr-TR" altLang="en-US" sz="2000" dirty="0"/>
              <a:t>"</a:t>
            </a:r>
            <a:r>
              <a:rPr lang="en-US" altLang="en-US" sz="2000" dirty="0"/>
              <a:t> </a:t>
            </a:r>
            <a:r>
              <a:rPr lang="tr-TR" altLang="en-US" sz="2000" dirty="0"/>
              <a:t> + </a:t>
            </a:r>
            <a:r>
              <a:rPr lang="tr-TR" altLang="en-US" sz="2000" dirty="0" err="1"/>
              <a:t>str</a:t>
            </a:r>
            <a:r>
              <a:rPr lang="tr-TR" altLang="en-US" sz="2000" dirty="0"/>
              <a:t>(</a:t>
            </a:r>
            <a:r>
              <a:rPr lang="en-US" altLang="en-US" sz="2000" dirty="0"/>
              <a:t>size</a:t>
            </a:r>
            <a:r>
              <a:rPr lang="tr-TR" altLang="en-US" sz="2000" dirty="0"/>
              <a:t>) + "</a:t>
            </a:r>
            <a:r>
              <a:rPr lang="en-US" altLang="en-US" sz="2000" dirty="0"/>
              <a:t> genes: </a:t>
            </a:r>
            <a:r>
              <a:rPr lang="tr-TR" altLang="en-US" sz="2000" dirty="0"/>
              <a:t>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altLang="en-US" sz="2000" dirty="0" err="1"/>
              <a:t>print</a:t>
            </a:r>
            <a:r>
              <a:rPr lang="tr-TR" altLang="en-US" sz="2000" dirty="0"/>
              <a:t>(*</a:t>
            </a:r>
            <a:r>
              <a:rPr lang="tr-TR" altLang="en-US" sz="2000" dirty="0" err="1"/>
              <a:t>genes</a:t>
            </a:r>
            <a:r>
              <a:rPr lang="tr-TR" altLang="en-US" sz="2000" dirty="0"/>
              <a:t>) 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tr-TR" sz="2000" b="1" dirty="0"/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tr-TR" sz="2000" b="1" dirty="0">
                <a:solidFill>
                  <a:srgbClr val="FF0000"/>
                </a:solidFill>
              </a:rPr>
              <a:t>Processing gene HOXB1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tr-TR" sz="2000" b="1" dirty="0">
                <a:solidFill>
                  <a:srgbClr val="FF0000"/>
                </a:solidFill>
              </a:rPr>
              <a:t>Processing gene ALPK1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tr-TR" sz="2000" b="1" dirty="0">
                <a:solidFill>
                  <a:srgbClr val="FF0000"/>
                </a:solidFill>
              </a:rPr>
              <a:t>Processing gene TP53</a:t>
            </a:r>
            <a:endParaRPr lang="en-US" altLang="tr-TR" sz="2000" b="1" dirty="0"/>
          </a:p>
          <a:p>
            <a:pPr>
              <a:buNone/>
            </a:pPr>
            <a:r>
              <a:rPr lang="en-US" altLang="tr-TR" sz="2000" b="1" dirty="0">
                <a:solidFill>
                  <a:srgbClr val="FF0000"/>
                </a:solidFill>
              </a:rPr>
              <a:t>There are now 0 genes in the list: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1600" b="1" dirty="0">
              <a:latin typeface="Courier" pitchFamily="49" charset="0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>
                <a:latin typeface="Courier" pitchFamily="49" charset="0"/>
              </a:rPr>
              <a:t>while</a:t>
            </a:r>
            <a:r>
              <a:rPr lang="en-US" altLang="tr-TR" dirty="0"/>
              <a:t> loops for list processing</a:t>
            </a:r>
          </a:p>
        </p:txBody>
      </p:sp>
    </p:spTree>
    <p:extLst>
      <p:ext uri="{BB962C8B-B14F-4D97-AF65-F5344CB8AC3E}">
        <p14:creationId xmlns:p14="http://schemas.microsoft.com/office/powerpoint/2010/main" val="1326714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for loops for list processing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8" y="1417739"/>
            <a:ext cx="6362701" cy="4759224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tr-TR" sz="2000" dirty="0"/>
              <a:t>print</a:t>
            </a:r>
            <a:r>
              <a:rPr lang="tr-TR" altLang="tr-TR" sz="2000" dirty="0"/>
              <a:t>(</a:t>
            </a:r>
            <a:r>
              <a:rPr lang="en-US" altLang="tr-TR" sz="2000" dirty="0"/>
              <a:t>"another for loop to process a list"</a:t>
            </a:r>
            <a:r>
              <a:rPr lang="tr-TR" altLang="tr-TR" sz="2000" dirty="0"/>
              <a:t>)</a:t>
            </a:r>
            <a:endParaRPr lang="en-US" altLang="tr-TR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genes = </a:t>
            </a:r>
            <a:r>
              <a:rPr lang="tr-TR" altLang="en-US" sz="2000" dirty="0"/>
              <a:t>[</a:t>
            </a:r>
            <a:r>
              <a:rPr lang="en-US" altLang="en-US" sz="2000" dirty="0"/>
              <a:t>"HOXB1", "ALPK1", "TP53"</a:t>
            </a:r>
            <a:r>
              <a:rPr lang="tr-TR" altLang="en-US" sz="2000" dirty="0"/>
              <a:t>]</a:t>
            </a:r>
            <a:endParaRPr lang="en-US" altLang="en-US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altLang="tr-TR" sz="2000" dirty="0" err="1"/>
              <a:t>for</a:t>
            </a:r>
            <a:r>
              <a:rPr lang="tr-TR" altLang="tr-TR" sz="2000" dirty="0"/>
              <a:t> g in</a:t>
            </a:r>
            <a:r>
              <a:rPr lang="en-US" altLang="tr-TR" sz="2000" dirty="0"/>
              <a:t> </a:t>
            </a:r>
            <a:r>
              <a:rPr lang="tr-TR" altLang="tr-TR" sz="2000" dirty="0" err="1"/>
              <a:t>genes</a:t>
            </a:r>
            <a:r>
              <a:rPr lang="tr-TR" altLang="tr-TR" sz="2000" dirty="0"/>
              <a:t>:</a:t>
            </a:r>
            <a:endParaRPr lang="en-US" altLang="tr-TR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tr-TR" sz="2000" dirty="0"/>
              <a:t>    print</a:t>
            </a:r>
            <a:r>
              <a:rPr lang="tr-TR" altLang="tr-TR" sz="2000" dirty="0"/>
              <a:t>(</a:t>
            </a:r>
            <a:r>
              <a:rPr lang="en-US" altLang="tr-TR" sz="2000" dirty="0"/>
              <a:t>"Processing gene "</a:t>
            </a:r>
            <a:r>
              <a:rPr lang="tr-TR" altLang="tr-TR" sz="2000" dirty="0"/>
              <a:t> + g)</a:t>
            </a:r>
            <a:endParaRPr lang="en-US" altLang="tr-TR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tr-TR" sz="2000" dirty="0"/>
              <a:t>    # put processing code here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altLang="tr-TR" sz="20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/>
              <a:t>size = </a:t>
            </a:r>
            <a:r>
              <a:rPr lang="tr-TR" altLang="en-US" sz="2000" dirty="0" err="1"/>
              <a:t>len</a:t>
            </a:r>
            <a:r>
              <a:rPr lang="tr-TR" altLang="en-US" sz="2000" dirty="0"/>
              <a:t>(</a:t>
            </a:r>
            <a:r>
              <a:rPr lang="en-US" altLang="en-US" sz="2000" dirty="0"/>
              <a:t>genes</a:t>
            </a:r>
            <a:r>
              <a:rPr lang="tr-TR" altLang="en-US" sz="2000" dirty="0"/>
              <a:t>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en-US" sz="2000" dirty="0"/>
              <a:t>print</a:t>
            </a:r>
            <a:r>
              <a:rPr lang="tr-TR" altLang="en-US" sz="2000" dirty="0"/>
              <a:t>(</a:t>
            </a:r>
            <a:r>
              <a:rPr lang="en-US" altLang="en-US" sz="2000" dirty="0"/>
              <a:t>"There are </a:t>
            </a:r>
            <a:r>
              <a:rPr lang="tr-TR" altLang="en-US" sz="2000" dirty="0" err="1"/>
              <a:t>still</a:t>
            </a:r>
            <a:r>
              <a:rPr lang="en-US" altLang="en-US" sz="2000" dirty="0"/>
              <a:t> </a:t>
            </a:r>
            <a:r>
              <a:rPr lang="tr-TR" altLang="en-US" sz="2000" dirty="0"/>
              <a:t>"</a:t>
            </a:r>
            <a:r>
              <a:rPr lang="en-US" altLang="en-US" sz="2000" dirty="0"/>
              <a:t> </a:t>
            </a:r>
            <a:r>
              <a:rPr lang="tr-TR" altLang="en-US" sz="2000" dirty="0"/>
              <a:t> + </a:t>
            </a:r>
            <a:r>
              <a:rPr lang="tr-TR" altLang="en-US" sz="2000" dirty="0" err="1"/>
              <a:t>str</a:t>
            </a:r>
            <a:r>
              <a:rPr lang="tr-TR" altLang="en-US" sz="2000" dirty="0"/>
              <a:t>(</a:t>
            </a:r>
            <a:r>
              <a:rPr lang="en-US" altLang="en-US" sz="2000" dirty="0"/>
              <a:t>size</a:t>
            </a:r>
            <a:r>
              <a:rPr lang="tr-TR" altLang="en-US" sz="2000" dirty="0"/>
              <a:t>) + "</a:t>
            </a:r>
            <a:r>
              <a:rPr lang="en-US" altLang="en-US" sz="2000" dirty="0"/>
              <a:t> genes</a:t>
            </a:r>
            <a:r>
              <a:rPr lang="tr-TR" altLang="en-US" sz="2000" dirty="0"/>
              <a:t> in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list</a:t>
            </a:r>
            <a:r>
              <a:rPr lang="en-US" altLang="en-US" sz="2000" dirty="0"/>
              <a:t>: </a:t>
            </a:r>
            <a:r>
              <a:rPr lang="tr-TR" altLang="en-US" sz="2000" dirty="0"/>
              <a:t>")</a:t>
            </a:r>
            <a:endParaRPr lang="tr-TR" altLang="tr-TR" sz="2000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tr-TR" altLang="en-US" sz="2000" dirty="0" err="1"/>
              <a:t>print</a:t>
            </a:r>
            <a:r>
              <a:rPr lang="tr-TR" altLang="en-US" sz="2000" dirty="0"/>
              <a:t>(*</a:t>
            </a:r>
            <a:r>
              <a:rPr lang="tr-TR" altLang="en-US" sz="2000" dirty="0" err="1"/>
              <a:t>genes</a:t>
            </a:r>
            <a:r>
              <a:rPr lang="tr-TR" altLang="en-US" sz="2000" dirty="0"/>
              <a:t>) </a:t>
            </a:r>
            <a:endParaRPr lang="tr-TR" altLang="tr-TR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altLang="tr-TR" sz="1400" b="1" dirty="0">
              <a:solidFill>
                <a:srgbClr val="FF0000"/>
              </a:solidFill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E01177D-994D-4FD1-B3D5-A88485681DC4}" type="slidenum">
              <a:rPr lang="en-US" altLang="tr-TR" smtClean="0"/>
              <a:pPr/>
              <a:t>38</a:t>
            </a:fld>
            <a:endParaRPr lang="en-US" altLang="tr-TR"/>
          </a:p>
        </p:txBody>
      </p:sp>
      <p:sp>
        <p:nvSpPr>
          <p:cNvPr id="2" name="Dikdörtgen 1"/>
          <p:cNvSpPr/>
          <p:nvPr/>
        </p:nvSpPr>
        <p:spPr>
          <a:xfrm>
            <a:off x="7592786" y="2374559"/>
            <a:ext cx="4090307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tr-TR" b="1" dirty="0">
                <a:solidFill>
                  <a:srgbClr val="FF0000"/>
                </a:solidFill>
              </a:rPr>
              <a:t>another for loop to process a list</a:t>
            </a:r>
          </a:p>
          <a:p>
            <a:pPr>
              <a:lnSpc>
                <a:spcPct val="140000"/>
              </a:lnSpc>
            </a:pPr>
            <a:r>
              <a:rPr lang="en-US" altLang="tr-TR" b="1" dirty="0">
                <a:solidFill>
                  <a:srgbClr val="FF0000"/>
                </a:solidFill>
              </a:rPr>
              <a:t>Processing gene HOXB1</a:t>
            </a:r>
          </a:p>
          <a:p>
            <a:pPr>
              <a:lnSpc>
                <a:spcPct val="140000"/>
              </a:lnSpc>
            </a:pPr>
            <a:r>
              <a:rPr lang="en-US" altLang="tr-TR" b="1" dirty="0">
                <a:solidFill>
                  <a:srgbClr val="FF0000"/>
                </a:solidFill>
              </a:rPr>
              <a:t>Processing gene ALPK1</a:t>
            </a:r>
          </a:p>
          <a:p>
            <a:pPr>
              <a:lnSpc>
                <a:spcPct val="140000"/>
              </a:lnSpc>
            </a:pPr>
            <a:r>
              <a:rPr lang="en-US" altLang="tr-TR" b="1" dirty="0">
                <a:solidFill>
                  <a:srgbClr val="FF0000"/>
                </a:solidFill>
              </a:rPr>
              <a:t>Processing gene TP53</a:t>
            </a:r>
          </a:p>
          <a:p>
            <a:pPr>
              <a:lnSpc>
                <a:spcPct val="140000"/>
              </a:lnSpc>
            </a:pPr>
            <a:r>
              <a:rPr lang="en-US" altLang="tr-TR" b="1" dirty="0">
                <a:solidFill>
                  <a:srgbClr val="FF0000"/>
                </a:solidFill>
              </a:rPr>
              <a:t>There are still 3 genes in the list: </a:t>
            </a:r>
            <a:endParaRPr lang="tr-TR" altLang="tr-TR" b="1" dirty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tr-TR" b="1" dirty="0">
                <a:solidFill>
                  <a:srgbClr val="FF0000"/>
                </a:solidFill>
              </a:rPr>
              <a:t>HOXB1 ALPK1 TP53</a:t>
            </a:r>
          </a:p>
        </p:txBody>
      </p:sp>
    </p:spTree>
    <p:extLst>
      <p:ext uri="{BB962C8B-B14F-4D97-AF65-F5344CB8AC3E}">
        <p14:creationId xmlns:p14="http://schemas.microsoft.com/office/powerpoint/2010/main" val="2197825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join: converting arrays to strings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</a:t>
            </a:r>
            <a:r>
              <a:rPr lang="en-US" altLang="tr-TR" dirty="0"/>
              <a:t>"converting array to string"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genes = </a:t>
            </a:r>
            <a:r>
              <a:rPr lang="tr-TR" altLang="en-US" dirty="0"/>
              <a:t>[</a:t>
            </a:r>
            <a:r>
              <a:rPr lang="en-US" altLang="en-US" dirty="0"/>
              <a:t>"HOXB1", "ALPK1", "TP53"</a:t>
            </a:r>
            <a:r>
              <a:rPr lang="tr-TR" altLang="en-US" dirty="0"/>
              <a:t>]</a:t>
            </a:r>
            <a:endParaRPr lang="en-US" altLang="en-US" dirty="0"/>
          </a:p>
          <a:p>
            <a:pPr marL="0" indent="0">
              <a:buNone/>
            </a:pPr>
            <a:r>
              <a:rPr lang="tr-TR" altLang="tr-TR" dirty="0" err="1"/>
              <a:t>seperator</a:t>
            </a:r>
            <a:r>
              <a:rPr lang="tr-TR" altLang="tr-TR" dirty="0"/>
              <a:t> = ' '</a:t>
            </a:r>
          </a:p>
          <a:p>
            <a:pPr marL="0" indent="0">
              <a:buNone/>
            </a:pPr>
            <a:r>
              <a:rPr lang="en-US" altLang="tr-TR" dirty="0"/>
              <a:t>string = </a:t>
            </a:r>
            <a:r>
              <a:rPr lang="tr-TR" altLang="tr-TR" dirty="0" err="1"/>
              <a:t>seperator.join</a:t>
            </a:r>
            <a:r>
              <a:rPr lang="tr-TR" altLang="tr-TR" dirty="0"/>
              <a:t>(</a:t>
            </a:r>
            <a:r>
              <a:rPr lang="en-US" altLang="tr-TR" dirty="0"/>
              <a:t>genes)</a:t>
            </a:r>
          </a:p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</a:t>
            </a:r>
            <a:r>
              <a:rPr lang="en-US" altLang="tr-TR" dirty="0"/>
              <a:t>"String of genes: "</a:t>
            </a:r>
            <a:r>
              <a:rPr lang="tr-TR" altLang="tr-TR" dirty="0"/>
              <a:t> + </a:t>
            </a:r>
            <a:r>
              <a:rPr lang="tr-TR" altLang="tr-TR" dirty="0" err="1"/>
              <a:t>string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buNone/>
            </a:pPr>
            <a:r>
              <a:rPr lang="en-US" altLang="tr-TR" dirty="0"/>
              <a:t>size = </a:t>
            </a:r>
            <a:r>
              <a:rPr lang="en-US" altLang="tr-TR" dirty="0" err="1"/>
              <a:t>len</a:t>
            </a:r>
            <a:r>
              <a:rPr lang="tr-TR" altLang="tr-TR" dirty="0"/>
              <a:t>(</a:t>
            </a:r>
            <a:r>
              <a:rPr lang="en-US" altLang="tr-TR" dirty="0"/>
              <a:t>string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("</a:t>
            </a:r>
            <a:r>
              <a:rPr lang="en-US" altLang="tr-TR" dirty="0"/>
              <a:t>String has length: "</a:t>
            </a:r>
            <a:r>
              <a:rPr lang="tr-TR" altLang="tr-TR" dirty="0"/>
              <a:t> + </a:t>
            </a:r>
            <a:r>
              <a:rPr lang="tr-TR" altLang="tr-TR" dirty="0" err="1"/>
              <a:t>str</a:t>
            </a:r>
            <a:r>
              <a:rPr lang="tr-TR" altLang="tr-TR" dirty="0"/>
              <a:t>(size))</a:t>
            </a:r>
            <a:endParaRPr lang="en-US" altLang="tr-TR" dirty="0"/>
          </a:p>
          <a:p>
            <a:pPr marL="0" indent="0">
              <a:buNone/>
            </a:pPr>
            <a:endParaRPr lang="en-US" altLang="tr-TR" dirty="0"/>
          </a:p>
          <a:p>
            <a:pPr marL="0" indent="0">
              <a:buNone/>
            </a:pPr>
            <a:endParaRPr lang="en-US" altLang="tr-TR" dirty="0"/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converting array to string</a:t>
            </a: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String of genes: HOXB1 ALPK1 TP53</a:t>
            </a: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String has length: 16</a:t>
            </a:r>
          </a:p>
          <a:p>
            <a:endParaRPr lang="en-US" altLang="tr-TR" dirty="0"/>
          </a:p>
          <a:p>
            <a:endParaRPr lang="en-US" altLang="tr-TR" dirty="0"/>
          </a:p>
        </p:txBody>
      </p:sp>
      <p:sp>
        <p:nvSpPr>
          <p:cNvPr id="2663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172199" y="1825625"/>
            <a:ext cx="556804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</a:t>
            </a:r>
            <a:r>
              <a:rPr lang="en-US" altLang="tr-TR" dirty="0"/>
              <a:t>"join with empty separator"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genes = </a:t>
            </a:r>
            <a:r>
              <a:rPr lang="tr-TR" altLang="en-US" dirty="0"/>
              <a:t>[</a:t>
            </a:r>
            <a:r>
              <a:rPr lang="en-US" altLang="en-US" dirty="0"/>
              <a:t>"HOXB1", "ALPK1", "TP53"</a:t>
            </a:r>
            <a:r>
              <a:rPr lang="tr-TR" altLang="en-US" dirty="0"/>
              <a:t>]</a:t>
            </a:r>
            <a:endParaRPr lang="en-US" altLang="en-US" dirty="0"/>
          </a:p>
          <a:p>
            <a:pPr marL="0" indent="0">
              <a:buNone/>
            </a:pPr>
            <a:r>
              <a:rPr lang="tr-TR" altLang="tr-TR" dirty="0" err="1"/>
              <a:t>seperator</a:t>
            </a:r>
            <a:r>
              <a:rPr lang="tr-TR" altLang="tr-TR" dirty="0"/>
              <a:t> = ''</a:t>
            </a:r>
          </a:p>
          <a:p>
            <a:pPr marL="0" indent="0">
              <a:buNone/>
            </a:pPr>
            <a:r>
              <a:rPr lang="en-US" altLang="tr-TR" dirty="0"/>
              <a:t>string = </a:t>
            </a:r>
            <a:r>
              <a:rPr lang="tr-TR" altLang="tr-TR" dirty="0" err="1"/>
              <a:t>seperator.join</a:t>
            </a:r>
            <a:r>
              <a:rPr lang="tr-TR" altLang="tr-TR" dirty="0"/>
              <a:t>(</a:t>
            </a:r>
            <a:r>
              <a:rPr lang="en-US" altLang="tr-TR" dirty="0"/>
              <a:t>genes)</a:t>
            </a:r>
          </a:p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</a:t>
            </a:r>
            <a:r>
              <a:rPr lang="en-US" altLang="tr-TR" dirty="0"/>
              <a:t>"String of genes: "</a:t>
            </a:r>
            <a:r>
              <a:rPr lang="tr-TR" altLang="tr-TR" dirty="0"/>
              <a:t> + </a:t>
            </a:r>
            <a:r>
              <a:rPr lang="tr-TR" altLang="tr-TR" dirty="0" err="1"/>
              <a:t>string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buNone/>
            </a:pPr>
            <a:r>
              <a:rPr lang="en-US" altLang="tr-TR" dirty="0"/>
              <a:t>size = </a:t>
            </a:r>
            <a:r>
              <a:rPr lang="en-US" altLang="tr-TR" dirty="0" err="1"/>
              <a:t>len</a:t>
            </a:r>
            <a:r>
              <a:rPr lang="tr-TR" altLang="tr-TR" dirty="0"/>
              <a:t>(</a:t>
            </a:r>
            <a:r>
              <a:rPr lang="en-US" altLang="tr-TR" dirty="0"/>
              <a:t>string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("</a:t>
            </a:r>
            <a:r>
              <a:rPr lang="en-US" altLang="tr-TR" dirty="0"/>
              <a:t>String has length: "</a:t>
            </a:r>
            <a:r>
              <a:rPr lang="tr-TR" altLang="tr-TR" dirty="0"/>
              <a:t> + </a:t>
            </a:r>
            <a:r>
              <a:rPr lang="tr-TR" altLang="tr-TR" dirty="0" err="1"/>
              <a:t>str</a:t>
            </a:r>
            <a:r>
              <a:rPr lang="tr-TR" altLang="tr-TR" dirty="0"/>
              <a:t>(size))</a:t>
            </a:r>
            <a:endParaRPr lang="en-US" altLang="tr-TR" dirty="0"/>
          </a:p>
          <a:p>
            <a:pPr marL="0" indent="0">
              <a:buNone/>
            </a:pPr>
            <a:endParaRPr lang="en-US" altLang="tr-TR" dirty="0"/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join with empty separator</a:t>
            </a: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String of genes: HOXB1ALPK1TP53</a:t>
            </a: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String has length: 14</a:t>
            </a:r>
          </a:p>
          <a:p>
            <a:endParaRPr lang="en-US" altLang="tr-TR" dirty="0"/>
          </a:p>
        </p:txBody>
      </p:sp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040F67-EC9D-4F7C-9357-0FCA95BAC59F}" type="slidenum">
              <a:rPr lang="en-US" altLang="tr-TR" smtClean="0"/>
              <a:pPr/>
              <a:t>39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6572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89560" y="317417"/>
            <a:ext cx="10515600" cy="1325563"/>
          </a:xfrm>
        </p:spPr>
        <p:txBody>
          <a:bodyPr/>
          <a:lstStyle/>
          <a:p>
            <a:r>
              <a:rPr lang="en-US" altLang="tr-TR" dirty="0"/>
              <a:t>Command-line arguments</a:t>
            </a:r>
            <a:endParaRPr lang="tr-TR" alt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CD8E43C-380C-4309-B948-94CE5ED70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925" y="2391161"/>
            <a:ext cx="11226150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unlike C, there is no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in Python ! use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instead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#prints all arguments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#prints all arguments except the program name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4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join with newline separator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63463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</a:t>
            </a:r>
            <a:r>
              <a:rPr lang="en-US" altLang="tr-TR" dirty="0"/>
              <a:t>"join with newline separator"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genes = </a:t>
            </a:r>
            <a:r>
              <a:rPr lang="tr-TR" altLang="en-US" dirty="0"/>
              <a:t>[</a:t>
            </a:r>
            <a:r>
              <a:rPr lang="en-US" altLang="en-US" dirty="0"/>
              <a:t>"HOXB1", "ALPK1", "TP53"</a:t>
            </a:r>
            <a:r>
              <a:rPr lang="tr-TR" altLang="en-US" dirty="0"/>
              <a:t>]</a:t>
            </a:r>
            <a:endParaRPr lang="en-US" altLang="en-US" dirty="0"/>
          </a:p>
          <a:p>
            <a:pPr marL="0" indent="0">
              <a:buNone/>
            </a:pPr>
            <a:r>
              <a:rPr lang="en-US" altLang="tr-TR" dirty="0"/>
              <a:t>string = </a:t>
            </a:r>
            <a:r>
              <a:rPr lang="tr-TR" altLang="tr-TR" dirty="0"/>
              <a:t>"\n".join(</a:t>
            </a:r>
            <a:r>
              <a:rPr lang="en-US" altLang="tr-TR" dirty="0"/>
              <a:t>genes)</a:t>
            </a:r>
          </a:p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</a:t>
            </a:r>
            <a:r>
              <a:rPr lang="en-US" altLang="tr-TR" dirty="0"/>
              <a:t>"String of genes: "</a:t>
            </a:r>
            <a:r>
              <a:rPr lang="tr-TR" altLang="tr-TR" dirty="0"/>
              <a:t> + </a:t>
            </a:r>
            <a:r>
              <a:rPr lang="tr-TR" altLang="tr-TR" dirty="0" err="1"/>
              <a:t>string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buNone/>
            </a:pPr>
            <a:r>
              <a:rPr lang="en-US" altLang="tr-TR" dirty="0"/>
              <a:t>size = </a:t>
            </a:r>
            <a:r>
              <a:rPr lang="en-US" altLang="tr-TR" dirty="0" err="1"/>
              <a:t>len</a:t>
            </a:r>
            <a:r>
              <a:rPr lang="tr-TR" altLang="tr-TR" dirty="0"/>
              <a:t>(</a:t>
            </a:r>
            <a:r>
              <a:rPr lang="en-US" altLang="tr-TR" dirty="0"/>
              <a:t>string</a:t>
            </a:r>
            <a:r>
              <a:rPr lang="tr-TR" altLang="tr-TR" dirty="0"/>
              <a:t>)</a:t>
            </a:r>
            <a:endParaRPr lang="en-US" altLang="tr-TR" dirty="0"/>
          </a:p>
          <a:p>
            <a:pPr marL="0" indent="0">
              <a:buNone/>
            </a:pPr>
            <a:r>
              <a:rPr lang="en-US" altLang="tr-TR" dirty="0"/>
              <a:t>print</a:t>
            </a:r>
            <a:r>
              <a:rPr lang="tr-TR" altLang="tr-TR" dirty="0"/>
              <a:t>("</a:t>
            </a:r>
            <a:r>
              <a:rPr lang="en-US" altLang="tr-TR" dirty="0"/>
              <a:t>String has length: "</a:t>
            </a:r>
            <a:r>
              <a:rPr lang="tr-TR" altLang="tr-TR" dirty="0"/>
              <a:t> + </a:t>
            </a:r>
            <a:r>
              <a:rPr lang="tr-TR" altLang="tr-TR" dirty="0" err="1"/>
              <a:t>str</a:t>
            </a:r>
            <a:r>
              <a:rPr lang="tr-TR" altLang="tr-TR" dirty="0"/>
              <a:t>(size))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CBD51E-BB37-47A3-8626-513B57E80BD0}" type="slidenum">
              <a:rPr lang="en-US" altLang="tr-TR" smtClean="0"/>
              <a:pPr/>
              <a:t>40</a:t>
            </a:fld>
            <a:endParaRPr lang="en-US" altLang="tr-TR"/>
          </a:p>
        </p:txBody>
      </p:sp>
      <p:sp>
        <p:nvSpPr>
          <p:cNvPr id="2" name="Dikdörtgen 1"/>
          <p:cNvSpPr/>
          <p:nvPr/>
        </p:nvSpPr>
        <p:spPr>
          <a:xfrm>
            <a:off x="7285265" y="2902608"/>
            <a:ext cx="38998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000" b="1" dirty="0">
                <a:solidFill>
                  <a:srgbClr val="FF0000"/>
                </a:solidFill>
              </a:rPr>
              <a:t>join with newline separator</a:t>
            </a:r>
          </a:p>
          <a:p>
            <a:r>
              <a:rPr lang="en-US" altLang="tr-TR" sz="2000" b="1" dirty="0">
                <a:solidFill>
                  <a:srgbClr val="FF0000"/>
                </a:solidFill>
              </a:rPr>
              <a:t>String of genes: HOXB1</a:t>
            </a:r>
          </a:p>
          <a:p>
            <a:r>
              <a:rPr lang="en-US" altLang="tr-TR" sz="2000" b="1" dirty="0">
                <a:solidFill>
                  <a:srgbClr val="FF0000"/>
                </a:solidFill>
              </a:rPr>
              <a:t>ALPK1</a:t>
            </a:r>
          </a:p>
          <a:p>
            <a:r>
              <a:rPr lang="en-US" altLang="tr-TR" sz="2000" b="1" dirty="0">
                <a:solidFill>
                  <a:srgbClr val="FF0000"/>
                </a:solidFill>
              </a:rPr>
              <a:t>TP53</a:t>
            </a:r>
          </a:p>
          <a:p>
            <a:r>
              <a:rPr lang="en-US" altLang="tr-TR" sz="2000" b="1" dirty="0">
                <a:solidFill>
                  <a:srgbClr val="FF0000"/>
                </a:solidFill>
              </a:rPr>
              <a:t>String has length: 16</a:t>
            </a:r>
          </a:p>
        </p:txBody>
      </p:sp>
    </p:spTree>
    <p:extLst>
      <p:ext uri="{BB962C8B-B14F-4D97-AF65-F5344CB8AC3E}">
        <p14:creationId xmlns:p14="http://schemas.microsoft.com/office/powerpoint/2010/main" val="42246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Converting string to list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tr-TR" dirty="0"/>
              <a:t>print("converting string to array")</a:t>
            </a:r>
          </a:p>
          <a:p>
            <a:pPr marL="0" indent="0">
              <a:buNone/>
            </a:pPr>
            <a:r>
              <a:rPr lang="en-US" altLang="tr-TR" dirty="0" err="1"/>
              <a:t>dna</a:t>
            </a:r>
            <a:r>
              <a:rPr lang="en-US" altLang="tr-TR" dirty="0"/>
              <a:t> = "ATGCATTT"</a:t>
            </a:r>
          </a:p>
          <a:p>
            <a:pPr marL="0" indent="0">
              <a:buNone/>
            </a:pPr>
            <a:r>
              <a:rPr lang="en-US" altLang="tr-TR" dirty="0"/>
              <a:t>bases = list(</a:t>
            </a:r>
            <a:r>
              <a:rPr lang="en-US" altLang="tr-TR" dirty="0" err="1"/>
              <a:t>dna</a:t>
            </a:r>
            <a:r>
              <a:rPr lang="en-US" altLang="tr-TR" dirty="0"/>
              <a:t>)</a:t>
            </a:r>
          </a:p>
          <a:p>
            <a:pPr marL="0" indent="0">
              <a:buNone/>
            </a:pPr>
            <a:r>
              <a:rPr lang="en-US" altLang="tr-TR" dirty="0"/>
              <a:t>print("</a:t>
            </a:r>
            <a:r>
              <a:rPr lang="en-US" altLang="tr-TR" dirty="0" err="1"/>
              <a:t>dna</a:t>
            </a:r>
            <a:r>
              <a:rPr lang="en-US" altLang="tr-TR" dirty="0"/>
              <a:t> = " + </a:t>
            </a:r>
            <a:r>
              <a:rPr lang="en-US" altLang="tr-TR" dirty="0" err="1"/>
              <a:t>dna</a:t>
            </a:r>
            <a:r>
              <a:rPr lang="en-US" altLang="tr-TR" dirty="0"/>
              <a:t>)</a:t>
            </a:r>
          </a:p>
          <a:p>
            <a:pPr marL="0" indent="0">
              <a:buNone/>
            </a:pPr>
            <a:r>
              <a:rPr lang="en-US" altLang="tr-TR" dirty="0"/>
              <a:t>size = </a:t>
            </a:r>
            <a:r>
              <a:rPr lang="en-US" altLang="tr-TR" dirty="0" err="1"/>
              <a:t>len</a:t>
            </a:r>
            <a:r>
              <a:rPr lang="en-US" altLang="tr-TR" dirty="0"/>
              <a:t>(bases)</a:t>
            </a:r>
          </a:p>
          <a:p>
            <a:pPr marL="0" indent="0">
              <a:buNone/>
            </a:pPr>
            <a:r>
              <a:rPr lang="en-US" altLang="tr-TR" dirty="0"/>
              <a:t>print("The list of " + </a:t>
            </a:r>
            <a:r>
              <a:rPr lang="en-US" altLang="tr-TR" dirty="0" err="1"/>
              <a:t>str</a:t>
            </a:r>
            <a:r>
              <a:rPr lang="en-US" altLang="tr-TR" dirty="0"/>
              <a:t>(size) + " bases:")</a:t>
            </a:r>
          </a:p>
          <a:p>
            <a:pPr marL="0" indent="0">
              <a:buNone/>
            </a:pPr>
            <a:r>
              <a:rPr lang="en-US" altLang="tr-TR" dirty="0"/>
              <a:t>print(*bases)</a:t>
            </a:r>
            <a:endParaRPr lang="tr-TR" altLang="tr-TR" dirty="0"/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converting string to array</a:t>
            </a:r>
          </a:p>
          <a:p>
            <a:pPr marL="0" indent="0">
              <a:buNone/>
            </a:pPr>
            <a:r>
              <a:rPr lang="en-US" altLang="tr-TR" b="1" dirty="0" err="1">
                <a:solidFill>
                  <a:srgbClr val="FF0000"/>
                </a:solidFill>
              </a:rPr>
              <a:t>dna</a:t>
            </a:r>
            <a:r>
              <a:rPr lang="en-US" altLang="tr-TR" b="1" dirty="0">
                <a:solidFill>
                  <a:srgbClr val="FF0000"/>
                </a:solidFill>
              </a:rPr>
              <a:t> = ATGCATTT</a:t>
            </a: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The list of 8 bases: A T G C A T </a:t>
            </a:r>
            <a:r>
              <a:rPr lang="en-US" altLang="tr-TR" b="1" dirty="0" err="1">
                <a:solidFill>
                  <a:srgbClr val="FF0000"/>
                </a:solidFill>
              </a:rPr>
              <a:t>T</a:t>
            </a:r>
            <a:r>
              <a:rPr lang="en-US" altLang="tr-TR" b="1" dirty="0">
                <a:solidFill>
                  <a:srgbClr val="FF0000"/>
                </a:solidFill>
              </a:rPr>
              <a:t> </a:t>
            </a:r>
            <a:r>
              <a:rPr lang="en-US" altLang="tr-TR" b="1" dirty="0" err="1">
                <a:solidFill>
                  <a:srgbClr val="FF0000"/>
                </a:solidFill>
              </a:rPr>
              <a:t>T</a:t>
            </a:r>
            <a:endParaRPr lang="en-US" altLang="tr-TR" b="1" dirty="0">
              <a:solidFill>
                <a:srgbClr val="FF0000"/>
              </a:solidFill>
            </a:endParaRPr>
          </a:p>
          <a:p>
            <a:endParaRPr lang="en-US" altLang="tr-TR" dirty="0"/>
          </a:p>
          <a:p>
            <a:endParaRPr lang="en-US" altLang="tr-TR" dirty="0"/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tr-TR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0D9EF0B-1339-45FE-AEE7-6FFC800FC45A}" type="slidenum">
              <a:rPr lang="en-US" altLang="tr-TR" smtClean="0"/>
              <a:pPr/>
              <a:t>41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5385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Converting string to list using separators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tr-TR" dirty="0"/>
              <a:t>print("split on white space")</a:t>
            </a:r>
          </a:p>
          <a:p>
            <a:pPr marL="0" indent="0">
              <a:buNone/>
            </a:pPr>
            <a:r>
              <a:rPr lang="tr-TR" altLang="tr-TR" dirty="0" err="1"/>
              <a:t>string</a:t>
            </a:r>
            <a:r>
              <a:rPr lang="en-US" altLang="tr-TR" dirty="0"/>
              <a:t> = "HOXB1 ALPK1   TP53"</a:t>
            </a:r>
          </a:p>
          <a:p>
            <a:pPr marL="0" indent="0">
              <a:buNone/>
            </a:pPr>
            <a:r>
              <a:rPr lang="en-US" altLang="tr-TR" dirty="0"/>
              <a:t>genes = list(</a:t>
            </a:r>
            <a:r>
              <a:rPr lang="tr-TR" altLang="tr-TR" dirty="0" err="1"/>
              <a:t>string.split</a:t>
            </a:r>
            <a:r>
              <a:rPr lang="tr-TR" altLang="tr-TR" dirty="0"/>
              <a:t>()</a:t>
            </a:r>
            <a:r>
              <a:rPr lang="en-US" altLang="tr-TR" dirty="0"/>
              <a:t>)</a:t>
            </a:r>
          </a:p>
          <a:p>
            <a:pPr marL="0" indent="0">
              <a:buNone/>
            </a:pPr>
            <a:r>
              <a:rPr lang="en-US" altLang="tr-TR" dirty="0"/>
              <a:t>print(</a:t>
            </a:r>
            <a:r>
              <a:rPr lang="tr-TR" altLang="tr-TR" dirty="0" err="1"/>
              <a:t>string</a:t>
            </a:r>
            <a:r>
              <a:rPr lang="en-US" altLang="tr-TR" dirty="0"/>
              <a:t>)</a:t>
            </a:r>
          </a:p>
          <a:p>
            <a:pPr marL="0" indent="0">
              <a:buNone/>
            </a:pPr>
            <a:r>
              <a:rPr lang="en-US" altLang="tr-TR" dirty="0"/>
              <a:t>print(*</a:t>
            </a:r>
            <a:r>
              <a:rPr lang="tr-TR" altLang="tr-TR" dirty="0" err="1"/>
              <a:t>genes</a:t>
            </a:r>
            <a:r>
              <a:rPr lang="en-US" altLang="tr-TR" dirty="0"/>
              <a:t>)</a:t>
            </a:r>
            <a:endParaRPr lang="tr-TR" altLang="tr-TR" dirty="0"/>
          </a:p>
          <a:p>
            <a:pPr marL="0" indent="0">
              <a:buNone/>
            </a:pPr>
            <a:endParaRPr lang="en-US" altLang="tr-TR" dirty="0"/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split on white space</a:t>
            </a: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HOXB1 ALPK1   TP53</a:t>
            </a: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HOXB1 ALPK1 TP53</a:t>
            </a:r>
          </a:p>
          <a:p>
            <a:endParaRPr lang="en-US" altLang="tr-TR" dirty="0"/>
          </a:p>
          <a:p>
            <a:endParaRPr lang="en-US" altLang="tr-TR" dirty="0"/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0AFC106-3D33-444F-A8B0-15F3FBAA4DBE}" type="slidenum">
              <a:rPr lang="en-US" altLang="tr-TR" smtClean="0"/>
              <a:pPr/>
              <a:t>42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94641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Converting string to list using separators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4"/>
            <a:ext cx="5181600" cy="48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tr-TR" dirty="0"/>
              <a:t>print("split on </a:t>
            </a:r>
            <a:r>
              <a:rPr lang="en-US" altLang="tr-TR" dirty="0" err="1"/>
              <a:t>seperator</a:t>
            </a:r>
            <a:r>
              <a:rPr lang="en-US" altLang="tr-TR" dirty="0"/>
              <a:t>")</a:t>
            </a:r>
          </a:p>
          <a:p>
            <a:pPr marL="0" indent="0">
              <a:buNone/>
            </a:pPr>
            <a:r>
              <a:rPr lang="en-US" altLang="tr-TR" dirty="0"/>
              <a:t>string = "HOXB1, ALPK1, TP53"</a:t>
            </a:r>
          </a:p>
          <a:p>
            <a:pPr marL="0" indent="0">
              <a:buNone/>
            </a:pPr>
            <a:r>
              <a:rPr lang="en-US" altLang="tr-TR" dirty="0"/>
              <a:t>genes = list(</a:t>
            </a:r>
            <a:r>
              <a:rPr lang="en-US" altLang="tr-TR" dirty="0" err="1"/>
              <a:t>string.split</a:t>
            </a:r>
            <a:r>
              <a:rPr lang="en-US" altLang="tr-TR" dirty="0"/>
              <a:t>(", "))</a:t>
            </a:r>
          </a:p>
          <a:p>
            <a:pPr marL="0" indent="0">
              <a:buNone/>
            </a:pPr>
            <a:r>
              <a:rPr lang="en-US" altLang="tr-TR" dirty="0"/>
              <a:t>print(string)</a:t>
            </a:r>
          </a:p>
          <a:p>
            <a:pPr marL="0" indent="0">
              <a:buNone/>
            </a:pPr>
            <a:r>
              <a:rPr lang="en-US" altLang="tr-TR" dirty="0"/>
              <a:t>print(*genes)</a:t>
            </a:r>
            <a:endParaRPr lang="tr-TR" altLang="tr-TR" dirty="0"/>
          </a:p>
          <a:p>
            <a:pPr marL="0" indent="0">
              <a:buNone/>
            </a:pPr>
            <a:endParaRPr lang="en-US" altLang="tr-TR" dirty="0"/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split on </a:t>
            </a:r>
            <a:r>
              <a:rPr lang="tr-TR" altLang="tr-TR" b="1" dirty="0" err="1">
                <a:solidFill>
                  <a:srgbClr val="FF0000"/>
                </a:solidFill>
              </a:rPr>
              <a:t>seperator</a:t>
            </a:r>
            <a:endParaRPr lang="en-US" altLang="tr-T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HOXB1</a:t>
            </a:r>
            <a:r>
              <a:rPr lang="tr-TR" altLang="tr-TR" b="1" dirty="0">
                <a:solidFill>
                  <a:srgbClr val="FF0000"/>
                </a:solidFill>
              </a:rPr>
              <a:t>, </a:t>
            </a:r>
            <a:r>
              <a:rPr lang="en-US" altLang="tr-TR" b="1" dirty="0">
                <a:solidFill>
                  <a:srgbClr val="FF0000"/>
                </a:solidFill>
              </a:rPr>
              <a:t>ALPK1</a:t>
            </a:r>
            <a:r>
              <a:rPr lang="tr-TR" altLang="tr-TR" b="1" dirty="0">
                <a:solidFill>
                  <a:srgbClr val="FF0000"/>
                </a:solidFill>
              </a:rPr>
              <a:t>, </a:t>
            </a:r>
            <a:r>
              <a:rPr lang="en-US" altLang="tr-TR" b="1" dirty="0">
                <a:solidFill>
                  <a:srgbClr val="FF0000"/>
                </a:solidFill>
              </a:rPr>
              <a:t>TP53</a:t>
            </a:r>
          </a:p>
          <a:p>
            <a:pPr marL="0" indent="0">
              <a:buNone/>
            </a:pPr>
            <a:r>
              <a:rPr lang="en-US" altLang="tr-TR" b="1" dirty="0">
                <a:solidFill>
                  <a:srgbClr val="FF0000"/>
                </a:solidFill>
              </a:rPr>
              <a:t>HOXB1 ALPK1 TP53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0AFC106-3D33-444F-A8B0-15F3FBAA4DBE}" type="slidenum">
              <a:rPr lang="en-US" altLang="tr-TR" smtClean="0"/>
              <a:pPr/>
              <a:t>43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69738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25625"/>
            <a:ext cx="128949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cat /</a:t>
            </a:r>
            <a:r>
              <a:rPr lang="en-US" sz="2600" dirty="0" err="1"/>
              <a:t>etc</a:t>
            </a:r>
            <a:r>
              <a:rPr lang="en-US" sz="2600" dirty="0"/>
              <a:t>/</a:t>
            </a:r>
            <a:r>
              <a:rPr lang="en-US" sz="2600" dirty="0" err="1"/>
              <a:t>passwd</a:t>
            </a:r>
            <a:r>
              <a:rPr lang="en-US" sz="2600" dirty="0"/>
              <a:t> | python3 -c  "import sys; print(''.join([l for l in </a:t>
            </a:r>
            <a:r>
              <a:rPr lang="en-US" sz="2600" dirty="0" err="1"/>
              <a:t>sys.stdin.readlines</a:t>
            </a:r>
            <a:r>
              <a:rPr lang="en-US" sz="2600" dirty="0"/>
              <a:t>()]))"</a:t>
            </a:r>
          </a:p>
        </p:txBody>
      </p:sp>
    </p:spTree>
    <p:extLst>
      <p:ext uri="{BB962C8B-B14F-4D97-AF65-F5344CB8AC3E}">
        <p14:creationId xmlns:p14="http://schemas.microsoft.com/office/powerpoint/2010/main" val="416610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Outline</a:t>
            </a:r>
            <a:endParaRPr lang="tr-TR" altLang="tr-TR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Python File operations</a:t>
            </a:r>
          </a:p>
          <a:p>
            <a:r>
              <a:rPr lang="tr-TR" altLang="tr-TR" dirty="0"/>
              <a:t>Python</a:t>
            </a:r>
            <a:r>
              <a:rPr lang="en-US" altLang="tr-TR" dirty="0"/>
              <a:t> </a:t>
            </a:r>
            <a:r>
              <a:rPr lang="en-US" altLang="en-US" dirty="0"/>
              <a:t>Variables</a:t>
            </a:r>
          </a:p>
          <a:p>
            <a:r>
              <a:rPr lang="en-US" altLang="en-US" dirty="0"/>
              <a:t>Search operators</a:t>
            </a:r>
          </a:p>
          <a:p>
            <a:r>
              <a:rPr lang="en-US" altLang="en-US" dirty="0"/>
              <a:t>Substitution</a:t>
            </a:r>
          </a:p>
          <a:p>
            <a:r>
              <a:rPr lang="en-US" altLang="en-US" dirty="0"/>
              <a:t>Transliteration</a:t>
            </a:r>
          </a:p>
          <a:p>
            <a:r>
              <a:rPr lang="en-US" altLang="en-US" dirty="0"/>
              <a:t>String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" name="Right Arrow 1"/>
          <p:cNvSpPr/>
          <p:nvPr/>
        </p:nvSpPr>
        <p:spPr>
          <a:xfrm rot="12344177">
            <a:off x="3640641" y="2752725"/>
            <a:ext cx="1636712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6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 (</a:t>
            </a:r>
            <a:r>
              <a:rPr lang="tr-TR" altLang="en-US" dirty="0"/>
              <a:t>Data </a:t>
            </a:r>
            <a:r>
              <a:rPr lang="en-US" altLang="en-US" dirty="0"/>
              <a:t>Structures) Summary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Python has the following data types built-in by default, in these categories:</a:t>
            </a:r>
          </a:p>
          <a:p>
            <a:pPr lvl="1"/>
            <a:r>
              <a:rPr lang="en-US" altLang="en-US" sz="2000" dirty="0"/>
              <a:t>Text Type:</a:t>
            </a:r>
            <a:r>
              <a:rPr lang="tr-TR" altLang="en-US" sz="2000" dirty="0"/>
              <a:t>		</a:t>
            </a:r>
            <a:r>
              <a:rPr lang="en-US" altLang="en-US" sz="2000" dirty="0" err="1"/>
              <a:t>str</a:t>
            </a:r>
            <a:endParaRPr lang="en-US" altLang="en-US" sz="2000" dirty="0"/>
          </a:p>
          <a:p>
            <a:pPr lvl="1"/>
            <a:r>
              <a:rPr lang="en-US" altLang="en-US" sz="2000" dirty="0"/>
              <a:t>Numeric Types:	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, float, complex</a:t>
            </a:r>
          </a:p>
          <a:p>
            <a:pPr lvl="1"/>
            <a:r>
              <a:rPr lang="en-US" altLang="en-US" sz="2000" dirty="0"/>
              <a:t>Sequence Types:	list, tuple, range</a:t>
            </a:r>
          </a:p>
          <a:p>
            <a:pPr lvl="1"/>
            <a:r>
              <a:rPr lang="en-US" altLang="en-US" sz="2000" dirty="0"/>
              <a:t>Mapping Type:	</a:t>
            </a:r>
            <a:r>
              <a:rPr lang="en-US" altLang="en-US" sz="2000" dirty="0" err="1"/>
              <a:t>dict</a:t>
            </a:r>
            <a:endParaRPr lang="en-US" altLang="en-US" sz="2000" dirty="0"/>
          </a:p>
          <a:p>
            <a:pPr lvl="1"/>
            <a:r>
              <a:rPr lang="en-US" altLang="en-US" sz="2000" dirty="0"/>
              <a:t>Set Types:</a:t>
            </a:r>
            <a:r>
              <a:rPr lang="tr-TR" altLang="en-US" sz="2000" dirty="0"/>
              <a:t>		</a:t>
            </a:r>
            <a:r>
              <a:rPr lang="en-US" altLang="en-US" sz="2000" dirty="0"/>
              <a:t>set, </a:t>
            </a:r>
            <a:r>
              <a:rPr lang="en-US" altLang="en-US" sz="2000" dirty="0" err="1"/>
              <a:t>frozenset</a:t>
            </a:r>
            <a:endParaRPr lang="en-US" altLang="en-US" sz="2000" dirty="0"/>
          </a:p>
          <a:p>
            <a:pPr lvl="1"/>
            <a:r>
              <a:rPr lang="en-US" altLang="en-US" sz="2000" dirty="0"/>
              <a:t>Boolean Type:	bool</a:t>
            </a:r>
          </a:p>
          <a:p>
            <a:pPr lvl="1"/>
            <a:r>
              <a:rPr lang="en-US" altLang="en-US" sz="2000" dirty="0"/>
              <a:t>Binary Types:	bytes, </a:t>
            </a:r>
            <a:r>
              <a:rPr lang="en-US" altLang="en-US" sz="2000" dirty="0" err="1"/>
              <a:t>bytearray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memoryview</a:t>
            </a:r>
            <a:endParaRPr lang="tr-TR" altLang="en-US" sz="2000" dirty="0"/>
          </a:p>
          <a:p>
            <a:r>
              <a:rPr lang="en-US" altLang="en-US" sz="2400" dirty="0"/>
              <a:t>You can get the data type of any object by using the type() function</a:t>
            </a:r>
            <a:endParaRPr lang="tr-TR" altLang="en-US" sz="2400" dirty="0"/>
          </a:p>
          <a:p>
            <a:pPr marL="457200" lvl="1" indent="0">
              <a:buNone/>
            </a:pPr>
            <a:r>
              <a:rPr lang="en-US" sz="2000" dirty="0"/>
              <a:t>x = 5</a:t>
            </a:r>
            <a:br>
              <a:rPr lang="en-US" sz="2000" dirty="0"/>
            </a:br>
            <a:r>
              <a:rPr lang="en-US" sz="2000" dirty="0"/>
              <a:t>print(type(x))</a:t>
            </a:r>
            <a:endParaRPr lang="en-US" altLang="en-US" sz="2000" dirty="0"/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511FE5-45F6-42E2-9402-91D6E1B21686}" type="slidenum">
              <a:rPr lang="en-US" altLang="en-US" smtClean="0"/>
              <a:pPr/>
              <a:t>6</a:t>
            </a:fld>
            <a:endParaRPr lang="en-US" alt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648200" y="3606800"/>
            <a:ext cx="335280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168900" y="4114800"/>
            <a:ext cx="283210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6240" y="4318000"/>
            <a:ext cx="428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make the variables constant (immutable)</a:t>
            </a:r>
          </a:p>
        </p:txBody>
      </p:sp>
    </p:spTree>
    <p:extLst>
      <p:ext uri="{BB962C8B-B14F-4D97-AF65-F5344CB8AC3E}">
        <p14:creationId xmlns:p14="http://schemas.microsoft.com/office/powerpoint/2010/main" val="218674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 (Data Structures) Summary</a:t>
            </a:r>
          </a:p>
        </p:txBody>
      </p:sp>
      <p:sp>
        <p:nvSpPr>
          <p:cNvPr id="3277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fld id="{2D20AAB4-3799-4468-9A32-F33F56722378}" type="slidenum">
              <a:rPr lang="en-US" altLang="en-US" sz="2000" smtClean="0"/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t>7</a:t>
            </a:fld>
            <a:endParaRPr lang="en-US" altLang="en-US" sz="200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825625"/>
            <a:ext cx="12598400" cy="4351338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List</a:t>
            </a:r>
            <a:r>
              <a:rPr lang="en-US" dirty="0"/>
              <a:t> is a collection which is ordered and changeable. </a:t>
            </a:r>
            <a:r>
              <a:rPr lang="en-US" b="1" dirty="0"/>
              <a:t>Allows duplicate </a:t>
            </a:r>
            <a:r>
              <a:rPr lang="en-US" dirty="0"/>
              <a:t>members.</a:t>
            </a:r>
          </a:p>
          <a:p>
            <a:pPr lvl="1"/>
            <a:r>
              <a:rPr lang="en-US" b="1" dirty="0"/>
              <a:t>Tuple</a:t>
            </a:r>
            <a:r>
              <a:rPr lang="en-US" dirty="0"/>
              <a:t> is a collection which is ordered and unchangeable. </a:t>
            </a:r>
            <a:r>
              <a:rPr lang="en-US" b="1" dirty="0"/>
              <a:t>Allows duplicate </a:t>
            </a:r>
            <a:r>
              <a:rPr lang="en-US" dirty="0"/>
              <a:t>members.</a:t>
            </a:r>
          </a:p>
          <a:p>
            <a:pPr lvl="1"/>
            <a:r>
              <a:rPr lang="en-US" b="1" dirty="0"/>
              <a:t>Set</a:t>
            </a:r>
            <a:r>
              <a:rPr lang="en-US" dirty="0"/>
              <a:t> is a collection which is unordered and unindexed</a:t>
            </a:r>
            <a:r>
              <a:rPr lang="en-US" b="1" dirty="0"/>
              <a:t>. No duplicate members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Dictionary</a:t>
            </a:r>
            <a:r>
              <a:rPr lang="en-US" dirty="0"/>
              <a:t> is a collection which is unordered, changeable and indexed. </a:t>
            </a:r>
            <a:r>
              <a:rPr lang="en-US" b="1" dirty="0"/>
              <a:t>No duplicate keys.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934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Strings and Formatting</a:t>
            </a:r>
          </a:p>
        </p:txBody>
      </p:sp>
      <p:sp>
        <p:nvSpPr>
          <p:cNvPr id="3277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fld id="{2D20AAB4-3799-4468-9A32-F33F56722378}" type="slidenum">
              <a:rPr lang="en-US" altLang="en-US" sz="2000" smtClean="0"/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t>8</a:t>
            </a:fld>
            <a:endParaRPr lang="en-US" altLang="en-US" sz="200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825625"/>
            <a:ext cx="12598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print("%d %d"    %       (3,5) 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>
                <a:latin typeface="Courier" pitchFamily="49" charset="0"/>
              </a:rPr>
              <a:t># prints </a:t>
            </a:r>
            <a:r>
              <a:rPr lang="en-US" altLang="en-US" dirty="0"/>
              <a:t>3 5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pt-BR" altLang="en-US" dirty="0"/>
              <a:t>print("%d %f  %s" % (3,5,"Ali"))</a:t>
            </a:r>
          </a:p>
          <a:p>
            <a:pPr marL="0" indent="0">
              <a:buNone/>
            </a:pPr>
            <a:endParaRPr lang="pt-BR" altLang="en-US" dirty="0"/>
          </a:p>
          <a:p>
            <a:pPr marL="0" indent="0">
              <a:buNone/>
            </a:pPr>
            <a:r>
              <a:rPr lang="en-US" altLang="en-US" dirty="0">
                <a:latin typeface="Courier" pitchFamily="49" charset="0"/>
              </a:rPr>
              <a:t># prints </a:t>
            </a:r>
            <a:r>
              <a:rPr lang="pt-BR" altLang="en-US" dirty="0"/>
              <a:t>3 5.000000  Ali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875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40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F45180-0C18-46E4-842A-C2D43DB76232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Operations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Way to concatenate strings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" pitchFamily="49" charset="0"/>
              </a:rPr>
              <a:t>DNA1 = "ATG"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" pitchFamily="49" charset="0"/>
              </a:rPr>
              <a:t>DNA2 = "CCC"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" pitchFamily="49" charset="0"/>
              </a:rPr>
              <a:t>DNA3 = DNA1</a:t>
            </a:r>
            <a:r>
              <a:rPr lang="tr-TR" altLang="en-US" sz="1800" b="1" dirty="0">
                <a:latin typeface="Courier" pitchFamily="49" charset="0"/>
              </a:rPr>
              <a:t> + </a:t>
            </a:r>
            <a:r>
              <a:rPr lang="en-US" altLang="en-US" sz="1800" b="1" dirty="0">
                <a:latin typeface="Courier" pitchFamily="49" charset="0"/>
              </a:rPr>
              <a:t>DNA2	# concatenation operator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1800" b="1" dirty="0">
                <a:latin typeface="Courier" pitchFamily="49" charset="0"/>
              </a:rPr>
              <a:t>p</a:t>
            </a:r>
            <a:r>
              <a:rPr lang="en-US" altLang="en-US" sz="1800" b="1" dirty="0" err="1">
                <a:latin typeface="Courier" pitchFamily="49" charset="0"/>
              </a:rPr>
              <a:t>rint</a:t>
            </a:r>
            <a:r>
              <a:rPr lang="tr-TR" altLang="en-US" sz="1800" b="1" dirty="0">
                <a:latin typeface="Courier" pitchFamily="49" charset="0"/>
              </a:rPr>
              <a:t>(</a:t>
            </a:r>
            <a:r>
              <a:rPr lang="en-US" altLang="en-US" sz="1800" b="1" dirty="0">
                <a:latin typeface="Courier" pitchFamily="49" charset="0"/>
              </a:rPr>
              <a:t>DNA3</a:t>
            </a:r>
            <a:r>
              <a:rPr lang="tr-TR" altLang="en-US" sz="1800" b="1" dirty="0">
                <a:latin typeface="Courier" pitchFamily="49" charset="0"/>
              </a:rPr>
              <a:t>)</a:t>
            </a:r>
            <a:r>
              <a:rPr lang="en-US" altLang="en-US" sz="1800" b="1" dirty="0">
                <a:latin typeface="Courier" pitchFamily="49" charset="0"/>
              </a:rPr>
              <a:t>		# prints ATGCCC</a:t>
            </a:r>
          </a:p>
        </p:txBody>
      </p:sp>
    </p:spTree>
    <p:extLst>
      <p:ext uri="{BB962C8B-B14F-4D97-AF65-F5344CB8AC3E}">
        <p14:creationId xmlns:p14="http://schemas.microsoft.com/office/powerpoint/2010/main" val="165366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4211</Words>
  <Application>Microsoft Office PowerPoint</Application>
  <PresentationFormat>Geniş ekran</PresentationFormat>
  <Paragraphs>698</Paragraphs>
  <Slides>44</Slides>
  <Notes>34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</vt:lpstr>
      <vt:lpstr>Tahoma</vt:lpstr>
      <vt:lpstr>Times</vt:lpstr>
      <vt:lpstr>Wingdings</vt:lpstr>
      <vt:lpstr>Office Theme</vt:lpstr>
      <vt:lpstr>Bioinformatics Programming </vt:lpstr>
      <vt:lpstr>Some Nice URLs</vt:lpstr>
      <vt:lpstr>Outline</vt:lpstr>
      <vt:lpstr>Command-line arguments</vt:lpstr>
      <vt:lpstr>Outline</vt:lpstr>
      <vt:lpstr>Variables (Data Structures) Summary</vt:lpstr>
      <vt:lpstr>Variables (Data Structures) Summary</vt:lpstr>
      <vt:lpstr>Strings and Formatting</vt:lpstr>
      <vt:lpstr>String Operations</vt:lpstr>
      <vt:lpstr>Advance String Formatting (F-strings, R-strings) (use Python 3.6 and later)</vt:lpstr>
      <vt:lpstr>String Editing Functions</vt:lpstr>
      <vt:lpstr>String Methods</vt:lpstr>
      <vt:lpstr>String Editing Functions</vt:lpstr>
      <vt:lpstr> import sys #First download http://eng1.mu.edu.tr/~tugba/Bioinformatics/bookcode/examples/list1 #Then download http://eng1.mu.edu.tr/~tugba/Bioinformatics/bookcode/examples/list2 # The efficient way to compute intersections file1=open(sys.argv[1]) file2=open(sys.argv[2]) a=[] for line in file1:         a.append(line.rstrip("\n")) b=[] for line in file2:         b.append(line.rstrip("\n")) # "mark" each item in a mark = {} for i in a:         mark[i] = 0  intersection =   set() # intersection = any "marked" item in b for j in b:         if j in mark.keys():                 intersection.add(j) print(len(intersection))</vt:lpstr>
      <vt:lpstr>Run with time function to see the run times</vt:lpstr>
      <vt:lpstr>Outline</vt:lpstr>
      <vt:lpstr>Regular Expressions</vt:lpstr>
      <vt:lpstr>Meta Characters </vt:lpstr>
      <vt:lpstr>Search Operator</vt:lpstr>
      <vt:lpstr>Search Operator</vt:lpstr>
      <vt:lpstr>Examples</vt:lpstr>
      <vt:lpstr>replace() Method</vt:lpstr>
      <vt:lpstr>Outline</vt:lpstr>
      <vt:lpstr>Substitution (by using re library)</vt:lpstr>
      <vt:lpstr>Computing complementary DNA (with bug)</vt:lpstr>
      <vt:lpstr>Translate Operator</vt:lpstr>
      <vt:lpstr>DNA Complement</vt:lpstr>
      <vt:lpstr>Computing complementary DNA (without bug)</vt:lpstr>
      <vt:lpstr>Length Function</vt:lpstr>
      <vt:lpstr>Reversing a string</vt:lpstr>
      <vt:lpstr>List/Array Methods</vt:lpstr>
      <vt:lpstr>List/Array Methods:  len, reverse, sort</vt:lpstr>
      <vt:lpstr>Adding items to the end of a list</vt:lpstr>
      <vt:lpstr>Removing items from the end of list</vt:lpstr>
      <vt:lpstr>Removing items from front of list</vt:lpstr>
      <vt:lpstr>Recap:Loops</vt:lpstr>
      <vt:lpstr>while loops for list processing</vt:lpstr>
      <vt:lpstr>for loops for list processing</vt:lpstr>
      <vt:lpstr>join: converting arrays to strings</vt:lpstr>
      <vt:lpstr>join with newline separator</vt:lpstr>
      <vt:lpstr>Converting string to list</vt:lpstr>
      <vt:lpstr>Converting string to list using separators</vt:lpstr>
      <vt:lpstr>Converting string to list using separators</vt:lpstr>
      <vt:lpstr>One liner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Tugba</dc:creator>
  <cp:lastModifiedBy>tugba</cp:lastModifiedBy>
  <cp:revision>219</cp:revision>
  <dcterms:created xsi:type="dcterms:W3CDTF">2013-09-30T12:45:38Z</dcterms:created>
  <dcterms:modified xsi:type="dcterms:W3CDTF">2020-11-03T12:26:39Z</dcterms:modified>
</cp:coreProperties>
</file>