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9" r:id="rId3"/>
    <p:sldId id="300" r:id="rId4"/>
    <p:sldId id="260" r:id="rId5"/>
    <p:sldId id="320" r:id="rId6"/>
    <p:sldId id="257" r:id="rId7"/>
    <p:sldId id="258" r:id="rId8"/>
    <p:sldId id="261" r:id="rId9"/>
    <p:sldId id="321" r:id="rId10"/>
    <p:sldId id="304" r:id="rId11"/>
    <p:sldId id="305" r:id="rId12"/>
    <p:sldId id="306" r:id="rId13"/>
    <p:sldId id="307" r:id="rId14"/>
    <p:sldId id="308" r:id="rId15"/>
    <p:sldId id="317" r:id="rId16"/>
    <p:sldId id="309" r:id="rId17"/>
    <p:sldId id="310" r:id="rId18"/>
    <p:sldId id="319" r:id="rId19"/>
    <p:sldId id="301" r:id="rId20"/>
    <p:sldId id="302" r:id="rId21"/>
    <p:sldId id="303" r:id="rId22"/>
    <p:sldId id="276" r:id="rId23"/>
    <p:sldId id="274" r:id="rId24"/>
    <p:sldId id="275" r:id="rId25"/>
    <p:sldId id="278" r:id="rId26"/>
    <p:sldId id="280" r:id="rId27"/>
    <p:sldId id="283" r:id="rId28"/>
    <p:sldId id="284" r:id="rId29"/>
    <p:sldId id="285" r:id="rId30"/>
    <p:sldId id="288" r:id="rId31"/>
    <p:sldId id="291" r:id="rId32"/>
    <p:sldId id="299" r:id="rId33"/>
    <p:sldId id="298" r:id="rId34"/>
    <p:sldId id="295" r:id="rId35"/>
    <p:sldId id="296" r:id="rId36"/>
    <p:sldId id="297" r:id="rId3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ACB47-25CA-4495-889A-7DF14220C280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5190D-EAE2-41CA-B6F1-4FA5815E7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56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FEAC2C7A-0BB3-4905-86D9-25E3CA8487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849DE97-F7C3-4F56-A185-2A5F1D591460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BBDCDC38-3DC4-48F5-811B-82E7CAC153F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D9D597D0-5F35-444D-942A-4A713F7175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B070BC9D-DBA5-4531-9828-9FBF6F84A2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BF40BC-6546-40FE-BC46-2A2B62CA746F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E98F8C1D-7D7D-4CD2-BAE7-85BBA596EB8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D5D90AF2-8D10-4ECA-A9DA-94A3A37D2C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3511616E-64B0-4019-A39D-E8C241812F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EB31565-135D-46F0-8DD4-534FF09893C4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B1CD6CB4-2920-470B-86E9-B5CC10E7EA1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2DCF0125-D8D9-4E55-8300-2ED6AEDF48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FA838C4-3A64-46FD-9AA3-04491DD425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637E5D8-6BB1-4A83-A15F-6C250EB816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BCHB524 - Edwards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C59B71AC-7A8F-4678-A90D-4E0BBE771A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8A13D-7BD3-48B8-9A38-9BE3F93527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907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>
            <a:extLst>
              <a:ext uri="{FF2B5EF4-FFF2-40B4-BE49-F238E27FC236}">
                <a16:creationId xmlns:a16="http://schemas.microsoft.com/office/drawing/2014/main" id="{093A47D3-6984-4667-BFFD-752415FB3EE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ED73AF8A-3E78-45D1-850C-227264374390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>
              <a:extLst>
                <a:ext uri="{FF2B5EF4-FFF2-40B4-BE49-F238E27FC236}">
                  <a16:creationId xmlns:a16="http://schemas.microsoft.com/office/drawing/2014/main" id="{52F42C7D-C53E-47A9-8CB7-DD4FEC2D7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" name="Oval 10">
              <a:extLst>
                <a:ext uri="{FF2B5EF4-FFF2-40B4-BE49-F238E27FC236}">
                  <a16:creationId xmlns:a16="http://schemas.microsoft.com/office/drawing/2014/main" id="{F7FAD827-DFFC-4223-9959-41C37B340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Oval 11">
              <a:extLst>
                <a:ext uri="{FF2B5EF4-FFF2-40B4-BE49-F238E27FC236}">
                  <a16:creationId xmlns:a16="http://schemas.microsoft.com/office/drawing/2014/main" id="{1B1BD91F-9E45-4002-B9B6-F735D1A1D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B7852822-E6D2-4EE2-89AD-CB9ECA2A2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" name="Oval 13">
              <a:extLst>
                <a:ext uri="{FF2B5EF4-FFF2-40B4-BE49-F238E27FC236}">
                  <a16:creationId xmlns:a16="http://schemas.microsoft.com/office/drawing/2014/main" id="{A57F99A7-4840-49D9-B284-7DA865AA1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D09CA857-2290-4B8D-9907-E9B0F9633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8B9E4CB3-994A-41B9-B85A-16F6829CB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780571E7-605F-405A-8F1B-313D09C7A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D7563F3B-69F8-4B9C-A1A5-838FA85E5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5" name="Oval 18">
              <a:extLst>
                <a:ext uri="{FF2B5EF4-FFF2-40B4-BE49-F238E27FC236}">
                  <a16:creationId xmlns:a16="http://schemas.microsoft.com/office/drawing/2014/main" id="{319A62E1-3754-45B1-9022-3ED410AD9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F20B0D5C-F2F0-4C92-B35B-00016EE1E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D83596A7-D8F5-480A-8B33-E11130D21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62F69A82-0683-4FC7-8A44-F82B7E411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9" name="Oval 22">
              <a:extLst>
                <a:ext uri="{FF2B5EF4-FFF2-40B4-BE49-F238E27FC236}">
                  <a16:creationId xmlns:a16="http://schemas.microsoft.com/office/drawing/2014/main" id="{6D8F0106-2C1B-4987-98EF-577080697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4E0C1DC3-ADC2-425C-910E-DC6675471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4048638D-C2AA-41C4-8DDA-B1D9D06DC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21BED79A-A640-401A-93CF-AD82D6645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48F1C362-DD83-4DE4-B75A-C842D8F8E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2C85D2B0-D831-404A-B4E4-0C16CAA4E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2E28C25B-EB69-46EB-AED1-E74233923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1FD4E16F-E653-491E-869F-6290BFB08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7" name="Oval 30">
              <a:extLst>
                <a:ext uri="{FF2B5EF4-FFF2-40B4-BE49-F238E27FC236}">
                  <a16:creationId xmlns:a16="http://schemas.microsoft.com/office/drawing/2014/main" id="{0B558212-CD63-473C-B8CD-93FE3EC00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0D3C6D2A-63D4-4BC5-9E35-16A579C2F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9" name="Oval 32">
              <a:extLst>
                <a:ext uri="{FF2B5EF4-FFF2-40B4-BE49-F238E27FC236}">
                  <a16:creationId xmlns:a16="http://schemas.microsoft.com/office/drawing/2014/main" id="{408CF2E6-325C-41A3-A5DB-2DDE8D6FB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0" name="Oval 33">
              <a:extLst>
                <a:ext uri="{FF2B5EF4-FFF2-40B4-BE49-F238E27FC236}">
                  <a16:creationId xmlns:a16="http://schemas.microsoft.com/office/drawing/2014/main" id="{FE6631E9-F058-4F28-9844-7EBFF745D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1" name="Oval 34">
              <a:extLst>
                <a:ext uri="{FF2B5EF4-FFF2-40B4-BE49-F238E27FC236}">
                  <a16:creationId xmlns:a16="http://schemas.microsoft.com/office/drawing/2014/main" id="{0BC0E85C-1A17-4E4F-89EB-7E140CEBE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2" name="Oval 35">
              <a:extLst>
                <a:ext uri="{FF2B5EF4-FFF2-40B4-BE49-F238E27FC236}">
                  <a16:creationId xmlns:a16="http://schemas.microsoft.com/office/drawing/2014/main" id="{507F16E9-3465-4A34-BE29-2CA6BC422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3" name="Oval 36">
              <a:extLst>
                <a:ext uri="{FF2B5EF4-FFF2-40B4-BE49-F238E27FC236}">
                  <a16:creationId xmlns:a16="http://schemas.microsoft.com/office/drawing/2014/main" id="{4B4A463E-A7A7-445C-8129-4909C7A1D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4" name="Oval 37">
              <a:extLst>
                <a:ext uri="{FF2B5EF4-FFF2-40B4-BE49-F238E27FC236}">
                  <a16:creationId xmlns:a16="http://schemas.microsoft.com/office/drawing/2014/main" id="{C039BF30-9584-47A5-AEED-340FB2896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5" name="Oval 38">
              <a:extLst>
                <a:ext uri="{FF2B5EF4-FFF2-40B4-BE49-F238E27FC236}">
                  <a16:creationId xmlns:a16="http://schemas.microsoft.com/office/drawing/2014/main" id="{547F87EB-80F2-43C9-82BE-71B6925F6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6" name="Oval 39">
              <a:extLst>
                <a:ext uri="{FF2B5EF4-FFF2-40B4-BE49-F238E27FC236}">
                  <a16:creationId xmlns:a16="http://schemas.microsoft.com/office/drawing/2014/main" id="{B80B13EF-EC54-4150-825A-EB4712554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37" name="Line 40">
            <a:extLst>
              <a:ext uri="{FF2B5EF4-FFF2-40B4-BE49-F238E27FC236}">
                <a16:creationId xmlns:a16="http://schemas.microsoft.com/office/drawing/2014/main" id="{8FD10921-A491-4024-AFF9-4C1071849D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8" name="Rectangle 5">
            <a:extLst>
              <a:ext uri="{FF2B5EF4-FFF2-40B4-BE49-F238E27FC236}">
                <a16:creationId xmlns:a16="http://schemas.microsoft.com/office/drawing/2014/main" id="{822629D5-135C-4309-9FEE-F1E9BFBDBD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9" name="Rectangle 6">
            <a:extLst>
              <a:ext uri="{FF2B5EF4-FFF2-40B4-BE49-F238E27FC236}">
                <a16:creationId xmlns:a16="http://schemas.microsoft.com/office/drawing/2014/main" id="{0B6C6877-CA6B-4578-B2B4-497A15B024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BCHB524 - Edwards</a:t>
            </a:r>
          </a:p>
        </p:txBody>
      </p:sp>
    </p:spTree>
    <p:extLst>
      <p:ext uri="{BB962C8B-B14F-4D97-AF65-F5344CB8AC3E}">
        <p14:creationId xmlns:p14="http://schemas.microsoft.com/office/powerpoint/2010/main" val="236731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7390" y="484847"/>
            <a:ext cx="7550784" cy="981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7249" y="1462849"/>
            <a:ext cx="5213350" cy="426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72018" y="6457576"/>
            <a:ext cx="175895" cy="163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" TargetMode="External"/><Relationship Id="rId2" Type="http://schemas.openxmlformats.org/officeDocument/2006/relationships/hyperlink" Target="https://www.ubuntu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List_of_Linux_distributions" TargetMode="External"/><Relationship Id="rId4" Type="http://schemas.openxmlformats.org/officeDocument/2006/relationships/hyperlink" Target="https://www.google.be/search?q=how%2Bto%2Bmake%2Ba%2Bdual%2Bboot&amp;amp;sourceid=ie7&amp;amp;rls=com.microsoft:en-GB:IE-SearchBox&amp;amp;ie&amp;amp;oe&amp;amp;gfe_rd=cr&amp;amp;ei=YeJoV_mnCs7G8AfB4IqwAg&amp;amp;gws_rd=ss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ath.utah.edu/lab/unix/unix-commands.html#ftp" TargetMode="External"/><Relationship Id="rId13" Type="http://schemas.openxmlformats.org/officeDocument/2006/relationships/hyperlink" Target="http://www.math.utah.edu/lab/unix/unix-commands.html#more" TargetMode="External"/><Relationship Id="rId3" Type="http://schemas.openxmlformats.org/officeDocument/2006/relationships/hyperlink" Target="http://www.math.utah.edu/lab/unix/unix-commands.html#chmod" TargetMode="External"/><Relationship Id="rId7" Type="http://schemas.openxmlformats.org/officeDocument/2006/relationships/hyperlink" Target="http://www.math.utah.edu/lab/unix/unix-commands.html#echo" TargetMode="External"/><Relationship Id="rId12" Type="http://schemas.openxmlformats.org/officeDocument/2006/relationships/hyperlink" Target="http://www.math.utah.edu/lab/unix/unix-commands.html#lpr" TargetMode="External"/><Relationship Id="rId2" Type="http://schemas.openxmlformats.org/officeDocument/2006/relationships/hyperlink" Target="http://www.math.utah.edu/lab/unix/unix-commands.html#c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th.utah.edu/lab/unix/unix-commands.html#date" TargetMode="External"/><Relationship Id="rId11" Type="http://schemas.openxmlformats.org/officeDocument/2006/relationships/hyperlink" Target="http://www.math.utah.edu/lab/unix/unix-commands.html#ls" TargetMode="External"/><Relationship Id="rId5" Type="http://schemas.openxmlformats.org/officeDocument/2006/relationships/hyperlink" Target="http://www.math.utah.edu/lab/unix/unix-commands.html#cp" TargetMode="External"/><Relationship Id="rId15" Type="http://schemas.openxmlformats.org/officeDocument/2006/relationships/hyperlink" Target="http://www.math.utah.edu/lab/unix/unix-commands.html#mv" TargetMode="External"/><Relationship Id="rId10" Type="http://schemas.openxmlformats.org/officeDocument/2006/relationships/hyperlink" Target="http://www.math.utah.edu/lab/unix/unix-commands.html#head" TargetMode="External"/><Relationship Id="rId4" Type="http://schemas.openxmlformats.org/officeDocument/2006/relationships/hyperlink" Target="http://www.math.utah.edu/lab/unix/unix-commands.html#cd" TargetMode="External"/><Relationship Id="rId9" Type="http://schemas.openxmlformats.org/officeDocument/2006/relationships/hyperlink" Target="http://www.math.utah.edu/lab/unix/unix-commands.html#grep" TargetMode="External"/><Relationship Id="rId14" Type="http://schemas.openxmlformats.org/officeDocument/2006/relationships/hyperlink" Target="http://www.math.utah.edu/lab/unix/unix-commands.html#mkdir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ath.utah.edu/lab/unix/unix-commands.html#tar" TargetMode="External"/><Relationship Id="rId3" Type="http://schemas.openxmlformats.org/officeDocument/2006/relationships/hyperlink" Target="http://www.math.utah.edu/lab/unix/unix-commands.html#rm" TargetMode="External"/><Relationship Id="rId7" Type="http://schemas.openxmlformats.org/officeDocument/2006/relationships/hyperlink" Target="http://www.math.utah.edu/lab/unix/unix-commands.html#tail" TargetMode="External"/><Relationship Id="rId2" Type="http://schemas.openxmlformats.org/officeDocument/2006/relationships/hyperlink" Target="http://www.math.utah.edu/lab/unix/unix-commands.html#pw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ath.utah.edu/lab/unix/unix-commands.html#sort" TargetMode="External"/><Relationship Id="rId11" Type="http://schemas.openxmlformats.org/officeDocument/2006/relationships/hyperlink" Target="http://www.digilife.be/quickreferences/QRC/UNIX%20commands%20reference%20card.pdf" TargetMode="External"/><Relationship Id="rId5" Type="http://schemas.openxmlformats.org/officeDocument/2006/relationships/hyperlink" Target="http://www.math.utah.edu/lab/unix/unix-commands.html#setenv" TargetMode="External"/><Relationship Id="rId10" Type="http://schemas.openxmlformats.org/officeDocument/2006/relationships/hyperlink" Target="http://www.math.utah.edu/lab/unix/unix-commands.html#wc" TargetMode="External"/><Relationship Id="rId4" Type="http://schemas.openxmlformats.org/officeDocument/2006/relationships/hyperlink" Target="http://www.math.utah.edu/lab/unix/unix-commands.html#rmdir" TargetMode="External"/><Relationship Id="rId9" Type="http://schemas.openxmlformats.org/officeDocument/2006/relationships/hyperlink" Target="http://www.math.utah.edu/lab/unix/unix-commands.html#telnet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inferno.slug.org/pdf/refcards/awk-ref.pdf" TargetMode="External"/><Relationship Id="rId2" Type="http://schemas.openxmlformats.org/officeDocument/2006/relationships/hyperlink" Target="http://www.gnu.org/software/gawk/manual/html_node/index.html#T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-106.ibm.com/developerworks/library/l-awk3.html" TargetMode="External"/><Relationship Id="rId5" Type="http://schemas.openxmlformats.org/officeDocument/2006/relationships/hyperlink" Target="http://www-106.ibm.com/developerworks/library/l-awk2.html" TargetMode="External"/><Relationship Id="rId4" Type="http://schemas.openxmlformats.org/officeDocument/2006/relationships/hyperlink" Target="http://www-106.ibm.com/developerworks/library/l-awk1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iazza.com/mu.edu.tr/fall2020/binf6001/resourc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#section=windows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3146" y="2729166"/>
            <a:ext cx="6774053" cy="15114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spc="-170" dirty="0">
                <a:latin typeface="Arial"/>
                <a:cs typeface="Arial"/>
              </a:rPr>
              <a:t>Bioinformatics Programming</a:t>
            </a:r>
            <a:endParaRPr sz="4500" dirty="0">
              <a:latin typeface="Arial"/>
              <a:cs typeface="Arial"/>
            </a:endParaRPr>
          </a:p>
          <a:p>
            <a:pPr marL="2506980" marR="2498725" algn="ctr">
              <a:lnSpc>
                <a:spcPct val="127200"/>
              </a:lnSpc>
              <a:spcBef>
                <a:spcPts val="810"/>
              </a:spcBef>
            </a:pPr>
            <a:r>
              <a:rPr lang="tr-TR" sz="1800" spc="-105" dirty="0">
                <a:latin typeface="Arial"/>
                <a:cs typeface="Arial"/>
              </a:rPr>
              <a:t>Tugba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155" dirty="0">
                <a:latin typeface="Arial"/>
                <a:cs typeface="Arial"/>
              </a:rPr>
              <a:t>Suzek, </a:t>
            </a:r>
            <a:r>
              <a:rPr sz="1800" spc="-180" dirty="0">
                <a:latin typeface="Arial"/>
                <a:cs typeface="Arial"/>
              </a:rPr>
              <a:t>PhD  </a:t>
            </a:r>
            <a:r>
              <a:rPr sz="1800" spc="-85" dirty="0">
                <a:latin typeface="Arial"/>
                <a:cs typeface="Arial"/>
              </a:rPr>
              <a:t>Lecture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1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47202" y="6457632"/>
            <a:ext cx="88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ahoma"/>
                <a:cs typeface="Tahoma"/>
              </a:rPr>
              <a:t>1</a:t>
            </a:r>
            <a:endParaRPr sz="9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76302" y="6171946"/>
            <a:ext cx="196468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Tahoma"/>
                <a:cs typeface="Tahoma"/>
              </a:rPr>
              <a:t>Adapted from </a:t>
            </a:r>
            <a:r>
              <a:rPr sz="1200" spc="-55" dirty="0">
                <a:latin typeface="Tahoma"/>
                <a:cs typeface="Tahoma"/>
              </a:rPr>
              <a:t>Dr. </a:t>
            </a:r>
            <a:r>
              <a:rPr lang="en-US" sz="1200" spc="-5" dirty="0">
                <a:latin typeface="Tahoma"/>
                <a:cs typeface="Tahoma"/>
              </a:rPr>
              <a:t>Nathan Edwards’s bchb524</a:t>
            </a:r>
            <a:r>
              <a:rPr sz="1200" spc="-5" dirty="0">
                <a:latin typeface="Tahoma"/>
                <a:cs typeface="Tahoma"/>
              </a:rPr>
              <a:t> class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slides</a:t>
            </a:r>
            <a:endParaRPr sz="12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1B7C97D0-A295-4E74-8E43-134C5BAECE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Python?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1BF43684-5C39-4FD2-B1BD-D1084C1572D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828800"/>
            <a:ext cx="4038600" cy="3600986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600" dirty="0"/>
              <a:t>Free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600" dirty="0"/>
              <a:t>Portable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600" dirty="0"/>
              <a:t>Object-oriented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600" dirty="0"/>
              <a:t>Clean syntax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600" dirty="0"/>
              <a:t>Dynamic typing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600" dirty="0"/>
              <a:t>Scientific, Commercial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600" dirty="0"/>
              <a:t>Support libraries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600" dirty="0"/>
              <a:t>Extensible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600" dirty="0"/>
              <a:t>Interactive</a:t>
            </a:r>
          </a:p>
          <a:p>
            <a:pPr marL="457200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600" dirty="0"/>
              <a:t>Modern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2EF68E9D-828E-4B4F-932F-2FAC14ECF95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600"/>
          </a:p>
        </p:txBody>
      </p:sp>
      <p:pic>
        <p:nvPicPr>
          <p:cNvPr id="10246" name="Picture 7" descr="python">
            <a:extLst>
              <a:ext uri="{FF2B5EF4-FFF2-40B4-BE49-F238E27FC236}">
                <a16:creationId xmlns:a16="http://schemas.microsoft.com/office/drawing/2014/main" id="{9182F307-2719-468B-90EA-2CE586158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25" y="1676400"/>
            <a:ext cx="4206875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7" name="Rectangle 8">
            <a:extLst>
              <a:ext uri="{FF2B5EF4-FFF2-40B4-BE49-F238E27FC236}">
                <a16:creationId xmlns:a16="http://schemas.microsoft.com/office/drawing/2014/main" id="{E45AD236-39BA-4298-9EBA-54E5A86F3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6448425"/>
            <a:ext cx="3200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/>
              <a:t>http://xkcd.com/353/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>
            <a:extLst>
              <a:ext uri="{FF2B5EF4-FFF2-40B4-BE49-F238E27FC236}">
                <a16:creationId xmlns:a16="http://schemas.microsoft.com/office/drawing/2014/main" id="{3D53432A-BEF0-40A6-A8BA-14248B98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dirty="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3D87C92E-2D27-4460-BDB3-52A99C470D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500"/>
              <a:t>Why Python for Bioinformatics?</a:t>
            </a:r>
          </a:p>
        </p:txBody>
      </p:sp>
      <p:sp>
        <p:nvSpPr>
          <p:cNvPr id="7174" name="Rectangle 3">
            <a:extLst>
              <a:ext uri="{FF2B5EF4-FFF2-40B4-BE49-F238E27FC236}">
                <a16:creationId xmlns:a16="http://schemas.microsoft.com/office/drawing/2014/main" id="{779E9020-36ED-4B75-959A-41FE9858B5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7248" y="1462849"/>
            <a:ext cx="8360551" cy="4267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dirty="0"/>
              <a:t>Good with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/>
              <a:t>Strings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/>
              <a:t>Files and Formats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/>
              <a:t>Web and Databases</a:t>
            </a:r>
          </a:p>
          <a:p>
            <a:pPr marL="742950" lvl="1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/>
              <a:t>Objects and Concepts</a:t>
            </a:r>
          </a:p>
          <a:p>
            <a:pPr lvl="1"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sz="2400" dirty="0" err="1"/>
              <a:t>BioPython</a:t>
            </a:r>
            <a:endParaRPr lang="en-US" sz="2400" dirty="0"/>
          </a:p>
          <a:p>
            <a:pPr lvl="1" eaLnBrk="1" hangingPunct="1">
              <a:defRPr/>
            </a:pPr>
            <a:r>
              <a:rPr lang="en-US" dirty="0"/>
              <a:t>Good support for bioinformatics data-formats</a:t>
            </a: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400" dirty="0"/>
              <a:t>NumPy, SciPy, Matplotlib</a:t>
            </a:r>
          </a:p>
          <a:p>
            <a:pPr lvl="1" eaLnBrk="1" hangingPunct="1">
              <a:defRPr/>
            </a:pPr>
            <a:r>
              <a:rPr lang="en-US" dirty="0"/>
              <a:t>Good support for scientific computing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7C06FAE0-C507-427E-B0C8-B18C10C5CB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Hello World!</a:t>
            </a:r>
          </a:p>
        </p:txBody>
      </p:sp>
      <p:sp>
        <p:nvSpPr>
          <p:cNvPr id="18435" name="Content Placeholder 14">
            <a:extLst>
              <a:ext uri="{FF2B5EF4-FFF2-40B4-BE49-F238E27FC236}">
                <a16:creationId xmlns:a16="http://schemas.microsoft.com/office/drawing/2014/main" id="{DB0DD5E6-1A2F-4FE0-B3CB-B3BD131815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3733800"/>
            <a:ext cx="6858000" cy="2769989"/>
          </a:xfrm>
        </p:spPr>
        <p:txBody>
          <a:bodyPr/>
          <a:lstStyle/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select with your mouse, Ctrl-C</a:t>
            </a:r>
          </a:p>
          <a:p>
            <a:r>
              <a:rPr lang="en-US" altLang="en-US" sz="2000" dirty="0" err="1"/>
              <a:t>goto</a:t>
            </a:r>
            <a:r>
              <a:rPr lang="en-US" altLang="en-US" sz="2000" dirty="0"/>
              <a:t> eng1.mu.edu.tr </a:t>
            </a:r>
            <a:r>
              <a:rPr lang="en-US" altLang="en-US" sz="2000" dirty="0" err="1"/>
              <a:t>commandline</a:t>
            </a:r>
            <a:r>
              <a:rPr lang="en-US" altLang="en-US" sz="2000" dirty="0"/>
              <a:t> window</a:t>
            </a:r>
          </a:p>
          <a:p>
            <a:r>
              <a:rPr lang="en-US" altLang="en-US" sz="2000" dirty="0" err="1"/>
              <a:t>nano</a:t>
            </a:r>
            <a:r>
              <a:rPr lang="en-US" altLang="en-US" sz="2000" dirty="0"/>
              <a:t> </a:t>
            </a:r>
            <a:r>
              <a:rPr lang="pl-PL" altLang="en-US" sz="2000" dirty="0"/>
              <a:t>lec1.1.py</a:t>
            </a:r>
            <a:endParaRPr lang="en-US" altLang="en-US" sz="2000" dirty="0"/>
          </a:p>
          <a:p>
            <a:r>
              <a:rPr lang="en-US" altLang="en-US" sz="2000" dirty="0"/>
              <a:t>Ctrl-V Ctrl-X</a:t>
            </a:r>
          </a:p>
          <a:p>
            <a:r>
              <a:rPr lang="en-US" altLang="en-US" sz="2000" dirty="0"/>
              <a:t>type yes</a:t>
            </a:r>
            <a:endParaRPr lang="pl-PL" altLang="en-US" sz="2000" dirty="0"/>
          </a:p>
        </p:txBody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E0793E84-B26E-4157-A384-C66CD7DF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BCHB524 - Edwards</a:t>
            </a:r>
          </a:p>
        </p:txBody>
      </p:sp>
      <p:sp>
        <p:nvSpPr>
          <p:cNvPr id="18437" name="Rectangle 6">
            <a:extLst>
              <a:ext uri="{FF2B5EF4-FFF2-40B4-BE49-F238E27FC236}">
                <a16:creationId xmlns:a16="http://schemas.microsoft.com/office/drawing/2014/main" id="{FF70794F-E091-423D-8057-CE691F87B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31698"/>
            <a:ext cx="6553200" cy="2246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Output Hello World to the terminal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9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solidFill>
                <a:srgbClr val="9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9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Georgetown!"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solidFill>
                <a:srgbClr val="90009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9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'Hello Everyone'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41CE61C3-BBB3-46CB-B9A8-DAD63B3DD4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Hello World!</a:t>
            </a:r>
          </a:p>
        </p:txBody>
      </p:sp>
      <p:sp>
        <p:nvSpPr>
          <p:cNvPr id="19459" name="Content Placeholder 14">
            <a:extLst>
              <a:ext uri="{FF2B5EF4-FFF2-40B4-BE49-F238E27FC236}">
                <a16:creationId xmlns:a16="http://schemas.microsoft.com/office/drawing/2014/main" id="{89D5F16F-0EF2-4676-A77E-066F91432B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Start the terminal, type “python lec1.py”</a:t>
            </a:r>
          </a:p>
          <a:p>
            <a:endParaRPr lang="en-US" altLang="en-US" dirty="0"/>
          </a:p>
        </p:txBody>
      </p:sp>
      <p:sp>
        <p:nvSpPr>
          <p:cNvPr id="19460" name="Footer Placeholder 4">
            <a:extLst>
              <a:ext uri="{FF2B5EF4-FFF2-40B4-BE49-F238E27FC236}">
                <a16:creationId xmlns:a16="http://schemas.microsoft.com/office/drawing/2014/main" id="{9C92ED62-3653-4AD7-8710-517AD164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dirty="0"/>
          </a:p>
        </p:txBody>
      </p:sp>
      <p:pic>
        <p:nvPicPr>
          <p:cNvPr id="19461" name="Picture 2">
            <a:extLst>
              <a:ext uri="{FF2B5EF4-FFF2-40B4-BE49-F238E27FC236}">
                <a16:creationId xmlns:a16="http://schemas.microsoft.com/office/drawing/2014/main" id="{FAF91F72-028A-4D0A-A736-7D9873ED5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49" y="3199109"/>
            <a:ext cx="65436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E6D71E76-9FEF-496C-8081-D78A0CA30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Experiment with 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758C9-BD11-4F20-83BA-6BC3BFD4C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62849"/>
            <a:ext cx="6705599" cy="42672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Quotes: single or double? mixed?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How to change the order of output?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What does the red line do?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How to change what is printed? Add or remove?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What happens if you misspell print?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What happens if you forget a quote?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What happens if you forget a #?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Do the blank lines matter?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20484" name="Footer Placeholder 4">
            <a:extLst>
              <a:ext uri="{FF2B5EF4-FFF2-40B4-BE49-F238E27FC236}">
                <a16:creationId xmlns:a16="http://schemas.microsoft.com/office/drawing/2014/main" id="{400C8010-B85D-46B6-AB87-D8DBB061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CFE7200F-6D33-4B81-8375-B155D3BC7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Lessons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53660D67-1224-454E-B3DB-4491CBB267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07248" y="1462849"/>
            <a:ext cx="7979551" cy="261610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Statements are executed from top to bottom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Single or double quotes – either works as long as they match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Comments (#) are ignored, so use to explain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Syntax error means something is wrong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400" dirty="0"/>
              <a:t>Sometimes the colors will help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400" dirty="0"/>
              <a:t>But not necessarily at the exact position indicated.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Blank lines don’t matter, so use them for readability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1508" name="Footer Placeholder 4">
            <a:extLst>
              <a:ext uri="{FF2B5EF4-FFF2-40B4-BE49-F238E27FC236}">
                <a16:creationId xmlns:a16="http://schemas.microsoft.com/office/drawing/2014/main" id="{73B65205-2233-48E9-9059-A4428AE3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68E497AB-93FF-452E-BB6E-0B1F420A33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 Numbers</a:t>
            </a:r>
          </a:p>
        </p:txBody>
      </p:sp>
      <p:sp>
        <p:nvSpPr>
          <p:cNvPr id="22531" name="Footer Placeholder 4">
            <a:extLst>
              <a:ext uri="{FF2B5EF4-FFF2-40B4-BE49-F238E27FC236}">
                <a16:creationId xmlns:a16="http://schemas.microsoft.com/office/drawing/2014/main" id="{59E1E835-2021-415D-A418-A8CCCAB9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dirty="0"/>
          </a:p>
        </p:txBody>
      </p:sp>
      <p:sp>
        <p:nvSpPr>
          <p:cNvPr id="22532" name="Rectangle 6">
            <a:extLst>
              <a:ext uri="{FF2B5EF4-FFF2-40B4-BE49-F238E27FC236}">
                <a16:creationId xmlns:a16="http://schemas.microsoft.com/office/drawing/2014/main" id="{084B7389-233D-4FCF-85D9-FE2B5E1CF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" y="1581150"/>
            <a:ext cx="8839200" cy="4710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Program input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cars = 100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people_per_car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drivers = 30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passengers = 90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solidFill>
                <a:srgbClr val="DD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Compute the dependent values</a:t>
            </a: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cars_not_driven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cars - drivers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cars_driven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drivers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carpool_capacity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cars_driven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people_per_car</a:t>
            </a: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average_people_per_car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 drivers + passengers ) /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cars_driven</a:t>
            </a: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people_in_last_car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 drivers + passengers - 1 ) %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people_per_car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solidFill>
                <a:srgbClr val="DD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DD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Output the results</a:t>
            </a: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"There are"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cars, </a:t>
            </a:r>
            <a:r>
              <a:rPr lang="en-US" altLang="en-US" sz="14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"cars available."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"There are only"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drivers, </a:t>
            </a:r>
            <a:r>
              <a:rPr lang="en-US" altLang="en-US" sz="14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"drivers available."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"There will be"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cars_not_driven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"empty cars today."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 can transport"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carpool_capacity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"people today."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 have"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passengers, </a:t>
            </a:r>
            <a:r>
              <a:rPr lang="en-US" altLang="en-US" sz="14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 carpool today."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"We need to put about"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average_people_per_car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 each car."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4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"There are"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people_in_last_car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400" dirty="0">
                <a:solidFill>
                  <a:srgbClr val="00A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"people in the last car."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6CC560F-E859-4E08-999F-26E5829627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Experiment with Simple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BC23C-D9D3-46A2-9649-625F5D557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9263"/>
            <a:ext cx="8534400" cy="468153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What names can we use to store values?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What values can we store?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What happens if we change a “variable” name?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What happens if we change the statement order?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How do we print out numbers? By themselves?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What happens if we change the input values?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What is the difference between / and // ? What does % mean? When are decimals shown?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Why is “people in last car” so complicated?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Are there values that produce strange answers?</a:t>
            </a:r>
          </a:p>
        </p:txBody>
      </p:sp>
      <p:sp>
        <p:nvSpPr>
          <p:cNvPr id="23556" name="Footer Placeholder 4">
            <a:extLst>
              <a:ext uri="{FF2B5EF4-FFF2-40B4-BE49-F238E27FC236}">
                <a16:creationId xmlns:a16="http://schemas.microsoft.com/office/drawing/2014/main" id="{464EF627-9165-4BDB-ACA2-0072A9A6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49D3543C-5745-4780-B9AA-608FCCCB03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" y="228600"/>
            <a:ext cx="7550784" cy="981075"/>
          </a:xfrm>
        </p:spPr>
        <p:txBody>
          <a:bodyPr/>
          <a:lstStyle/>
          <a:p>
            <a:r>
              <a:rPr lang="en-US" altLang="en-US" dirty="0"/>
              <a:t>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83AF9-9B59-4F36-B147-F9B7293ED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62849"/>
            <a:ext cx="8762999" cy="42672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Variables store values for later use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We can use whatever name makes sense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Letters, numbers, and _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store explicit numbers or the result of arithmetic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you change the name in one place, you have to change it everywhere.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You must store a value before you use the variable.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24580" name="Footer Placeholder 4">
            <a:extLst>
              <a:ext uri="{FF2B5EF4-FFF2-40B4-BE49-F238E27FC236}">
                <a16:creationId xmlns:a16="http://schemas.microsoft.com/office/drawing/2014/main" id="{4FE48B16-9133-43A9-8A5B-8E8522C66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7324" y="2355780"/>
            <a:ext cx="4449604" cy="1208344"/>
          </a:xfrm>
          <a:prstGeom prst="rect">
            <a:avLst/>
          </a:prstGeom>
        </p:spPr>
        <p:txBody>
          <a:bodyPr vert="horz" wrap="square" lIns="0" tIns="79058" rIns="0" bIns="0" rtlCol="0">
            <a:spAutoFit/>
          </a:bodyPr>
          <a:lstStyle/>
          <a:p>
            <a:pPr marL="9525" marR="3810">
              <a:lnSpc>
                <a:spcPts val="4380"/>
              </a:lnSpc>
              <a:spcBef>
                <a:spcPts val="623"/>
              </a:spcBef>
            </a:pPr>
            <a:r>
              <a:rPr sz="4050" spc="-101" dirty="0"/>
              <a:t>Installation </a:t>
            </a:r>
            <a:r>
              <a:rPr sz="4050" spc="-109" dirty="0"/>
              <a:t>of</a:t>
            </a:r>
            <a:r>
              <a:rPr sz="4050" spc="-727" dirty="0"/>
              <a:t> </a:t>
            </a:r>
            <a:r>
              <a:rPr sz="4050" spc="-146" dirty="0"/>
              <a:t>Linux  </a:t>
            </a:r>
            <a:r>
              <a:rPr sz="4050" spc="-131" dirty="0"/>
              <a:t>distributions</a:t>
            </a:r>
            <a:endParaRPr sz="40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34502" y="6457576"/>
            <a:ext cx="113664" cy="163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900" dirty="0">
                <a:latin typeface="Tahoma"/>
                <a:cs typeface="Tahoma"/>
              </a:rPr>
              <a:t>2</a:t>
            </a:fld>
            <a:endParaRPr sz="9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174"/>
            <a:ext cx="30384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Course</a:t>
            </a:r>
            <a:r>
              <a:rPr spc="-210" dirty="0"/>
              <a:t> </a:t>
            </a:r>
            <a:r>
              <a:rPr spc="-165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779651"/>
            <a:ext cx="5020945" cy="379783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335"/>
              </a:spcBef>
              <a:buChar char="•"/>
              <a:tabLst>
                <a:tab pos="185420" algn="l"/>
              </a:tabLst>
            </a:pPr>
            <a:r>
              <a:rPr sz="2100" spc="-105" dirty="0">
                <a:latin typeface="Arial"/>
                <a:cs typeface="Arial"/>
              </a:rPr>
              <a:t>Programming</a:t>
            </a:r>
            <a:r>
              <a:rPr sz="2100" spc="-90" dirty="0">
                <a:latin typeface="Arial"/>
                <a:cs typeface="Arial"/>
              </a:rPr>
              <a:t> skills</a:t>
            </a:r>
            <a:endParaRPr sz="2100" dirty="0">
              <a:latin typeface="Arial"/>
              <a:cs typeface="Arial"/>
            </a:endParaRPr>
          </a:p>
          <a:p>
            <a:pPr marL="527685" lvl="1" indent="-172085">
              <a:lnSpc>
                <a:spcPct val="100000"/>
              </a:lnSpc>
              <a:spcBef>
                <a:spcPts val="204"/>
              </a:spcBef>
              <a:buChar char="•"/>
              <a:tabLst>
                <a:tab pos="528320" algn="l"/>
              </a:tabLst>
            </a:pPr>
            <a:r>
              <a:rPr sz="1800" spc="-80" dirty="0">
                <a:latin typeface="Arial"/>
                <a:cs typeface="Arial"/>
              </a:rPr>
              <a:t>Problem solving </a:t>
            </a:r>
            <a:r>
              <a:rPr sz="1800" spc="-85" dirty="0">
                <a:latin typeface="Arial"/>
                <a:cs typeface="Arial"/>
              </a:rPr>
              <a:t>and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debugging</a:t>
            </a:r>
            <a:endParaRPr sz="1800" dirty="0">
              <a:latin typeface="Arial"/>
              <a:cs typeface="Arial"/>
            </a:endParaRPr>
          </a:p>
          <a:p>
            <a:pPr marL="527685" lvl="1" indent="-172085">
              <a:lnSpc>
                <a:spcPct val="100000"/>
              </a:lnSpc>
              <a:spcBef>
                <a:spcPts val="180"/>
              </a:spcBef>
              <a:buChar char="•"/>
              <a:tabLst>
                <a:tab pos="528320" algn="l"/>
              </a:tabLst>
            </a:pPr>
            <a:r>
              <a:rPr sz="1800" spc="-125" dirty="0">
                <a:latin typeface="Arial"/>
                <a:cs typeface="Arial"/>
              </a:rPr>
              <a:t>Reading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15" dirty="0">
                <a:latin typeface="Arial"/>
                <a:cs typeface="Arial"/>
              </a:rPr>
              <a:t>writing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documentation</a:t>
            </a:r>
            <a:endParaRPr sz="1800" dirty="0">
              <a:latin typeface="Arial"/>
              <a:cs typeface="Arial"/>
            </a:endParaRPr>
          </a:p>
          <a:p>
            <a:pPr marL="527685" lvl="1" indent="-172085">
              <a:lnSpc>
                <a:spcPct val="100000"/>
              </a:lnSpc>
              <a:spcBef>
                <a:spcPts val="180"/>
              </a:spcBef>
              <a:buChar char="•"/>
              <a:tabLst>
                <a:tab pos="528320" algn="l"/>
              </a:tabLst>
            </a:pPr>
            <a:r>
              <a:rPr sz="1800" spc="-105" dirty="0">
                <a:latin typeface="Arial"/>
                <a:cs typeface="Arial"/>
              </a:rPr>
              <a:t>Data </a:t>
            </a:r>
            <a:r>
              <a:rPr sz="1800" spc="-60" dirty="0">
                <a:latin typeface="Arial"/>
                <a:cs typeface="Arial"/>
              </a:rPr>
              <a:t>Munging: </a:t>
            </a:r>
            <a:r>
              <a:rPr sz="1800" spc="-105" dirty="0">
                <a:latin typeface="Arial"/>
                <a:cs typeface="Arial"/>
              </a:rPr>
              <a:t>Data </a:t>
            </a:r>
            <a:r>
              <a:rPr sz="1800" spc="-20" dirty="0">
                <a:latin typeface="Arial"/>
                <a:cs typeface="Arial"/>
              </a:rPr>
              <a:t>filtering </a:t>
            </a:r>
            <a:r>
              <a:rPr sz="1800" spc="-85" dirty="0">
                <a:latin typeface="Arial"/>
                <a:cs typeface="Arial"/>
              </a:rPr>
              <a:t>and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transformation</a:t>
            </a:r>
            <a:endParaRPr sz="1800" dirty="0">
              <a:latin typeface="Arial"/>
              <a:cs typeface="Arial"/>
            </a:endParaRPr>
          </a:p>
          <a:p>
            <a:pPr marL="527685" lvl="1" indent="-172085">
              <a:lnSpc>
                <a:spcPct val="100000"/>
              </a:lnSpc>
              <a:spcBef>
                <a:spcPts val="195"/>
              </a:spcBef>
              <a:buChar char="•"/>
              <a:tabLst>
                <a:tab pos="528320" algn="l"/>
              </a:tabLst>
            </a:pPr>
            <a:r>
              <a:rPr sz="1800" spc="-70" dirty="0">
                <a:latin typeface="Arial"/>
                <a:cs typeface="Arial"/>
              </a:rPr>
              <a:t>Pattern matching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70" dirty="0">
                <a:latin typeface="Arial"/>
                <a:cs typeface="Arial"/>
              </a:rPr>
              <a:t>data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mining</a:t>
            </a:r>
            <a:endParaRPr sz="1800" dirty="0">
              <a:latin typeface="Arial"/>
              <a:cs typeface="Arial"/>
            </a:endParaRPr>
          </a:p>
          <a:p>
            <a:pPr marL="527685" lvl="1" indent="-172085">
              <a:lnSpc>
                <a:spcPct val="100000"/>
              </a:lnSpc>
              <a:spcBef>
                <a:spcPts val="180"/>
              </a:spcBef>
              <a:buChar char="•"/>
              <a:tabLst>
                <a:tab pos="528320" algn="l"/>
              </a:tabLst>
            </a:pPr>
            <a:r>
              <a:rPr sz="1800" spc="-75" dirty="0">
                <a:latin typeface="Arial"/>
                <a:cs typeface="Arial"/>
              </a:rPr>
              <a:t>Visualization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65" dirty="0">
                <a:latin typeface="Arial"/>
                <a:cs typeface="Arial"/>
              </a:rPr>
              <a:t>web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presentation</a:t>
            </a:r>
            <a:endParaRPr sz="1800" dirty="0">
              <a:latin typeface="Arial"/>
              <a:cs typeface="Arial"/>
            </a:endParaRPr>
          </a:p>
          <a:p>
            <a:pPr marL="527685" lvl="1" indent="-172085">
              <a:lnSpc>
                <a:spcPct val="100000"/>
              </a:lnSpc>
              <a:spcBef>
                <a:spcPts val="180"/>
              </a:spcBef>
              <a:buChar char="•"/>
              <a:tabLst>
                <a:tab pos="528320" algn="l"/>
              </a:tabLst>
            </a:pPr>
            <a:r>
              <a:rPr sz="1800" spc="-50" dirty="0">
                <a:latin typeface="Arial"/>
                <a:cs typeface="Arial"/>
              </a:rPr>
              <a:t>Object-oriented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programming</a:t>
            </a:r>
            <a:endParaRPr sz="18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Char char="•"/>
              <a:tabLst>
                <a:tab pos="185420" algn="l"/>
              </a:tabLst>
            </a:pPr>
            <a:r>
              <a:rPr sz="2100" spc="-70" dirty="0">
                <a:latin typeface="Arial"/>
                <a:cs typeface="Arial"/>
              </a:rPr>
              <a:t>Bioinformatics</a:t>
            </a:r>
            <a:r>
              <a:rPr sz="2100" spc="-80" dirty="0">
                <a:latin typeface="Arial"/>
                <a:cs typeface="Arial"/>
              </a:rPr>
              <a:t> </a:t>
            </a:r>
            <a:r>
              <a:rPr sz="2100" spc="-90" dirty="0">
                <a:latin typeface="Arial"/>
                <a:cs typeface="Arial"/>
              </a:rPr>
              <a:t>skills</a:t>
            </a:r>
            <a:endParaRPr sz="2100" dirty="0">
              <a:latin typeface="Arial"/>
              <a:cs typeface="Arial"/>
            </a:endParaRPr>
          </a:p>
          <a:p>
            <a:pPr marL="527685" lvl="1" indent="-172085">
              <a:lnSpc>
                <a:spcPct val="100000"/>
              </a:lnSpc>
              <a:spcBef>
                <a:spcPts val="200"/>
              </a:spcBef>
              <a:buChar char="•"/>
              <a:tabLst>
                <a:tab pos="528320" algn="l"/>
              </a:tabLst>
            </a:pPr>
            <a:r>
              <a:rPr sz="1800" spc="-75" dirty="0">
                <a:latin typeface="Arial"/>
                <a:cs typeface="Arial"/>
              </a:rPr>
              <a:t>Biological </a:t>
            </a:r>
            <a:r>
              <a:rPr sz="1800" spc="-105" dirty="0">
                <a:latin typeface="Arial"/>
                <a:cs typeface="Arial"/>
              </a:rPr>
              <a:t>sequence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105" dirty="0">
                <a:latin typeface="Arial"/>
                <a:cs typeface="Arial"/>
              </a:rPr>
              <a:t>analysis</a:t>
            </a:r>
            <a:endParaRPr sz="1800" dirty="0">
              <a:latin typeface="Arial"/>
              <a:cs typeface="Arial"/>
            </a:endParaRPr>
          </a:p>
          <a:p>
            <a:pPr marL="527685" lvl="1" indent="-172085">
              <a:lnSpc>
                <a:spcPct val="100000"/>
              </a:lnSpc>
              <a:spcBef>
                <a:spcPts val="180"/>
              </a:spcBef>
              <a:buChar char="•"/>
              <a:tabLst>
                <a:tab pos="528320" algn="l"/>
              </a:tabLst>
            </a:pPr>
            <a:r>
              <a:rPr sz="1800" spc="-55" dirty="0">
                <a:latin typeface="Arial"/>
                <a:cs typeface="Arial"/>
              </a:rPr>
              <a:t>Interacting </a:t>
            </a:r>
            <a:r>
              <a:rPr sz="1800" spc="5" dirty="0">
                <a:latin typeface="Arial"/>
                <a:cs typeface="Arial"/>
              </a:rPr>
              <a:t>with </a:t>
            </a:r>
            <a:r>
              <a:rPr sz="1800" spc="-60" dirty="0">
                <a:latin typeface="Arial"/>
                <a:cs typeface="Arial"/>
              </a:rPr>
              <a:t>biological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databases</a:t>
            </a:r>
            <a:endParaRPr sz="1800" dirty="0">
              <a:latin typeface="Arial"/>
              <a:cs typeface="Arial"/>
            </a:endParaRPr>
          </a:p>
          <a:p>
            <a:pPr marL="527685" lvl="1" indent="-172085">
              <a:lnSpc>
                <a:spcPct val="100000"/>
              </a:lnSpc>
              <a:spcBef>
                <a:spcPts val="180"/>
              </a:spcBef>
              <a:buChar char="•"/>
              <a:tabLst>
                <a:tab pos="528320" algn="l"/>
              </a:tabLst>
            </a:pPr>
            <a:r>
              <a:rPr sz="1800" spc="-110" dirty="0">
                <a:latin typeface="Arial"/>
                <a:cs typeface="Arial"/>
              </a:rPr>
              <a:t>Using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lang="en-US" sz="1800" spc="-95" dirty="0" err="1">
                <a:latin typeface="Arial"/>
                <a:cs typeface="Arial"/>
              </a:rPr>
              <a:t>BioPython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1314507"/>
            <a:ext cx="4161949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90" dirty="0"/>
              <a:t>Multiple </a:t>
            </a:r>
            <a:r>
              <a:rPr spc="-101" dirty="0"/>
              <a:t>install</a:t>
            </a:r>
            <a:r>
              <a:rPr spc="-570" dirty="0"/>
              <a:t> </a:t>
            </a:r>
            <a:r>
              <a:rPr spc="-79" dirty="0"/>
              <a:t>options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128150"/>
            <a:ext cx="5448300" cy="3123644"/>
          </a:xfrm>
          <a:prstGeom prst="rect">
            <a:avLst/>
          </a:prstGeom>
        </p:spPr>
        <p:txBody>
          <a:bodyPr vert="horz" wrap="square" lIns="0" tIns="110014" rIns="0" bIns="0" rtlCol="0">
            <a:spAutoFit/>
          </a:bodyPr>
          <a:lstStyle/>
          <a:p>
            <a:pPr marL="9525">
              <a:spcBef>
                <a:spcPts val="866"/>
              </a:spcBef>
            </a:pPr>
            <a:r>
              <a:rPr lang="en-US" sz="1500" spc="-15" dirty="0">
                <a:solidFill>
                  <a:srgbClr val="FF681E"/>
                </a:solidFill>
                <a:latin typeface="Arial"/>
                <a:cs typeface="Arial"/>
              </a:rPr>
              <a:t>1. </a:t>
            </a:r>
            <a:r>
              <a:rPr sz="1500" spc="-15" dirty="0">
                <a:solidFill>
                  <a:srgbClr val="FF681E"/>
                </a:solidFill>
                <a:latin typeface="Arial"/>
                <a:cs typeface="Arial"/>
              </a:rPr>
              <a:t>Straight forward</a:t>
            </a:r>
            <a:r>
              <a:rPr sz="1500" spc="-240" dirty="0">
                <a:solidFill>
                  <a:srgbClr val="FF681E"/>
                </a:solidFill>
                <a:latin typeface="Arial"/>
                <a:cs typeface="Arial"/>
              </a:rPr>
              <a:t> </a:t>
            </a:r>
            <a:r>
              <a:rPr sz="1500" spc="8" dirty="0">
                <a:solidFill>
                  <a:srgbClr val="FF681E"/>
                </a:solidFill>
                <a:latin typeface="Arial"/>
                <a:cs typeface="Arial"/>
              </a:rPr>
              <a:t>install*</a:t>
            </a:r>
            <a:endParaRPr sz="1500" dirty="0">
              <a:latin typeface="Arial"/>
              <a:cs typeface="Arial"/>
            </a:endParaRPr>
          </a:p>
          <a:p>
            <a:pPr marL="695325" marR="1478756">
              <a:lnSpc>
                <a:spcPct val="142500"/>
              </a:lnSpc>
              <a:spcBef>
                <a:spcPts val="11"/>
              </a:spcBef>
            </a:pPr>
            <a:r>
              <a:rPr sz="1200" spc="-38" dirty="0">
                <a:solidFill>
                  <a:srgbClr val="1B2944"/>
                </a:solidFill>
                <a:latin typeface="Arial"/>
                <a:cs typeface="Arial"/>
              </a:rPr>
              <a:t>give</a:t>
            </a:r>
            <a:r>
              <a:rPr sz="1200" spc="-86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26" dirty="0">
                <a:solidFill>
                  <a:srgbClr val="1B2944"/>
                </a:solidFill>
                <a:latin typeface="Arial"/>
                <a:cs typeface="Arial"/>
              </a:rPr>
              <a:t>your</a:t>
            </a:r>
            <a:r>
              <a:rPr sz="1200" spc="-90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26" dirty="0">
                <a:solidFill>
                  <a:srgbClr val="1B2944"/>
                </a:solidFill>
                <a:latin typeface="Arial"/>
                <a:cs typeface="Arial"/>
              </a:rPr>
              <a:t>complete</a:t>
            </a:r>
            <a:r>
              <a:rPr sz="1200" spc="-79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38" dirty="0">
                <a:solidFill>
                  <a:srgbClr val="1B2944"/>
                </a:solidFill>
                <a:latin typeface="Arial"/>
                <a:cs typeface="Arial"/>
              </a:rPr>
              <a:t>hard</a:t>
            </a:r>
            <a:r>
              <a:rPr sz="1200" spc="-83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1B2944"/>
                </a:solidFill>
                <a:latin typeface="Arial"/>
                <a:cs typeface="Arial"/>
              </a:rPr>
              <a:t>drive</a:t>
            </a:r>
            <a:r>
              <a:rPr sz="1200" spc="-64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23" dirty="0">
                <a:solidFill>
                  <a:srgbClr val="1B2944"/>
                </a:solidFill>
                <a:latin typeface="Arial"/>
                <a:cs typeface="Arial"/>
              </a:rPr>
              <a:t>to</a:t>
            </a:r>
            <a:r>
              <a:rPr sz="1200" spc="-98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38" dirty="0">
                <a:solidFill>
                  <a:srgbClr val="1B2944"/>
                </a:solidFill>
                <a:latin typeface="Arial"/>
                <a:cs typeface="Arial"/>
              </a:rPr>
              <a:t>Linux</a:t>
            </a:r>
            <a:r>
              <a:rPr sz="1200" spc="-75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1B2944"/>
                </a:solidFill>
                <a:latin typeface="Arial"/>
                <a:cs typeface="Arial"/>
              </a:rPr>
              <a:t>(cle</a:t>
            </a:r>
            <a:r>
              <a:rPr lang="en-US" sz="1200" spc="-60" dirty="0">
                <a:solidFill>
                  <a:srgbClr val="1B2944"/>
                </a:solidFill>
                <a:latin typeface="Arial"/>
                <a:cs typeface="Arial"/>
              </a:rPr>
              <a:t>a</a:t>
            </a:r>
            <a:r>
              <a:rPr sz="1200" spc="-60" dirty="0">
                <a:solidFill>
                  <a:srgbClr val="1B2944"/>
                </a:solidFill>
                <a:latin typeface="Arial"/>
                <a:cs typeface="Arial"/>
              </a:rPr>
              <a:t>n</a:t>
            </a:r>
            <a:r>
              <a:rPr sz="1200" spc="-64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23" dirty="0">
                <a:solidFill>
                  <a:srgbClr val="1B2944"/>
                </a:solidFill>
                <a:latin typeface="Arial"/>
                <a:cs typeface="Arial"/>
              </a:rPr>
              <a:t>install)  </a:t>
            </a:r>
            <a:r>
              <a:rPr sz="1200" spc="-53" dirty="0">
                <a:solidFill>
                  <a:srgbClr val="1B2944"/>
                </a:solidFill>
                <a:latin typeface="Arial"/>
                <a:cs typeface="Arial"/>
              </a:rPr>
              <a:t>This</a:t>
            </a:r>
            <a:r>
              <a:rPr sz="1200" spc="-90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4" dirty="0">
                <a:solidFill>
                  <a:srgbClr val="1B2944"/>
                </a:solidFill>
                <a:latin typeface="Arial"/>
                <a:cs typeface="Arial"/>
              </a:rPr>
              <a:t>will</a:t>
            </a:r>
            <a:r>
              <a:rPr sz="1200" spc="-83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41" dirty="0">
                <a:solidFill>
                  <a:srgbClr val="1B2944"/>
                </a:solidFill>
                <a:latin typeface="Arial"/>
                <a:cs typeface="Arial"/>
              </a:rPr>
              <a:t>remove</a:t>
            </a:r>
            <a:r>
              <a:rPr sz="1200" spc="-79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lang="en-US" sz="1200" spc="-23" dirty="0">
                <a:solidFill>
                  <a:srgbClr val="1B2944"/>
                </a:solidFill>
                <a:latin typeface="Arial"/>
                <a:cs typeface="Arial"/>
              </a:rPr>
              <a:t>ALL</a:t>
            </a:r>
            <a:r>
              <a:rPr sz="1200" spc="-83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1B2944"/>
                </a:solidFill>
                <a:latin typeface="Arial"/>
                <a:cs typeface="Arial"/>
              </a:rPr>
              <a:t>other</a:t>
            </a:r>
            <a:r>
              <a:rPr sz="1200" spc="-90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26" dirty="0">
                <a:solidFill>
                  <a:srgbClr val="1B2944"/>
                </a:solidFill>
                <a:latin typeface="Arial"/>
                <a:cs typeface="Arial"/>
              </a:rPr>
              <a:t>files</a:t>
            </a:r>
            <a:r>
              <a:rPr sz="1200" spc="-71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B2944"/>
                </a:solidFill>
                <a:latin typeface="Arial"/>
                <a:cs typeface="Arial"/>
              </a:rPr>
              <a:t>from</a:t>
            </a:r>
            <a:r>
              <a:rPr sz="1200" spc="-83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26" dirty="0">
                <a:solidFill>
                  <a:srgbClr val="1B2944"/>
                </a:solidFill>
                <a:latin typeface="Arial"/>
                <a:cs typeface="Arial"/>
              </a:rPr>
              <a:t>your</a:t>
            </a:r>
            <a:r>
              <a:rPr sz="1200" spc="-94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38" dirty="0">
                <a:solidFill>
                  <a:srgbClr val="1B2944"/>
                </a:solidFill>
                <a:latin typeface="Arial"/>
                <a:cs typeface="Arial"/>
              </a:rPr>
              <a:t>hard</a:t>
            </a:r>
            <a:r>
              <a:rPr sz="1200" spc="-86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1B2944"/>
                </a:solidFill>
                <a:latin typeface="Arial"/>
                <a:cs typeface="Arial"/>
              </a:rPr>
              <a:t>drive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spcBef>
                <a:spcPts val="26"/>
              </a:spcBef>
            </a:pPr>
            <a:endParaRPr sz="1313" dirty="0">
              <a:latin typeface="Times New Roman"/>
              <a:cs typeface="Times New Roman"/>
            </a:endParaRPr>
          </a:p>
          <a:p>
            <a:pPr marL="9525"/>
            <a:r>
              <a:rPr lang="en-US" sz="1500" spc="8" dirty="0">
                <a:solidFill>
                  <a:srgbClr val="FF681E"/>
                </a:solidFill>
                <a:latin typeface="Arial"/>
                <a:cs typeface="Arial"/>
              </a:rPr>
              <a:t>2. Or </a:t>
            </a:r>
            <a:r>
              <a:rPr sz="1500" spc="8" dirty="0">
                <a:solidFill>
                  <a:srgbClr val="FF681E"/>
                </a:solidFill>
                <a:latin typeface="Arial"/>
                <a:cs typeface="Arial"/>
              </a:rPr>
              <a:t>Virtuali</a:t>
            </a:r>
            <a:r>
              <a:rPr lang="en-US" sz="1500" spc="8" dirty="0">
                <a:solidFill>
                  <a:srgbClr val="FF681E"/>
                </a:solidFill>
                <a:latin typeface="Arial"/>
                <a:cs typeface="Arial"/>
              </a:rPr>
              <a:t>z</a:t>
            </a:r>
            <a:r>
              <a:rPr sz="1500" spc="8" dirty="0">
                <a:solidFill>
                  <a:srgbClr val="FF681E"/>
                </a:solidFill>
                <a:latin typeface="Arial"/>
                <a:cs typeface="Arial"/>
              </a:rPr>
              <a:t>ation**</a:t>
            </a:r>
            <a:endParaRPr sz="1500" dirty="0">
              <a:latin typeface="Arial"/>
              <a:cs typeface="Arial"/>
            </a:endParaRPr>
          </a:p>
          <a:p>
            <a:pPr marL="695325" marR="158591">
              <a:lnSpc>
                <a:spcPct val="141900"/>
              </a:lnSpc>
              <a:spcBef>
                <a:spcPts val="30"/>
              </a:spcBef>
            </a:pPr>
            <a:r>
              <a:rPr sz="1200" spc="-19" dirty="0">
                <a:solidFill>
                  <a:srgbClr val="1B2944"/>
                </a:solidFill>
                <a:latin typeface="Arial"/>
                <a:cs typeface="Arial"/>
              </a:rPr>
              <a:t>install</a:t>
            </a:r>
            <a:r>
              <a:rPr sz="1200" spc="-153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1B2944"/>
                </a:solidFill>
                <a:latin typeface="Arial"/>
                <a:cs typeface="Arial"/>
              </a:rPr>
              <a:t>VirtualBox</a:t>
            </a:r>
            <a:r>
              <a:rPr sz="1200" spc="-83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49" dirty="0">
                <a:solidFill>
                  <a:srgbClr val="1B2944"/>
                </a:solidFill>
                <a:latin typeface="Arial"/>
                <a:cs typeface="Arial"/>
              </a:rPr>
              <a:t>and</a:t>
            </a:r>
            <a:r>
              <a:rPr sz="1200" spc="-68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19" dirty="0">
                <a:solidFill>
                  <a:srgbClr val="1B2944"/>
                </a:solidFill>
                <a:latin typeface="Arial"/>
                <a:cs typeface="Arial"/>
              </a:rPr>
              <a:t>install</a:t>
            </a:r>
            <a:r>
              <a:rPr sz="1200" spc="-64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38" dirty="0">
                <a:solidFill>
                  <a:srgbClr val="1B2944"/>
                </a:solidFill>
                <a:latin typeface="Arial"/>
                <a:cs typeface="Arial"/>
              </a:rPr>
              <a:t>Linux</a:t>
            </a:r>
            <a:r>
              <a:rPr sz="1200" spc="-75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38" dirty="0">
                <a:solidFill>
                  <a:srgbClr val="1B2944"/>
                </a:solidFill>
                <a:latin typeface="Arial"/>
                <a:cs typeface="Arial"/>
              </a:rPr>
              <a:t>on</a:t>
            </a:r>
            <a:r>
              <a:rPr sz="1200" spc="-79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83" dirty="0">
                <a:solidFill>
                  <a:srgbClr val="1B2944"/>
                </a:solidFill>
                <a:latin typeface="Arial"/>
                <a:cs typeface="Arial"/>
              </a:rPr>
              <a:t>a</a:t>
            </a:r>
            <a:r>
              <a:rPr sz="1200" spc="-79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1B2944"/>
                </a:solidFill>
                <a:latin typeface="Arial"/>
                <a:cs typeface="Arial"/>
              </a:rPr>
              <a:t>virtual</a:t>
            </a:r>
            <a:r>
              <a:rPr sz="1200" spc="-83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4" dirty="0">
                <a:solidFill>
                  <a:srgbClr val="1B2944"/>
                </a:solidFill>
                <a:latin typeface="Arial"/>
                <a:cs typeface="Arial"/>
              </a:rPr>
              <a:t>partition</a:t>
            </a:r>
            <a:r>
              <a:rPr sz="1200" spc="-79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38" dirty="0">
                <a:solidFill>
                  <a:srgbClr val="1B2944"/>
                </a:solidFill>
                <a:latin typeface="Arial"/>
                <a:cs typeface="Arial"/>
              </a:rPr>
              <a:t>on</a:t>
            </a:r>
            <a:r>
              <a:rPr sz="1200" spc="-75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26" dirty="0">
                <a:solidFill>
                  <a:srgbClr val="1B2944"/>
                </a:solidFill>
                <a:latin typeface="Arial"/>
                <a:cs typeface="Arial"/>
              </a:rPr>
              <a:t>your</a:t>
            </a:r>
            <a:r>
              <a:rPr sz="1200" spc="-90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38" dirty="0">
                <a:solidFill>
                  <a:srgbClr val="1B2944"/>
                </a:solidFill>
                <a:latin typeface="Arial"/>
                <a:cs typeface="Arial"/>
              </a:rPr>
              <a:t>hard</a:t>
            </a:r>
            <a:r>
              <a:rPr sz="1200" spc="-83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1B2944"/>
                </a:solidFill>
                <a:latin typeface="Arial"/>
                <a:cs typeface="Arial"/>
              </a:rPr>
              <a:t>drive  </a:t>
            </a:r>
            <a:r>
              <a:rPr sz="1200" spc="-11" dirty="0">
                <a:solidFill>
                  <a:srgbClr val="1B2944"/>
                </a:solidFill>
                <a:latin typeface="Arial"/>
                <a:cs typeface="Arial"/>
              </a:rPr>
              <a:t>(not</a:t>
            </a:r>
            <a:r>
              <a:rPr sz="1200" spc="-101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41" dirty="0">
                <a:solidFill>
                  <a:srgbClr val="1B2944"/>
                </a:solidFill>
                <a:latin typeface="Arial"/>
                <a:cs typeface="Arial"/>
              </a:rPr>
              <a:t>recommended</a:t>
            </a:r>
            <a:r>
              <a:rPr sz="1200" spc="-53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4" dirty="0">
                <a:solidFill>
                  <a:srgbClr val="1B2944"/>
                </a:solidFill>
                <a:latin typeface="Arial"/>
                <a:cs typeface="Arial"/>
              </a:rPr>
              <a:t>for</a:t>
            </a:r>
            <a:r>
              <a:rPr sz="1200" spc="-83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41" dirty="0">
                <a:solidFill>
                  <a:srgbClr val="1B2944"/>
                </a:solidFill>
                <a:latin typeface="Arial"/>
                <a:cs typeface="Arial"/>
              </a:rPr>
              <a:t>small</a:t>
            </a:r>
            <a:r>
              <a:rPr sz="1200" spc="-75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38" dirty="0">
                <a:solidFill>
                  <a:srgbClr val="1B2944"/>
                </a:solidFill>
                <a:latin typeface="Arial"/>
                <a:cs typeface="Arial"/>
              </a:rPr>
              <a:t>hard</a:t>
            </a:r>
            <a:r>
              <a:rPr sz="1200" spc="-86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38" dirty="0">
                <a:solidFill>
                  <a:srgbClr val="1B2944"/>
                </a:solidFill>
                <a:latin typeface="Arial"/>
                <a:cs typeface="Arial"/>
              </a:rPr>
              <a:t>drive)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spcBef>
                <a:spcPts val="34"/>
              </a:spcBef>
            </a:pPr>
            <a:endParaRPr sz="1313" dirty="0">
              <a:latin typeface="Times New Roman"/>
              <a:cs typeface="Times New Roman"/>
            </a:endParaRPr>
          </a:p>
          <a:p>
            <a:pPr marL="9525"/>
            <a:r>
              <a:rPr lang="en-US" sz="1500" spc="-56" dirty="0">
                <a:solidFill>
                  <a:srgbClr val="FF681E"/>
                </a:solidFill>
                <a:latin typeface="Arial"/>
                <a:cs typeface="Arial"/>
              </a:rPr>
              <a:t>3. Or </a:t>
            </a:r>
            <a:r>
              <a:rPr sz="1500" spc="-56" dirty="0">
                <a:solidFill>
                  <a:srgbClr val="FF681E"/>
                </a:solidFill>
                <a:latin typeface="Arial"/>
                <a:cs typeface="Arial"/>
              </a:rPr>
              <a:t>Dual</a:t>
            </a:r>
            <a:r>
              <a:rPr sz="1500" spc="-131" dirty="0">
                <a:solidFill>
                  <a:srgbClr val="FF681E"/>
                </a:solidFill>
                <a:latin typeface="Arial"/>
                <a:cs typeface="Arial"/>
              </a:rPr>
              <a:t> </a:t>
            </a:r>
            <a:r>
              <a:rPr sz="1500" spc="90" dirty="0">
                <a:solidFill>
                  <a:srgbClr val="FF681E"/>
                </a:solidFill>
                <a:latin typeface="Arial"/>
                <a:cs typeface="Arial"/>
              </a:rPr>
              <a:t>boot***</a:t>
            </a:r>
            <a:endParaRPr sz="1500" dirty="0">
              <a:latin typeface="Arial"/>
              <a:cs typeface="Arial"/>
            </a:endParaRPr>
          </a:p>
          <a:p>
            <a:pPr marL="695325" marR="3810">
              <a:lnSpc>
                <a:spcPct val="141900"/>
              </a:lnSpc>
              <a:spcBef>
                <a:spcPts val="23"/>
              </a:spcBef>
            </a:pPr>
            <a:r>
              <a:rPr sz="1200" spc="-49" dirty="0">
                <a:solidFill>
                  <a:srgbClr val="1B2944"/>
                </a:solidFill>
                <a:latin typeface="Arial"/>
                <a:cs typeface="Arial"/>
              </a:rPr>
              <a:t>Seperate</a:t>
            </a:r>
            <a:r>
              <a:rPr sz="1200" spc="-68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83" dirty="0">
                <a:solidFill>
                  <a:srgbClr val="1B2944"/>
                </a:solidFill>
                <a:latin typeface="Arial"/>
                <a:cs typeface="Arial"/>
              </a:rPr>
              <a:t>a </a:t>
            </a:r>
            <a:r>
              <a:rPr sz="1200" spc="-4" dirty="0">
                <a:solidFill>
                  <a:srgbClr val="1B2944"/>
                </a:solidFill>
                <a:latin typeface="Arial"/>
                <a:cs typeface="Arial"/>
              </a:rPr>
              <a:t>partition</a:t>
            </a:r>
            <a:r>
              <a:rPr sz="1200" spc="-79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4" dirty="0">
                <a:solidFill>
                  <a:srgbClr val="1B2944"/>
                </a:solidFill>
                <a:latin typeface="Arial"/>
                <a:cs typeface="Arial"/>
              </a:rPr>
              <a:t>of</a:t>
            </a:r>
            <a:r>
              <a:rPr sz="1200" spc="-83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38" dirty="0">
                <a:solidFill>
                  <a:srgbClr val="1B2944"/>
                </a:solidFill>
                <a:latin typeface="Arial"/>
                <a:cs typeface="Arial"/>
              </a:rPr>
              <a:t>you</a:t>
            </a:r>
            <a:r>
              <a:rPr sz="1200" spc="-90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38" dirty="0">
                <a:solidFill>
                  <a:srgbClr val="1B2944"/>
                </a:solidFill>
                <a:latin typeface="Arial"/>
                <a:cs typeface="Arial"/>
              </a:rPr>
              <a:t>hard</a:t>
            </a:r>
            <a:r>
              <a:rPr sz="1200" spc="-83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1B2944"/>
                </a:solidFill>
                <a:latin typeface="Arial"/>
                <a:cs typeface="Arial"/>
              </a:rPr>
              <a:t>drive</a:t>
            </a:r>
            <a:r>
              <a:rPr sz="1200" spc="-75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49" dirty="0">
                <a:solidFill>
                  <a:srgbClr val="1B2944"/>
                </a:solidFill>
                <a:latin typeface="Arial"/>
                <a:cs typeface="Arial"/>
              </a:rPr>
              <a:t>and</a:t>
            </a:r>
            <a:r>
              <a:rPr sz="1200" spc="-68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19" dirty="0">
                <a:solidFill>
                  <a:srgbClr val="1B2944"/>
                </a:solidFill>
                <a:latin typeface="Arial"/>
                <a:cs typeface="Arial"/>
              </a:rPr>
              <a:t>install</a:t>
            </a:r>
            <a:r>
              <a:rPr sz="1200" spc="-68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38" dirty="0">
                <a:solidFill>
                  <a:srgbClr val="1B2944"/>
                </a:solidFill>
                <a:latin typeface="Arial"/>
                <a:cs typeface="Arial"/>
              </a:rPr>
              <a:t>Linux</a:t>
            </a:r>
            <a:r>
              <a:rPr sz="1200" spc="-75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38" dirty="0">
                <a:solidFill>
                  <a:srgbClr val="1B2944"/>
                </a:solidFill>
                <a:latin typeface="Arial"/>
                <a:cs typeface="Arial"/>
              </a:rPr>
              <a:t>on</a:t>
            </a:r>
            <a:r>
              <a:rPr sz="1200" spc="-79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11" dirty="0">
                <a:solidFill>
                  <a:srgbClr val="1B2944"/>
                </a:solidFill>
                <a:latin typeface="Arial"/>
                <a:cs typeface="Arial"/>
              </a:rPr>
              <a:t>the</a:t>
            </a:r>
            <a:r>
              <a:rPr sz="1200" spc="-98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1B2944"/>
                </a:solidFill>
                <a:latin typeface="Arial"/>
                <a:cs typeface="Arial"/>
              </a:rPr>
              <a:t>new</a:t>
            </a:r>
            <a:r>
              <a:rPr sz="1200" spc="-71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4" dirty="0">
                <a:solidFill>
                  <a:srgbClr val="1B2944"/>
                </a:solidFill>
                <a:latin typeface="Arial"/>
                <a:cs typeface="Arial"/>
              </a:rPr>
              <a:t>partition.  </a:t>
            </a:r>
            <a:r>
              <a:rPr sz="1200" spc="-30" dirty="0">
                <a:solidFill>
                  <a:srgbClr val="1B2944"/>
                </a:solidFill>
                <a:latin typeface="Arial"/>
                <a:cs typeface="Arial"/>
              </a:rPr>
              <a:t>During</a:t>
            </a:r>
            <a:r>
              <a:rPr sz="1200" spc="-83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11" dirty="0">
                <a:solidFill>
                  <a:srgbClr val="1B2944"/>
                </a:solidFill>
                <a:latin typeface="Arial"/>
                <a:cs typeface="Arial"/>
              </a:rPr>
              <a:t>booting</a:t>
            </a:r>
            <a:r>
              <a:rPr sz="1200" spc="-83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38" dirty="0">
                <a:solidFill>
                  <a:srgbClr val="1B2944"/>
                </a:solidFill>
                <a:latin typeface="Arial"/>
                <a:cs typeface="Arial"/>
              </a:rPr>
              <a:t>you</a:t>
            </a:r>
            <a:r>
              <a:rPr sz="1200" spc="-90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8" dirty="0">
                <a:solidFill>
                  <a:srgbClr val="1B2944"/>
                </a:solidFill>
                <a:latin typeface="Arial"/>
                <a:cs typeface="Arial"/>
              </a:rPr>
              <a:t>get</a:t>
            </a:r>
            <a:r>
              <a:rPr sz="1200" spc="-94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11" dirty="0">
                <a:solidFill>
                  <a:srgbClr val="1B2944"/>
                </a:solidFill>
                <a:latin typeface="Arial"/>
                <a:cs typeface="Arial"/>
              </a:rPr>
              <a:t>the</a:t>
            </a:r>
            <a:r>
              <a:rPr sz="1200" spc="-86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11" dirty="0">
                <a:solidFill>
                  <a:srgbClr val="1B2944"/>
                </a:solidFill>
                <a:latin typeface="Arial"/>
                <a:cs typeface="Arial"/>
              </a:rPr>
              <a:t>option</a:t>
            </a:r>
            <a:r>
              <a:rPr sz="1200" spc="-94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23" dirty="0">
                <a:solidFill>
                  <a:srgbClr val="1B2944"/>
                </a:solidFill>
                <a:latin typeface="Arial"/>
                <a:cs typeface="Arial"/>
              </a:rPr>
              <a:t>to</a:t>
            </a:r>
            <a:r>
              <a:rPr sz="1200" spc="-98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41" dirty="0">
                <a:solidFill>
                  <a:srgbClr val="1B2944"/>
                </a:solidFill>
                <a:latin typeface="Arial"/>
                <a:cs typeface="Arial"/>
              </a:rPr>
              <a:t>select</a:t>
            </a:r>
            <a:r>
              <a:rPr sz="1200" spc="-79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1B2944"/>
                </a:solidFill>
                <a:latin typeface="Arial"/>
                <a:cs typeface="Arial"/>
              </a:rPr>
              <a:t>an</a:t>
            </a:r>
            <a:r>
              <a:rPr sz="1200" spc="-131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1B2944"/>
                </a:solidFill>
                <a:latin typeface="Arial"/>
                <a:cs typeface="Arial"/>
              </a:rPr>
              <a:t>OS</a:t>
            </a:r>
            <a:endParaRPr sz="1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5" y="1314507"/>
            <a:ext cx="4161949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90" dirty="0"/>
              <a:t>Multiple </a:t>
            </a:r>
            <a:r>
              <a:rPr spc="-101" dirty="0"/>
              <a:t>install</a:t>
            </a:r>
            <a:r>
              <a:rPr spc="-570" dirty="0"/>
              <a:t> </a:t>
            </a:r>
            <a:r>
              <a:rPr spc="-79" dirty="0"/>
              <a:t>options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5" y="2128150"/>
            <a:ext cx="3886676" cy="3119604"/>
          </a:xfrm>
          <a:prstGeom prst="rect">
            <a:avLst/>
          </a:prstGeom>
        </p:spPr>
        <p:txBody>
          <a:bodyPr vert="horz" wrap="square" lIns="0" tIns="110014" rIns="0" bIns="0" rtlCol="0">
            <a:spAutoFit/>
          </a:bodyPr>
          <a:lstStyle/>
          <a:p>
            <a:pPr marL="9525">
              <a:spcBef>
                <a:spcPts val="866"/>
              </a:spcBef>
            </a:pPr>
            <a:r>
              <a:rPr sz="1500" spc="-38" dirty="0">
                <a:solidFill>
                  <a:srgbClr val="EA6241"/>
                </a:solidFill>
                <a:latin typeface="Arial"/>
                <a:cs typeface="Arial"/>
              </a:rPr>
              <a:t>First</a:t>
            </a:r>
            <a:r>
              <a:rPr sz="1500" spc="-116" dirty="0">
                <a:solidFill>
                  <a:srgbClr val="EA6241"/>
                </a:solidFill>
                <a:latin typeface="Arial"/>
                <a:cs typeface="Arial"/>
              </a:rPr>
              <a:t> </a:t>
            </a:r>
            <a:r>
              <a:rPr sz="1500" spc="-26" dirty="0">
                <a:solidFill>
                  <a:srgbClr val="EA6241"/>
                </a:solidFill>
                <a:latin typeface="Arial"/>
                <a:cs typeface="Arial"/>
              </a:rPr>
              <a:t>things</a:t>
            </a:r>
            <a:r>
              <a:rPr sz="1500" spc="-135" dirty="0">
                <a:solidFill>
                  <a:srgbClr val="EA6241"/>
                </a:solidFill>
                <a:latin typeface="Arial"/>
                <a:cs typeface="Arial"/>
              </a:rPr>
              <a:t> </a:t>
            </a:r>
            <a:r>
              <a:rPr sz="1500" spc="4" dirty="0">
                <a:solidFill>
                  <a:srgbClr val="EA6241"/>
                </a:solidFill>
                <a:latin typeface="Arial"/>
                <a:cs typeface="Arial"/>
              </a:rPr>
              <a:t>first:</a:t>
            </a:r>
            <a:r>
              <a:rPr sz="1500" spc="-120" dirty="0">
                <a:solidFill>
                  <a:srgbClr val="EA6241"/>
                </a:solidFill>
                <a:latin typeface="Arial"/>
                <a:cs typeface="Arial"/>
              </a:rPr>
              <a:t> </a:t>
            </a:r>
            <a:r>
              <a:rPr sz="1500" spc="-38" dirty="0">
                <a:solidFill>
                  <a:srgbClr val="EA6241"/>
                </a:solidFill>
                <a:latin typeface="Arial"/>
                <a:cs typeface="Arial"/>
              </a:rPr>
              <a:t>download</a:t>
            </a:r>
            <a:r>
              <a:rPr sz="1500" spc="-131" dirty="0">
                <a:solidFill>
                  <a:srgbClr val="EA6241"/>
                </a:solidFill>
                <a:latin typeface="Arial"/>
                <a:cs typeface="Arial"/>
              </a:rPr>
              <a:t> </a:t>
            </a:r>
            <a:r>
              <a:rPr sz="1500" spc="-11" dirty="0">
                <a:solidFill>
                  <a:srgbClr val="EA6241"/>
                </a:solidFill>
                <a:latin typeface="Arial"/>
                <a:cs typeface="Arial"/>
              </a:rPr>
              <a:t>the</a:t>
            </a:r>
            <a:r>
              <a:rPr sz="1500" spc="-176" dirty="0">
                <a:solidFill>
                  <a:srgbClr val="EA6241"/>
                </a:solidFill>
                <a:latin typeface="Arial"/>
                <a:cs typeface="Arial"/>
              </a:rPr>
              <a:t> </a:t>
            </a:r>
            <a:r>
              <a:rPr sz="1500" spc="-124" dirty="0">
                <a:solidFill>
                  <a:srgbClr val="EA6241"/>
                </a:solidFill>
                <a:latin typeface="Arial"/>
                <a:cs typeface="Arial"/>
              </a:rPr>
              <a:t>OS</a:t>
            </a:r>
            <a:r>
              <a:rPr sz="1500" spc="-120" dirty="0">
                <a:solidFill>
                  <a:srgbClr val="EA6241"/>
                </a:solidFill>
                <a:latin typeface="Arial"/>
                <a:cs typeface="Arial"/>
              </a:rPr>
              <a:t> </a:t>
            </a:r>
            <a:r>
              <a:rPr sz="1500" spc="-19" dirty="0">
                <a:solidFill>
                  <a:srgbClr val="EA6241"/>
                </a:solidFill>
                <a:latin typeface="Arial"/>
                <a:cs typeface="Arial"/>
              </a:rPr>
              <a:t>installation</a:t>
            </a:r>
            <a:r>
              <a:rPr sz="1500" spc="-124" dirty="0">
                <a:solidFill>
                  <a:srgbClr val="EA6241"/>
                </a:solidFill>
                <a:latin typeface="Arial"/>
                <a:cs typeface="Arial"/>
              </a:rPr>
              <a:t> </a:t>
            </a:r>
            <a:r>
              <a:rPr sz="1500" spc="-4" dirty="0">
                <a:solidFill>
                  <a:srgbClr val="EA6241"/>
                </a:solidFill>
                <a:latin typeface="Arial"/>
                <a:cs typeface="Arial"/>
              </a:rPr>
              <a:t>file</a:t>
            </a:r>
            <a:endParaRPr sz="1500">
              <a:latin typeface="Arial"/>
              <a:cs typeface="Arial"/>
            </a:endParaRPr>
          </a:p>
          <a:p>
            <a:pPr marL="695325">
              <a:spcBef>
                <a:spcPts val="626"/>
              </a:spcBef>
            </a:pPr>
            <a:r>
              <a:rPr sz="1200" u="sng" spc="-23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https://www.ubuntu.com/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spcBef>
                <a:spcPts val="8"/>
              </a:spcBef>
            </a:pPr>
            <a:endParaRPr sz="1050">
              <a:latin typeface="Times New Roman"/>
              <a:cs typeface="Times New Roman"/>
            </a:endParaRPr>
          </a:p>
          <a:p>
            <a:pPr marL="9525"/>
            <a:r>
              <a:rPr sz="1500" spc="-34" dirty="0">
                <a:solidFill>
                  <a:srgbClr val="EA6241"/>
                </a:solidFill>
                <a:latin typeface="Arial"/>
                <a:cs typeface="Arial"/>
              </a:rPr>
              <a:t>VirtualBox</a:t>
            </a:r>
            <a:endParaRPr sz="1500">
              <a:latin typeface="Arial"/>
              <a:cs typeface="Arial"/>
            </a:endParaRPr>
          </a:p>
          <a:p>
            <a:pPr marL="695325">
              <a:spcBef>
                <a:spcPts val="626"/>
              </a:spcBef>
            </a:pPr>
            <a:r>
              <a:rPr sz="1200" u="sng" spc="-19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3"/>
              </a:rPr>
              <a:t>https://www.virtualbox.org/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spcBef>
                <a:spcPts val="11"/>
              </a:spcBef>
            </a:pPr>
            <a:endParaRPr sz="1050">
              <a:latin typeface="Times New Roman"/>
              <a:cs typeface="Times New Roman"/>
            </a:endParaRPr>
          </a:p>
          <a:p>
            <a:pPr marL="9525"/>
            <a:r>
              <a:rPr sz="1500" spc="-45" dirty="0">
                <a:solidFill>
                  <a:srgbClr val="EA6241"/>
                </a:solidFill>
                <a:latin typeface="Arial"/>
                <a:cs typeface="Arial"/>
              </a:rPr>
              <a:t>How</a:t>
            </a:r>
            <a:r>
              <a:rPr sz="1500" spc="-127" dirty="0">
                <a:solidFill>
                  <a:srgbClr val="EA6241"/>
                </a:solidFill>
                <a:latin typeface="Arial"/>
                <a:cs typeface="Arial"/>
              </a:rPr>
              <a:t> </a:t>
            </a:r>
            <a:r>
              <a:rPr sz="1500" spc="34" dirty="0">
                <a:solidFill>
                  <a:srgbClr val="EA6241"/>
                </a:solidFill>
                <a:latin typeface="Arial"/>
                <a:cs typeface="Arial"/>
              </a:rPr>
              <a:t>to</a:t>
            </a:r>
            <a:r>
              <a:rPr sz="1500" spc="-120" dirty="0">
                <a:solidFill>
                  <a:srgbClr val="EA6241"/>
                </a:solidFill>
                <a:latin typeface="Arial"/>
                <a:cs typeface="Arial"/>
              </a:rPr>
              <a:t> </a:t>
            </a:r>
            <a:r>
              <a:rPr sz="1500" spc="-64" dirty="0">
                <a:solidFill>
                  <a:srgbClr val="EA6241"/>
                </a:solidFill>
                <a:latin typeface="Arial"/>
                <a:cs typeface="Arial"/>
              </a:rPr>
              <a:t>make</a:t>
            </a:r>
            <a:r>
              <a:rPr sz="1500" spc="-116" dirty="0">
                <a:solidFill>
                  <a:srgbClr val="EA6241"/>
                </a:solidFill>
                <a:latin typeface="Arial"/>
                <a:cs typeface="Arial"/>
              </a:rPr>
              <a:t> </a:t>
            </a:r>
            <a:r>
              <a:rPr sz="1500" spc="-101" dirty="0">
                <a:solidFill>
                  <a:srgbClr val="EA6241"/>
                </a:solidFill>
                <a:latin typeface="Arial"/>
                <a:cs typeface="Arial"/>
              </a:rPr>
              <a:t>a</a:t>
            </a:r>
            <a:r>
              <a:rPr sz="1500" spc="-124" dirty="0">
                <a:solidFill>
                  <a:srgbClr val="EA6241"/>
                </a:solidFill>
                <a:latin typeface="Arial"/>
                <a:cs typeface="Arial"/>
              </a:rPr>
              <a:t> </a:t>
            </a:r>
            <a:r>
              <a:rPr sz="1500" spc="-49" dirty="0">
                <a:solidFill>
                  <a:srgbClr val="EA6241"/>
                </a:solidFill>
                <a:latin typeface="Arial"/>
                <a:cs typeface="Arial"/>
              </a:rPr>
              <a:t>dual</a:t>
            </a:r>
            <a:r>
              <a:rPr sz="1500" spc="-113" dirty="0">
                <a:solidFill>
                  <a:srgbClr val="EA6241"/>
                </a:solidFill>
                <a:latin typeface="Arial"/>
                <a:cs typeface="Arial"/>
              </a:rPr>
              <a:t> </a:t>
            </a:r>
            <a:r>
              <a:rPr sz="1500" spc="-4" dirty="0">
                <a:solidFill>
                  <a:srgbClr val="EA6241"/>
                </a:solidFill>
                <a:latin typeface="Arial"/>
                <a:cs typeface="Arial"/>
              </a:rPr>
              <a:t>boot</a:t>
            </a:r>
            <a:r>
              <a:rPr sz="1500" spc="-120" dirty="0">
                <a:solidFill>
                  <a:srgbClr val="EA6241"/>
                </a:solidFill>
                <a:latin typeface="Arial"/>
                <a:cs typeface="Arial"/>
              </a:rPr>
              <a:t> </a:t>
            </a:r>
            <a:r>
              <a:rPr sz="1500" spc="-79" dirty="0">
                <a:solidFill>
                  <a:srgbClr val="EA6241"/>
                </a:solidFill>
                <a:latin typeface="Arial"/>
                <a:cs typeface="Arial"/>
              </a:rPr>
              <a:t>device?</a:t>
            </a:r>
            <a:endParaRPr sz="1500">
              <a:latin typeface="Arial"/>
              <a:cs typeface="Arial"/>
            </a:endParaRPr>
          </a:p>
          <a:p>
            <a:pPr marL="695325">
              <a:spcBef>
                <a:spcPts val="623"/>
              </a:spcBef>
            </a:pPr>
            <a:r>
              <a:rPr sz="1200" u="sng" spc="-64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4"/>
              </a:rPr>
              <a:t>Ask </a:t>
            </a:r>
            <a:r>
              <a:rPr sz="1200" u="sng" spc="-34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4"/>
              </a:rPr>
              <a:t>Prof.</a:t>
            </a:r>
            <a:r>
              <a:rPr sz="1200" u="sng" spc="-153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1200" u="sng" spc="-49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4"/>
              </a:rPr>
              <a:t>Google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marL="9525"/>
            <a:r>
              <a:rPr sz="1500" spc="-23" dirty="0">
                <a:solidFill>
                  <a:srgbClr val="EA6241"/>
                </a:solidFill>
                <a:latin typeface="Arial"/>
                <a:cs typeface="Arial"/>
              </a:rPr>
              <a:t>Other </a:t>
            </a:r>
            <a:r>
              <a:rPr sz="1500" spc="-41" dirty="0">
                <a:solidFill>
                  <a:srgbClr val="EA6241"/>
                </a:solidFill>
                <a:latin typeface="Arial"/>
                <a:cs typeface="Arial"/>
              </a:rPr>
              <a:t>Linux</a:t>
            </a:r>
            <a:r>
              <a:rPr sz="1500" spc="-225" dirty="0">
                <a:solidFill>
                  <a:srgbClr val="EA6241"/>
                </a:solidFill>
                <a:latin typeface="Arial"/>
                <a:cs typeface="Arial"/>
              </a:rPr>
              <a:t> </a:t>
            </a:r>
            <a:r>
              <a:rPr sz="1500" spc="-34" dirty="0">
                <a:solidFill>
                  <a:srgbClr val="EA6241"/>
                </a:solidFill>
                <a:latin typeface="Arial"/>
                <a:cs typeface="Arial"/>
              </a:rPr>
              <a:t>distributions?</a:t>
            </a:r>
            <a:endParaRPr sz="1500">
              <a:latin typeface="Arial"/>
              <a:cs typeface="Arial"/>
            </a:endParaRPr>
          </a:p>
          <a:p>
            <a:pPr marL="695325">
              <a:spcBef>
                <a:spcPts val="623"/>
              </a:spcBef>
            </a:pPr>
            <a:r>
              <a:rPr sz="1200" u="sng" spc="-34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5"/>
              </a:rPr>
              <a:t>Wikipedia </a:t>
            </a:r>
            <a:r>
              <a:rPr sz="1200" u="sng" spc="-4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5"/>
              </a:rPr>
              <a:t>list </a:t>
            </a:r>
            <a:r>
              <a:rPr sz="1200" u="sng" spc="4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5"/>
              </a:rPr>
              <a:t>of</a:t>
            </a:r>
            <a:r>
              <a:rPr sz="1200" u="sng" spc="-25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sz="1200" u="sng" spc="-38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5"/>
              </a:rPr>
              <a:t>Linux </a:t>
            </a:r>
            <a:r>
              <a:rPr sz="1200" u="sng" spc="-19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5"/>
              </a:rPr>
              <a:t>distributions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704" y="1314507"/>
            <a:ext cx="2086928" cy="517930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spcBef>
                <a:spcPts val="79"/>
              </a:spcBef>
            </a:pPr>
            <a:r>
              <a:rPr spc="-135" dirty="0"/>
              <a:t>Live</a:t>
            </a:r>
            <a:r>
              <a:rPr spc="-386" dirty="0"/>
              <a:t> </a:t>
            </a:r>
            <a:r>
              <a:rPr spc="-64" dirty="0"/>
              <a:t>modus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7704" y="2228279"/>
            <a:ext cx="7614285" cy="2847478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lnSpc>
                <a:spcPts val="1710"/>
              </a:lnSpc>
              <a:spcBef>
                <a:spcPts val="79"/>
              </a:spcBef>
            </a:pPr>
            <a:r>
              <a:rPr sz="1500" spc="-23" dirty="0">
                <a:solidFill>
                  <a:srgbClr val="1B2944"/>
                </a:solidFill>
                <a:latin typeface="Arial"/>
                <a:cs typeface="Arial"/>
              </a:rPr>
              <a:t>Another</a:t>
            </a:r>
            <a:r>
              <a:rPr sz="1500" spc="-120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500" spc="-8" dirty="0">
                <a:solidFill>
                  <a:srgbClr val="1B2944"/>
                </a:solidFill>
                <a:latin typeface="Arial"/>
                <a:cs typeface="Arial"/>
              </a:rPr>
              <a:t>option</a:t>
            </a:r>
            <a:r>
              <a:rPr sz="1500" spc="-135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500" spc="34" dirty="0">
                <a:solidFill>
                  <a:srgbClr val="1B2944"/>
                </a:solidFill>
                <a:latin typeface="Arial"/>
                <a:cs typeface="Arial"/>
              </a:rPr>
              <a:t>to</a:t>
            </a:r>
            <a:r>
              <a:rPr sz="1500" spc="-109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500" spc="23" dirty="0">
                <a:solidFill>
                  <a:srgbClr val="1B2944"/>
                </a:solidFill>
                <a:latin typeface="Arial"/>
                <a:cs typeface="Arial"/>
              </a:rPr>
              <a:t>try</a:t>
            </a:r>
            <a:r>
              <a:rPr sz="1500" spc="-113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1B2944"/>
                </a:solidFill>
                <a:latin typeface="Arial"/>
                <a:cs typeface="Arial"/>
              </a:rPr>
              <a:t>out</a:t>
            </a:r>
            <a:r>
              <a:rPr sz="1500" spc="-116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500" spc="-45" dirty="0">
                <a:solidFill>
                  <a:srgbClr val="1B2944"/>
                </a:solidFill>
                <a:latin typeface="Arial"/>
                <a:cs typeface="Arial"/>
              </a:rPr>
              <a:t>Linux</a:t>
            </a:r>
            <a:r>
              <a:rPr sz="1500" spc="-116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500" spc="-41" dirty="0">
                <a:solidFill>
                  <a:srgbClr val="1B2944"/>
                </a:solidFill>
                <a:latin typeface="Arial"/>
                <a:cs typeface="Arial"/>
              </a:rPr>
              <a:t>on</a:t>
            </a:r>
            <a:r>
              <a:rPr sz="1500" spc="-131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500" spc="-34" dirty="0">
                <a:solidFill>
                  <a:srgbClr val="1B2944"/>
                </a:solidFill>
                <a:latin typeface="Arial"/>
                <a:cs typeface="Arial"/>
              </a:rPr>
              <a:t>your</a:t>
            </a:r>
            <a:r>
              <a:rPr sz="1500" spc="-109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rgbClr val="1B2944"/>
                </a:solidFill>
                <a:latin typeface="Arial"/>
                <a:cs typeface="Arial"/>
              </a:rPr>
              <a:t>device</a:t>
            </a:r>
            <a:r>
              <a:rPr sz="1500" spc="-113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500" spc="-64" dirty="0">
                <a:solidFill>
                  <a:srgbClr val="1B2944"/>
                </a:solidFill>
                <a:latin typeface="Arial"/>
                <a:cs typeface="Arial"/>
              </a:rPr>
              <a:t>is</a:t>
            </a:r>
            <a:r>
              <a:rPr sz="1500" spc="-113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500" spc="-34" dirty="0">
                <a:solidFill>
                  <a:srgbClr val="1B2944"/>
                </a:solidFill>
                <a:latin typeface="Arial"/>
                <a:cs typeface="Arial"/>
              </a:rPr>
              <a:t>running</a:t>
            </a:r>
            <a:r>
              <a:rPr sz="1500" spc="-131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500" spc="60" dirty="0">
                <a:solidFill>
                  <a:srgbClr val="1B2944"/>
                </a:solidFill>
                <a:latin typeface="Arial"/>
                <a:cs typeface="Arial"/>
              </a:rPr>
              <a:t>it</a:t>
            </a:r>
            <a:r>
              <a:rPr sz="1500" spc="-109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500" spc="-15" dirty="0">
                <a:solidFill>
                  <a:srgbClr val="1B2944"/>
                </a:solidFill>
                <a:latin typeface="Arial"/>
                <a:cs typeface="Arial"/>
              </a:rPr>
              <a:t>in</a:t>
            </a:r>
            <a:r>
              <a:rPr sz="1500" spc="-127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500" spc="-26" dirty="0">
                <a:solidFill>
                  <a:srgbClr val="1B2944"/>
                </a:solidFill>
                <a:latin typeface="Arial"/>
                <a:cs typeface="Arial"/>
              </a:rPr>
              <a:t>‘live</a:t>
            </a:r>
            <a:r>
              <a:rPr sz="1500" spc="-127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500" spc="-56" dirty="0">
                <a:solidFill>
                  <a:srgbClr val="1B2944"/>
                </a:solidFill>
                <a:latin typeface="Arial"/>
                <a:cs typeface="Arial"/>
              </a:rPr>
              <a:t>modus’.</a:t>
            </a:r>
            <a:r>
              <a:rPr sz="1500" spc="-217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500" spc="-64" dirty="0">
                <a:solidFill>
                  <a:srgbClr val="1B2944"/>
                </a:solidFill>
                <a:latin typeface="Arial"/>
                <a:cs typeface="Arial"/>
              </a:rPr>
              <a:t>This</a:t>
            </a:r>
            <a:r>
              <a:rPr sz="1500" spc="-124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500" spc="-49" dirty="0">
                <a:solidFill>
                  <a:srgbClr val="1B2944"/>
                </a:solidFill>
                <a:latin typeface="Arial"/>
                <a:cs typeface="Arial"/>
              </a:rPr>
              <a:t>way</a:t>
            </a:r>
            <a:r>
              <a:rPr sz="1500" spc="-113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500" spc="-41" dirty="0">
                <a:solidFill>
                  <a:srgbClr val="1B2944"/>
                </a:solidFill>
                <a:latin typeface="Arial"/>
                <a:cs typeface="Arial"/>
              </a:rPr>
              <a:t>you</a:t>
            </a:r>
            <a:r>
              <a:rPr sz="1500" spc="-124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500" spc="-83" dirty="0">
                <a:solidFill>
                  <a:srgbClr val="1B2944"/>
                </a:solidFill>
                <a:latin typeface="Arial"/>
                <a:cs typeface="Arial"/>
              </a:rPr>
              <a:t>can</a:t>
            </a:r>
            <a:r>
              <a:rPr sz="1500" spc="-124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500" spc="-8" dirty="0">
                <a:solidFill>
                  <a:srgbClr val="1B2944"/>
                </a:solidFill>
                <a:latin typeface="Arial"/>
                <a:cs typeface="Arial"/>
              </a:rPr>
              <a:t>test</a:t>
            </a:r>
            <a:r>
              <a:rPr sz="1500" spc="-109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500" spc="-101" dirty="0">
                <a:solidFill>
                  <a:srgbClr val="1B2944"/>
                </a:solidFill>
                <a:latin typeface="Arial"/>
                <a:cs typeface="Arial"/>
              </a:rPr>
              <a:t>a</a:t>
            </a:r>
            <a:endParaRPr sz="1500" dirty="0">
              <a:latin typeface="Arial"/>
              <a:cs typeface="Arial"/>
            </a:endParaRPr>
          </a:p>
          <a:p>
            <a:pPr marL="9525">
              <a:lnSpc>
                <a:spcPts val="1710"/>
              </a:lnSpc>
            </a:pPr>
            <a:r>
              <a:rPr sz="1500" spc="-41" dirty="0">
                <a:solidFill>
                  <a:srgbClr val="1B2944"/>
                </a:solidFill>
                <a:latin typeface="Arial"/>
                <a:cs typeface="Arial"/>
              </a:rPr>
              <a:t>Linux</a:t>
            </a:r>
            <a:r>
              <a:rPr sz="1500" spc="-131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500" spc="-11" dirty="0">
                <a:solidFill>
                  <a:srgbClr val="1B2944"/>
                </a:solidFill>
                <a:latin typeface="Arial"/>
                <a:cs typeface="Arial"/>
              </a:rPr>
              <a:t>distribution</a:t>
            </a:r>
            <a:r>
              <a:rPr sz="1500" spc="-116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500" b="1" spc="11" dirty="0">
                <a:solidFill>
                  <a:srgbClr val="1B2944"/>
                </a:solidFill>
                <a:latin typeface="Arial"/>
                <a:cs typeface="Arial"/>
              </a:rPr>
              <a:t>without</a:t>
            </a:r>
            <a:r>
              <a:rPr sz="1500" b="1" spc="-131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500" b="1" spc="-34" dirty="0">
                <a:solidFill>
                  <a:srgbClr val="1B2944"/>
                </a:solidFill>
                <a:latin typeface="Arial"/>
                <a:cs typeface="Arial"/>
              </a:rPr>
              <a:t>making</a:t>
            </a:r>
            <a:r>
              <a:rPr sz="1500" b="1" spc="-131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500" b="1" spc="-79" dirty="0">
                <a:solidFill>
                  <a:srgbClr val="1B2944"/>
                </a:solidFill>
                <a:latin typeface="Arial"/>
                <a:cs typeface="Arial"/>
              </a:rPr>
              <a:t>changes</a:t>
            </a:r>
            <a:r>
              <a:rPr sz="1500" b="1" spc="-131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500" b="1" spc="34" dirty="0">
                <a:solidFill>
                  <a:srgbClr val="1B2944"/>
                </a:solidFill>
                <a:latin typeface="Arial"/>
                <a:cs typeface="Arial"/>
              </a:rPr>
              <a:t>to</a:t>
            </a:r>
            <a:r>
              <a:rPr sz="1500" b="1" spc="-124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500" b="1" spc="-34" dirty="0">
                <a:solidFill>
                  <a:srgbClr val="1B2944"/>
                </a:solidFill>
                <a:latin typeface="Arial"/>
                <a:cs typeface="Arial"/>
              </a:rPr>
              <a:t>your</a:t>
            </a:r>
            <a:r>
              <a:rPr sz="1500" b="1" spc="-116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500" b="1" spc="-26" dirty="0">
                <a:solidFill>
                  <a:srgbClr val="1B2944"/>
                </a:solidFill>
                <a:latin typeface="Arial"/>
                <a:cs typeface="Arial"/>
              </a:rPr>
              <a:t>computer</a:t>
            </a:r>
            <a:r>
              <a:rPr sz="1500" spc="-26" dirty="0">
                <a:solidFill>
                  <a:srgbClr val="1B2944"/>
                </a:solidFill>
                <a:latin typeface="Arial"/>
                <a:cs typeface="Arial"/>
              </a:rPr>
              <a:t>!</a:t>
            </a:r>
            <a:endParaRPr sz="1500" dirty="0">
              <a:latin typeface="Arial"/>
              <a:cs typeface="Arial"/>
            </a:endParaRPr>
          </a:p>
          <a:p>
            <a:pPr marL="9525">
              <a:spcBef>
                <a:spcPts val="566"/>
              </a:spcBef>
            </a:pPr>
            <a:r>
              <a:rPr sz="1500" spc="-45" dirty="0">
                <a:solidFill>
                  <a:srgbClr val="1B2944"/>
                </a:solidFill>
                <a:latin typeface="Arial"/>
                <a:cs typeface="Arial"/>
              </a:rPr>
              <a:t>How</a:t>
            </a:r>
            <a:r>
              <a:rPr sz="1500" spc="-127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500" spc="-38" dirty="0">
                <a:solidFill>
                  <a:srgbClr val="1B2944"/>
                </a:solidFill>
                <a:latin typeface="Arial"/>
                <a:cs typeface="Arial"/>
              </a:rPr>
              <a:t>do</a:t>
            </a:r>
            <a:r>
              <a:rPr sz="1500" spc="-113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500" spc="-49" dirty="0">
                <a:solidFill>
                  <a:srgbClr val="1B2944"/>
                </a:solidFill>
                <a:latin typeface="Arial"/>
                <a:cs typeface="Arial"/>
              </a:rPr>
              <a:t>I</a:t>
            </a:r>
            <a:r>
              <a:rPr sz="1500" spc="-131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500" spc="-38" dirty="0">
                <a:solidFill>
                  <a:srgbClr val="1B2944"/>
                </a:solidFill>
                <a:latin typeface="Arial"/>
                <a:cs typeface="Arial"/>
              </a:rPr>
              <a:t>do</a:t>
            </a:r>
            <a:r>
              <a:rPr sz="1500" spc="-113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rgbClr val="1B2944"/>
                </a:solidFill>
                <a:latin typeface="Arial"/>
                <a:cs typeface="Arial"/>
              </a:rPr>
              <a:t>that?</a:t>
            </a:r>
            <a:endParaRPr sz="1500" dirty="0">
              <a:latin typeface="Arial"/>
              <a:cs typeface="Arial"/>
            </a:endParaRPr>
          </a:p>
          <a:p>
            <a:pPr marL="352425" indent="-342900">
              <a:spcBef>
                <a:spcPts val="633"/>
              </a:spcBef>
              <a:buClr>
                <a:srgbClr val="FF681E"/>
              </a:buClr>
              <a:buAutoNum type="arabicPeriod"/>
              <a:tabLst>
                <a:tab pos="352425" algn="l"/>
                <a:tab pos="352901" algn="l"/>
              </a:tabLst>
            </a:pPr>
            <a:r>
              <a:rPr sz="1200" spc="-86" dirty="0">
                <a:solidFill>
                  <a:srgbClr val="1B2944"/>
                </a:solidFill>
                <a:latin typeface="Arial"/>
                <a:cs typeface="Arial"/>
              </a:rPr>
              <a:t>Use</a:t>
            </a:r>
            <a:r>
              <a:rPr sz="1200" spc="-90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1B2944"/>
                </a:solidFill>
                <a:latin typeface="Arial"/>
                <a:cs typeface="Arial"/>
              </a:rPr>
              <a:t>an</a:t>
            </a:r>
            <a:r>
              <a:rPr sz="1200" spc="-79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1B2944"/>
                </a:solidFill>
                <a:latin typeface="Arial"/>
                <a:cs typeface="Arial"/>
              </a:rPr>
              <a:t>empty</a:t>
            </a:r>
            <a:r>
              <a:rPr sz="1200" spc="-124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101" dirty="0">
                <a:solidFill>
                  <a:srgbClr val="1B2944"/>
                </a:solidFill>
                <a:latin typeface="Arial"/>
                <a:cs typeface="Arial"/>
              </a:rPr>
              <a:t>USB</a:t>
            </a:r>
            <a:r>
              <a:rPr sz="1200" spc="-75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26" dirty="0">
                <a:solidFill>
                  <a:srgbClr val="1B2944"/>
                </a:solidFill>
                <a:latin typeface="Arial"/>
                <a:cs typeface="Arial"/>
              </a:rPr>
              <a:t>stick</a:t>
            </a:r>
            <a:r>
              <a:rPr sz="1200" spc="-83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19" dirty="0">
                <a:solidFill>
                  <a:srgbClr val="1B2944"/>
                </a:solidFill>
                <a:latin typeface="Arial"/>
                <a:cs typeface="Arial"/>
              </a:rPr>
              <a:t>or</a:t>
            </a:r>
            <a:r>
              <a:rPr sz="1200" spc="-143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79" dirty="0">
                <a:solidFill>
                  <a:srgbClr val="1B2944"/>
                </a:solidFill>
                <a:latin typeface="Arial"/>
                <a:cs typeface="Arial"/>
              </a:rPr>
              <a:t>CD-ROM</a:t>
            </a:r>
            <a:endParaRPr sz="1200" dirty="0">
              <a:latin typeface="Arial"/>
              <a:cs typeface="Arial"/>
            </a:endParaRPr>
          </a:p>
          <a:p>
            <a:pPr marL="352425" indent="-342900">
              <a:spcBef>
                <a:spcPts val="604"/>
              </a:spcBef>
              <a:buClr>
                <a:srgbClr val="FF681E"/>
              </a:buClr>
              <a:buAutoNum type="arabicPeriod"/>
              <a:tabLst>
                <a:tab pos="352425" algn="l"/>
                <a:tab pos="352901" algn="l"/>
              </a:tabLst>
            </a:pPr>
            <a:r>
              <a:rPr sz="1200" spc="-34" dirty="0">
                <a:solidFill>
                  <a:srgbClr val="1B2944"/>
                </a:solidFill>
                <a:latin typeface="Arial"/>
                <a:cs typeface="Arial"/>
              </a:rPr>
              <a:t>Download</a:t>
            </a:r>
            <a:r>
              <a:rPr sz="1200" spc="-75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11" dirty="0">
                <a:solidFill>
                  <a:srgbClr val="1B2944"/>
                </a:solidFill>
                <a:latin typeface="Arial"/>
                <a:cs typeface="Arial"/>
              </a:rPr>
              <a:t>the</a:t>
            </a:r>
            <a:r>
              <a:rPr sz="1200" spc="-98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83" dirty="0">
                <a:solidFill>
                  <a:srgbClr val="1B2944"/>
                </a:solidFill>
                <a:latin typeface="Arial"/>
                <a:cs typeface="Arial"/>
              </a:rPr>
              <a:t>ISO</a:t>
            </a:r>
            <a:r>
              <a:rPr sz="1200" spc="-90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4" dirty="0">
                <a:solidFill>
                  <a:srgbClr val="1B2944"/>
                </a:solidFill>
                <a:latin typeface="Arial"/>
                <a:cs typeface="Arial"/>
              </a:rPr>
              <a:t>file</a:t>
            </a:r>
            <a:r>
              <a:rPr sz="1200" spc="-79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8" dirty="0">
                <a:solidFill>
                  <a:srgbClr val="1B2944"/>
                </a:solidFill>
                <a:latin typeface="Arial"/>
                <a:cs typeface="Arial"/>
              </a:rPr>
              <a:t>of</a:t>
            </a:r>
            <a:r>
              <a:rPr sz="1200" spc="-86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11" dirty="0">
                <a:solidFill>
                  <a:srgbClr val="1B2944"/>
                </a:solidFill>
                <a:latin typeface="Arial"/>
                <a:cs typeface="Arial"/>
              </a:rPr>
              <a:t>the</a:t>
            </a:r>
            <a:r>
              <a:rPr sz="1200" spc="-98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8" dirty="0">
                <a:solidFill>
                  <a:srgbClr val="1B2944"/>
                </a:solidFill>
                <a:latin typeface="Arial"/>
                <a:cs typeface="Arial"/>
              </a:rPr>
              <a:t>distribution</a:t>
            </a:r>
            <a:r>
              <a:rPr sz="1200" spc="-68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8" dirty="0">
                <a:solidFill>
                  <a:srgbClr val="1B2944"/>
                </a:solidFill>
                <a:latin typeface="Arial"/>
                <a:cs typeface="Arial"/>
              </a:rPr>
              <a:t>of</a:t>
            </a:r>
            <a:r>
              <a:rPr sz="1200" spc="-86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26" dirty="0">
                <a:solidFill>
                  <a:srgbClr val="1B2944"/>
                </a:solidFill>
                <a:latin typeface="Arial"/>
                <a:cs typeface="Arial"/>
              </a:rPr>
              <a:t>your</a:t>
            </a:r>
            <a:r>
              <a:rPr sz="1200" spc="-98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49" dirty="0">
                <a:solidFill>
                  <a:srgbClr val="1B2944"/>
                </a:solidFill>
                <a:latin typeface="Arial"/>
                <a:cs typeface="Arial"/>
              </a:rPr>
              <a:t>choice</a:t>
            </a:r>
            <a:endParaRPr sz="1200" dirty="0">
              <a:latin typeface="Arial"/>
              <a:cs typeface="Arial"/>
            </a:endParaRPr>
          </a:p>
          <a:p>
            <a:pPr marL="352425" indent="-342900">
              <a:spcBef>
                <a:spcPts val="604"/>
              </a:spcBef>
              <a:buClr>
                <a:srgbClr val="FF681E"/>
              </a:buClr>
              <a:buAutoNum type="arabicPeriod"/>
              <a:tabLst>
                <a:tab pos="352425" algn="l"/>
                <a:tab pos="352901" algn="l"/>
              </a:tabLst>
            </a:pPr>
            <a:r>
              <a:rPr sz="1200" spc="-68" dirty="0">
                <a:solidFill>
                  <a:srgbClr val="1B2944"/>
                </a:solidFill>
                <a:latin typeface="Arial"/>
                <a:cs typeface="Arial"/>
              </a:rPr>
              <a:t>Copy</a:t>
            </a:r>
            <a:r>
              <a:rPr sz="1200" spc="-98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19" dirty="0">
                <a:solidFill>
                  <a:srgbClr val="1B2944"/>
                </a:solidFill>
                <a:latin typeface="Arial"/>
                <a:cs typeface="Arial"/>
              </a:rPr>
              <a:t>or</a:t>
            </a:r>
            <a:r>
              <a:rPr sz="1200" spc="-90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B2944"/>
                </a:solidFill>
                <a:latin typeface="Arial"/>
                <a:cs typeface="Arial"/>
              </a:rPr>
              <a:t>write</a:t>
            </a:r>
            <a:r>
              <a:rPr sz="1200" spc="-86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11" dirty="0">
                <a:solidFill>
                  <a:srgbClr val="1B2944"/>
                </a:solidFill>
                <a:latin typeface="Arial"/>
                <a:cs typeface="Arial"/>
              </a:rPr>
              <a:t>the</a:t>
            </a:r>
            <a:r>
              <a:rPr sz="1200" spc="-98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83" dirty="0">
                <a:solidFill>
                  <a:srgbClr val="1B2944"/>
                </a:solidFill>
                <a:latin typeface="Arial"/>
                <a:cs typeface="Arial"/>
              </a:rPr>
              <a:t>ISO</a:t>
            </a:r>
            <a:r>
              <a:rPr sz="1200" spc="-86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4" dirty="0">
                <a:solidFill>
                  <a:srgbClr val="1B2944"/>
                </a:solidFill>
                <a:latin typeface="Arial"/>
                <a:cs typeface="Arial"/>
              </a:rPr>
              <a:t>file</a:t>
            </a:r>
            <a:r>
              <a:rPr sz="1200" spc="-79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38" dirty="0">
                <a:solidFill>
                  <a:srgbClr val="1B2944"/>
                </a:solidFill>
                <a:latin typeface="Arial"/>
                <a:cs typeface="Arial"/>
              </a:rPr>
              <a:t>on</a:t>
            </a:r>
            <a:r>
              <a:rPr sz="1200" spc="-83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11" dirty="0">
                <a:solidFill>
                  <a:srgbClr val="1B2944"/>
                </a:solidFill>
                <a:latin typeface="Arial"/>
                <a:cs typeface="Arial"/>
              </a:rPr>
              <a:t>the</a:t>
            </a:r>
            <a:r>
              <a:rPr sz="1200" spc="-131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101" dirty="0">
                <a:solidFill>
                  <a:srgbClr val="1B2944"/>
                </a:solidFill>
                <a:latin typeface="Arial"/>
                <a:cs typeface="Arial"/>
              </a:rPr>
              <a:t>USB</a:t>
            </a:r>
            <a:r>
              <a:rPr sz="1200" spc="-75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1B2944"/>
                </a:solidFill>
                <a:latin typeface="Arial"/>
                <a:cs typeface="Arial"/>
              </a:rPr>
              <a:t>drive</a:t>
            </a:r>
            <a:r>
              <a:rPr sz="1200" spc="-79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19" dirty="0">
                <a:solidFill>
                  <a:srgbClr val="1B2944"/>
                </a:solidFill>
                <a:latin typeface="Arial"/>
                <a:cs typeface="Arial"/>
              </a:rPr>
              <a:t>or</a:t>
            </a:r>
            <a:r>
              <a:rPr sz="1200" spc="-135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79" dirty="0">
                <a:solidFill>
                  <a:srgbClr val="1B2944"/>
                </a:solidFill>
                <a:latin typeface="Arial"/>
                <a:cs typeface="Arial"/>
              </a:rPr>
              <a:t>CD-ROM</a:t>
            </a:r>
            <a:endParaRPr sz="1200" dirty="0">
              <a:latin typeface="Arial"/>
              <a:cs typeface="Arial"/>
            </a:endParaRPr>
          </a:p>
          <a:p>
            <a:pPr marL="352425" indent="-342900">
              <a:spcBef>
                <a:spcPts val="611"/>
              </a:spcBef>
              <a:buClr>
                <a:srgbClr val="FF681E"/>
              </a:buClr>
              <a:buAutoNum type="arabicPeriod"/>
              <a:tabLst>
                <a:tab pos="352425" algn="l"/>
                <a:tab pos="352901" algn="l"/>
              </a:tabLst>
            </a:pPr>
            <a:r>
              <a:rPr sz="1200" spc="-23" dirty="0">
                <a:solidFill>
                  <a:srgbClr val="1B2944"/>
                </a:solidFill>
                <a:latin typeface="Arial"/>
                <a:cs typeface="Arial"/>
              </a:rPr>
              <a:t>Boot</a:t>
            </a:r>
            <a:r>
              <a:rPr sz="1200" spc="-90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26" dirty="0">
                <a:solidFill>
                  <a:srgbClr val="1B2944"/>
                </a:solidFill>
                <a:latin typeface="Arial"/>
                <a:cs typeface="Arial"/>
              </a:rPr>
              <a:t>your</a:t>
            </a:r>
            <a:r>
              <a:rPr sz="1200" spc="-94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26" dirty="0">
                <a:solidFill>
                  <a:srgbClr val="1B2944"/>
                </a:solidFill>
                <a:latin typeface="Arial"/>
                <a:cs typeface="Arial"/>
              </a:rPr>
              <a:t>computer</a:t>
            </a:r>
            <a:r>
              <a:rPr sz="1200" spc="-94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B2944"/>
                </a:solidFill>
                <a:latin typeface="Arial"/>
                <a:cs typeface="Arial"/>
              </a:rPr>
              <a:t>from</a:t>
            </a:r>
            <a:r>
              <a:rPr sz="1200" spc="-83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11" dirty="0">
                <a:solidFill>
                  <a:srgbClr val="1B2944"/>
                </a:solidFill>
                <a:latin typeface="Arial"/>
                <a:cs typeface="Arial"/>
              </a:rPr>
              <a:t>the</a:t>
            </a:r>
            <a:r>
              <a:rPr sz="1200" spc="-120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101" dirty="0">
                <a:solidFill>
                  <a:srgbClr val="1B2944"/>
                </a:solidFill>
                <a:latin typeface="Arial"/>
                <a:cs typeface="Arial"/>
              </a:rPr>
              <a:t>USB</a:t>
            </a:r>
            <a:r>
              <a:rPr sz="1200" spc="-83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1B2944"/>
                </a:solidFill>
                <a:latin typeface="Arial"/>
                <a:cs typeface="Arial"/>
              </a:rPr>
              <a:t>drive</a:t>
            </a:r>
            <a:r>
              <a:rPr sz="1200" spc="-68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19" dirty="0">
                <a:solidFill>
                  <a:srgbClr val="1B2944"/>
                </a:solidFill>
                <a:latin typeface="Arial"/>
                <a:cs typeface="Arial"/>
              </a:rPr>
              <a:t>or</a:t>
            </a:r>
            <a:r>
              <a:rPr sz="1200" spc="-143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79" dirty="0">
                <a:solidFill>
                  <a:srgbClr val="1B2944"/>
                </a:solidFill>
                <a:latin typeface="Arial"/>
                <a:cs typeface="Arial"/>
              </a:rPr>
              <a:t>CD-ROM</a:t>
            </a:r>
            <a:endParaRPr sz="1200" dirty="0">
              <a:latin typeface="Arial"/>
              <a:cs typeface="Arial"/>
            </a:endParaRPr>
          </a:p>
          <a:p>
            <a:pPr marL="352425" indent="-342900">
              <a:spcBef>
                <a:spcPts val="604"/>
              </a:spcBef>
              <a:buClr>
                <a:srgbClr val="FF681E"/>
              </a:buClr>
              <a:buAutoNum type="arabicPeriod"/>
              <a:tabLst>
                <a:tab pos="352425" algn="l"/>
                <a:tab pos="352901" algn="l"/>
              </a:tabLst>
            </a:pPr>
            <a:r>
              <a:rPr sz="1200" spc="-23" dirty="0">
                <a:solidFill>
                  <a:srgbClr val="1B2944"/>
                </a:solidFill>
                <a:latin typeface="Arial"/>
                <a:cs typeface="Arial"/>
              </a:rPr>
              <a:t>Optional: </a:t>
            </a:r>
            <a:r>
              <a:rPr sz="1200" spc="-19" dirty="0">
                <a:solidFill>
                  <a:srgbClr val="1B2944"/>
                </a:solidFill>
                <a:latin typeface="Arial"/>
                <a:cs typeface="Arial"/>
              </a:rPr>
              <a:t>install </a:t>
            </a:r>
            <a:r>
              <a:rPr sz="1200" spc="-11" dirty="0">
                <a:solidFill>
                  <a:srgbClr val="1B2944"/>
                </a:solidFill>
                <a:latin typeface="Arial"/>
                <a:cs typeface="Arial"/>
              </a:rPr>
              <a:t>the </a:t>
            </a:r>
            <a:r>
              <a:rPr sz="1200" spc="-38" dirty="0">
                <a:solidFill>
                  <a:srgbClr val="1B2944"/>
                </a:solidFill>
                <a:latin typeface="Arial"/>
                <a:cs typeface="Arial"/>
              </a:rPr>
              <a:t>Linux</a:t>
            </a:r>
            <a:r>
              <a:rPr sz="1200" spc="-255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200" spc="-8" dirty="0">
                <a:solidFill>
                  <a:srgbClr val="1B2944"/>
                </a:solidFill>
                <a:latin typeface="Arial"/>
                <a:cs typeface="Arial"/>
              </a:rPr>
              <a:t>distribution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38" dirty="0">
              <a:latin typeface="Times New Roman"/>
              <a:cs typeface="Times New Roman"/>
            </a:endParaRPr>
          </a:p>
          <a:p>
            <a:pPr marL="9525" marR="89059">
              <a:lnSpc>
                <a:spcPts val="1620"/>
              </a:lnSpc>
            </a:pPr>
            <a:r>
              <a:rPr sz="1500" spc="-68" dirty="0">
                <a:solidFill>
                  <a:srgbClr val="1B2944"/>
                </a:solidFill>
                <a:latin typeface="Arial"/>
                <a:cs typeface="Arial"/>
              </a:rPr>
              <a:t>Then</a:t>
            </a:r>
            <a:r>
              <a:rPr sz="1500" spc="-124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500" spc="-41" dirty="0">
                <a:solidFill>
                  <a:srgbClr val="1B2944"/>
                </a:solidFill>
                <a:latin typeface="Arial"/>
                <a:cs typeface="Arial"/>
              </a:rPr>
              <a:t>you</a:t>
            </a:r>
            <a:r>
              <a:rPr sz="1500" spc="-113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500" spc="-75" dirty="0">
                <a:solidFill>
                  <a:srgbClr val="1B2944"/>
                </a:solidFill>
                <a:latin typeface="Arial"/>
                <a:cs typeface="Arial"/>
              </a:rPr>
              <a:t>have</a:t>
            </a:r>
            <a:r>
              <a:rPr sz="1500" spc="-113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500" spc="-101" dirty="0">
                <a:solidFill>
                  <a:srgbClr val="1B2944"/>
                </a:solidFill>
                <a:latin typeface="Arial"/>
                <a:cs typeface="Arial"/>
              </a:rPr>
              <a:t>a</a:t>
            </a:r>
            <a:r>
              <a:rPr sz="1500" spc="-127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500" spc="4" dirty="0">
                <a:solidFill>
                  <a:srgbClr val="1B2944"/>
                </a:solidFill>
                <a:latin typeface="Arial"/>
                <a:cs typeface="Arial"/>
              </a:rPr>
              <a:t>full</a:t>
            </a:r>
            <a:r>
              <a:rPr sz="1500" spc="-109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500" spc="-23" dirty="0">
                <a:solidFill>
                  <a:srgbClr val="1B2944"/>
                </a:solidFill>
                <a:latin typeface="Arial"/>
                <a:cs typeface="Arial"/>
              </a:rPr>
              <a:t>functional</a:t>
            </a:r>
            <a:r>
              <a:rPr sz="1500" spc="-127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500" spc="-53" dirty="0">
                <a:solidFill>
                  <a:srgbClr val="1B2944"/>
                </a:solidFill>
                <a:latin typeface="Arial"/>
                <a:cs typeface="Arial"/>
              </a:rPr>
              <a:t>system</a:t>
            </a:r>
            <a:r>
              <a:rPr sz="1500" spc="-113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500" spc="11" dirty="0">
                <a:solidFill>
                  <a:srgbClr val="1B2944"/>
                </a:solidFill>
                <a:latin typeface="Arial"/>
                <a:cs typeface="Arial"/>
              </a:rPr>
              <a:t>without</a:t>
            </a:r>
            <a:r>
              <a:rPr sz="1500" spc="-109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500" spc="-23" dirty="0">
                <a:solidFill>
                  <a:srgbClr val="1B2944"/>
                </a:solidFill>
                <a:latin typeface="Arial"/>
                <a:cs typeface="Arial"/>
              </a:rPr>
              <a:t>installing</a:t>
            </a:r>
            <a:r>
              <a:rPr sz="1500" spc="-146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500" spc="30" dirty="0">
                <a:solidFill>
                  <a:srgbClr val="1B2944"/>
                </a:solidFill>
                <a:latin typeface="Arial"/>
                <a:cs typeface="Arial"/>
              </a:rPr>
              <a:t>it.</a:t>
            </a:r>
            <a:r>
              <a:rPr sz="1500" spc="-113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500" spc="-19" dirty="0">
                <a:solidFill>
                  <a:srgbClr val="1B2944"/>
                </a:solidFill>
                <a:latin typeface="Arial"/>
                <a:cs typeface="Arial"/>
              </a:rPr>
              <a:t>Note</a:t>
            </a:r>
            <a:r>
              <a:rPr sz="1500" spc="-113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1B2944"/>
                </a:solidFill>
                <a:latin typeface="Arial"/>
                <a:cs typeface="Arial"/>
              </a:rPr>
              <a:t>that</a:t>
            </a:r>
            <a:r>
              <a:rPr sz="1500" spc="-105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500" u="heavy" spc="-11" dirty="0">
                <a:solidFill>
                  <a:srgbClr val="1B2944"/>
                </a:solidFill>
                <a:uFill>
                  <a:solidFill>
                    <a:srgbClr val="1B2944"/>
                  </a:solidFill>
                </a:uFill>
                <a:latin typeface="Arial"/>
                <a:cs typeface="Arial"/>
              </a:rPr>
              <a:t>nothing</a:t>
            </a:r>
            <a:r>
              <a:rPr sz="1500" u="heavy" spc="-131" dirty="0">
                <a:solidFill>
                  <a:srgbClr val="1B2944"/>
                </a:solidFill>
                <a:uFill>
                  <a:solidFill>
                    <a:srgbClr val="1B2944"/>
                  </a:solidFill>
                </a:uFill>
                <a:latin typeface="Arial"/>
                <a:cs typeface="Arial"/>
              </a:rPr>
              <a:t> </a:t>
            </a:r>
            <a:r>
              <a:rPr sz="1500" u="heavy" spc="8" dirty="0">
                <a:solidFill>
                  <a:srgbClr val="1B2944"/>
                </a:solidFill>
                <a:uFill>
                  <a:solidFill>
                    <a:srgbClr val="1B2944"/>
                  </a:solidFill>
                </a:uFill>
                <a:latin typeface="Arial"/>
                <a:cs typeface="Arial"/>
              </a:rPr>
              <a:t>will</a:t>
            </a:r>
            <a:r>
              <a:rPr sz="1500" u="heavy" spc="-120" dirty="0">
                <a:solidFill>
                  <a:srgbClr val="1B2944"/>
                </a:solidFill>
                <a:uFill>
                  <a:solidFill>
                    <a:srgbClr val="1B2944"/>
                  </a:solidFill>
                </a:uFill>
                <a:latin typeface="Arial"/>
                <a:cs typeface="Arial"/>
              </a:rPr>
              <a:t> </a:t>
            </a:r>
            <a:r>
              <a:rPr sz="1500" u="heavy" spc="-60" dirty="0">
                <a:solidFill>
                  <a:srgbClr val="1B2944"/>
                </a:solidFill>
                <a:uFill>
                  <a:solidFill>
                    <a:srgbClr val="1B2944"/>
                  </a:solidFill>
                </a:uFill>
                <a:latin typeface="Arial"/>
                <a:cs typeface="Arial"/>
              </a:rPr>
              <a:t>be</a:t>
            </a:r>
            <a:r>
              <a:rPr sz="1500" u="heavy" spc="-109" dirty="0">
                <a:solidFill>
                  <a:srgbClr val="1B2944"/>
                </a:solidFill>
                <a:uFill>
                  <a:solidFill>
                    <a:srgbClr val="1B2944"/>
                  </a:solidFill>
                </a:uFill>
                <a:latin typeface="Arial"/>
                <a:cs typeface="Arial"/>
              </a:rPr>
              <a:t> </a:t>
            </a:r>
            <a:r>
              <a:rPr sz="1500" u="heavy" spc="-83" dirty="0">
                <a:solidFill>
                  <a:srgbClr val="1B2944"/>
                </a:solidFill>
                <a:uFill>
                  <a:solidFill>
                    <a:srgbClr val="1B2944"/>
                  </a:solidFill>
                </a:uFill>
                <a:latin typeface="Arial"/>
                <a:cs typeface="Arial"/>
              </a:rPr>
              <a:t>saved</a:t>
            </a:r>
            <a:r>
              <a:rPr sz="1500" spc="-131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500" spc="-68" dirty="0">
                <a:solidFill>
                  <a:srgbClr val="1B2944"/>
                </a:solidFill>
                <a:latin typeface="Arial"/>
                <a:cs typeface="Arial"/>
              </a:rPr>
              <a:t>once  </a:t>
            </a:r>
            <a:r>
              <a:rPr sz="1500" spc="-41" dirty="0">
                <a:solidFill>
                  <a:srgbClr val="1B2944"/>
                </a:solidFill>
                <a:latin typeface="Arial"/>
                <a:cs typeface="Arial"/>
              </a:rPr>
              <a:t>you </a:t>
            </a:r>
            <a:r>
              <a:rPr sz="1500" spc="-38" dirty="0">
                <a:solidFill>
                  <a:srgbClr val="1B2944"/>
                </a:solidFill>
                <a:latin typeface="Arial"/>
                <a:cs typeface="Arial"/>
              </a:rPr>
              <a:t>shut</a:t>
            </a:r>
            <a:r>
              <a:rPr sz="1500" spc="-206" dirty="0">
                <a:solidFill>
                  <a:srgbClr val="1B2944"/>
                </a:solidFill>
                <a:latin typeface="Arial"/>
                <a:cs typeface="Arial"/>
              </a:rPr>
              <a:t> </a:t>
            </a:r>
            <a:r>
              <a:rPr sz="1500" spc="-34" dirty="0">
                <a:solidFill>
                  <a:srgbClr val="1B2944"/>
                </a:solidFill>
                <a:latin typeface="Arial"/>
                <a:cs typeface="Arial"/>
              </a:rPr>
              <a:t>down!</a:t>
            </a:r>
            <a:endParaRPr sz="1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174"/>
            <a:ext cx="363601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70" dirty="0"/>
              <a:t>Linux</a:t>
            </a:r>
            <a:r>
              <a:rPr spc="-170" dirty="0"/>
              <a:t> </a:t>
            </a:r>
            <a:r>
              <a:rPr spc="-240" dirty="0"/>
              <a:t>Commands</a:t>
            </a:r>
            <a:r>
              <a:rPr spc="-270" dirty="0"/>
              <a:t> </a:t>
            </a:r>
            <a:r>
              <a:rPr spc="-114" dirty="0"/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770252"/>
            <a:ext cx="6433185" cy="4269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Char char="•"/>
              <a:tabLst>
                <a:tab pos="185420" algn="l"/>
              </a:tabLst>
            </a:pPr>
            <a:r>
              <a:rPr sz="1900" u="heavy" spc="-7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2"/>
              </a:rPr>
              <a:t>cat</a:t>
            </a:r>
            <a:r>
              <a:rPr sz="1900" spc="-70" dirty="0">
                <a:solidFill>
                  <a:srgbClr val="0563C1"/>
                </a:solidFill>
                <a:latin typeface="Arial"/>
                <a:cs typeface="Arial"/>
                <a:hlinkClick r:id="rId2"/>
              </a:rPr>
              <a:t> </a:t>
            </a:r>
            <a:r>
              <a:rPr sz="1900" spc="-60" dirty="0">
                <a:latin typeface="Arial"/>
                <a:cs typeface="Arial"/>
              </a:rPr>
              <a:t>--- </a:t>
            </a:r>
            <a:r>
              <a:rPr sz="1900" spc="-10" dirty="0">
                <a:latin typeface="Arial"/>
                <a:cs typeface="Arial"/>
              </a:rPr>
              <a:t>for </a:t>
            </a:r>
            <a:r>
              <a:rPr sz="1900" spc="-70" dirty="0">
                <a:latin typeface="Arial"/>
                <a:cs typeface="Arial"/>
              </a:rPr>
              <a:t>creating </a:t>
            </a:r>
            <a:r>
              <a:rPr sz="1900" spc="-95" dirty="0">
                <a:latin typeface="Arial"/>
                <a:cs typeface="Arial"/>
              </a:rPr>
              <a:t>and </a:t>
            </a:r>
            <a:r>
              <a:rPr sz="1900" spc="-85" dirty="0">
                <a:latin typeface="Arial"/>
                <a:cs typeface="Arial"/>
              </a:rPr>
              <a:t>displaying </a:t>
            </a:r>
            <a:r>
              <a:rPr sz="1900" spc="-45" dirty="0">
                <a:latin typeface="Arial"/>
                <a:cs typeface="Arial"/>
              </a:rPr>
              <a:t>short</a:t>
            </a:r>
            <a:r>
              <a:rPr sz="1900" spc="-280" dirty="0">
                <a:latin typeface="Arial"/>
                <a:cs typeface="Arial"/>
              </a:rPr>
              <a:t> </a:t>
            </a:r>
            <a:r>
              <a:rPr sz="1900" spc="-55" dirty="0">
                <a:latin typeface="Arial"/>
                <a:cs typeface="Arial"/>
              </a:rPr>
              <a:t>files</a:t>
            </a:r>
            <a:endParaRPr sz="19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110"/>
              </a:spcBef>
              <a:buClr>
                <a:srgbClr val="000000"/>
              </a:buClr>
              <a:buChar char="•"/>
              <a:tabLst>
                <a:tab pos="185420" algn="l"/>
              </a:tabLst>
            </a:pPr>
            <a:r>
              <a:rPr sz="1900" u="heavy" spc="-8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3"/>
              </a:rPr>
              <a:t>chmod</a:t>
            </a:r>
            <a:r>
              <a:rPr sz="1900" spc="-85" dirty="0">
                <a:solidFill>
                  <a:srgbClr val="0563C1"/>
                </a:solidFill>
                <a:latin typeface="Arial"/>
                <a:cs typeface="Arial"/>
                <a:hlinkClick r:id="rId3"/>
              </a:rPr>
              <a:t> </a:t>
            </a:r>
            <a:r>
              <a:rPr sz="1900" spc="-60" dirty="0">
                <a:latin typeface="Arial"/>
                <a:cs typeface="Arial"/>
              </a:rPr>
              <a:t>--- </a:t>
            </a:r>
            <a:r>
              <a:rPr sz="1900" spc="-125" dirty="0">
                <a:latin typeface="Arial"/>
                <a:cs typeface="Arial"/>
              </a:rPr>
              <a:t>change</a:t>
            </a:r>
            <a:r>
              <a:rPr sz="1900" spc="-114" dirty="0">
                <a:latin typeface="Arial"/>
                <a:cs typeface="Arial"/>
              </a:rPr>
              <a:t> </a:t>
            </a:r>
            <a:r>
              <a:rPr sz="1900" spc="-90" dirty="0">
                <a:latin typeface="Arial"/>
                <a:cs typeface="Arial"/>
              </a:rPr>
              <a:t>permissions</a:t>
            </a:r>
            <a:endParaRPr sz="19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120"/>
              </a:spcBef>
              <a:buClr>
                <a:srgbClr val="000000"/>
              </a:buClr>
              <a:buChar char="•"/>
              <a:tabLst>
                <a:tab pos="185420" algn="l"/>
              </a:tabLst>
            </a:pPr>
            <a:r>
              <a:rPr sz="1900" u="heavy" spc="-10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4"/>
              </a:rPr>
              <a:t>cd</a:t>
            </a:r>
            <a:r>
              <a:rPr sz="1900" spc="-105" dirty="0">
                <a:solidFill>
                  <a:srgbClr val="0563C1"/>
                </a:solidFill>
                <a:latin typeface="Arial"/>
                <a:cs typeface="Arial"/>
                <a:hlinkClick r:id="rId4"/>
              </a:rPr>
              <a:t> </a:t>
            </a:r>
            <a:r>
              <a:rPr sz="1900" spc="-60" dirty="0">
                <a:latin typeface="Arial"/>
                <a:cs typeface="Arial"/>
              </a:rPr>
              <a:t>--- </a:t>
            </a:r>
            <a:r>
              <a:rPr sz="1900" spc="-125" dirty="0">
                <a:latin typeface="Arial"/>
                <a:cs typeface="Arial"/>
              </a:rPr>
              <a:t>change</a:t>
            </a:r>
            <a:r>
              <a:rPr sz="1900" spc="-114" dirty="0">
                <a:latin typeface="Arial"/>
                <a:cs typeface="Arial"/>
              </a:rPr>
              <a:t> </a:t>
            </a:r>
            <a:r>
              <a:rPr sz="1900" spc="-40" dirty="0">
                <a:latin typeface="Arial"/>
                <a:cs typeface="Arial"/>
              </a:rPr>
              <a:t>directory</a:t>
            </a:r>
            <a:endParaRPr sz="19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120"/>
              </a:spcBef>
              <a:buClr>
                <a:srgbClr val="000000"/>
              </a:buClr>
              <a:buChar char="•"/>
              <a:tabLst>
                <a:tab pos="185420" algn="l"/>
              </a:tabLst>
            </a:pPr>
            <a:r>
              <a:rPr sz="1900" u="heavy" spc="-10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5"/>
              </a:rPr>
              <a:t>cp</a:t>
            </a:r>
            <a:r>
              <a:rPr sz="1900" spc="-105" dirty="0">
                <a:solidFill>
                  <a:srgbClr val="0563C1"/>
                </a:solidFill>
                <a:latin typeface="Arial"/>
                <a:cs typeface="Arial"/>
                <a:hlinkClick r:id="rId5"/>
              </a:rPr>
              <a:t> </a:t>
            </a:r>
            <a:r>
              <a:rPr sz="1900" spc="-60" dirty="0">
                <a:latin typeface="Arial"/>
                <a:cs typeface="Arial"/>
              </a:rPr>
              <a:t>--- </a:t>
            </a:r>
            <a:r>
              <a:rPr sz="1900" spc="-10" dirty="0">
                <a:latin typeface="Arial"/>
                <a:cs typeface="Arial"/>
              </a:rPr>
              <a:t>for </a:t>
            </a:r>
            <a:r>
              <a:rPr sz="1900" spc="-90" dirty="0">
                <a:latin typeface="Arial"/>
                <a:cs typeface="Arial"/>
              </a:rPr>
              <a:t>copying</a:t>
            </a:r>
            <a:r>
              <a:rPr sz="1900" spc="-204" dirty="0">
                <a:latin typeface="Arial"/>
                <a:cs typeface="Arial"/>
              </a:rPr>
              <a:t> </a:t>
            </a:r>
            <a:r>
              <a:rPr sz="1900" spc="-55" dirty="0">
                <a:latin typeface="Arial"/>
                <a:cs typeface="Arial"/>
              </a:rPr>
              <a:t>files</a:t>
            </a:r>
            <a:endParaRPr sz="19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Char char="•"/>
              <a:tabLst>
                <a:tab pos="185420" algn="l"/>
              </a:tabLst>
            </a:pPr>
            <a:r>
              <a:rPr sz="1900" u="heavy" spc="-6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6"/>
              </a:rPr>
              <a:t>date</a:t>
            </a:r>
            <a:r>
              <a:rPr sz="1900" spc="-65" dirty="0">
                <a:solidFill>
                  <a:srgbClr val="0563C1"/>
                </a:solidFill>
                <a:latin typeface="Arial"/>
                <a:cs typeface="Arial"/>
                <a:hlinkClick r:id="rId6"/>
              </a:rPr>
              <a:t> </a:t>
            </a:r>
            <a:r>
              <a:rPr sz="1900" spc="-60" dirty="0">
                <a:latin typeface="Arial"/>
                <a:cs typeface="Arial"/>
              </a:rPr>
              <a:t>--- </a:t>
            </a:r>
            <a:r>
              <a:rPr sz="1900" spc="-90" dirty="0">
                <a:latin typeface="Arial"/>
                <a:cs typeface="Arial"/>
              </a:rPr>
              <a:t>display</a:t>
            </a:r>
            <a:r>
              <a:rPr sz="1900" spc="-135" dirty="0">
                <a:latin typeface="Arial"/>
                <a:cs typeface="Arial"/>
              </a:rPr>
              <a:t> </a:t>
            </a:r>
            <a:r>
              <a:rPr sz="1900" spc="-65" dirty="0">
                <a:latin typeface="Arial"/>
                <a:cs typeface="Arial"/>
              </a:rPr>
              <a:t>date</a:t>
            </a:r>
            <a:endParaRPr sz="19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120"/>
              </a:spcBef>
              <a:buClr>
                <a:srgbClr val="000000"/>
              </a:buClr>
              <a:buChar char="•"/>
              <a:tabLst>
                <a:tab pos="185420" algn="l"/>
              </a:tabLst>
            </a:pPr>
            <a:r>
              <a:rPr sz="1900" u="heavy" spc="-9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7"/>
              </a:rPr>
              <a:t>echo</a:t>
            </a:r>
            <a:r>
              <a:rPr sz="1900" spc="-95" dirty="0">
                <a:solidFill>
                  <a:srgbClr val="0563C1"/>
                </a:solidFill>
                <a:latin typeface="Arial"/>
                <a:cs typeface="Arial"/>
                <a:hlinkClick r:id="rId7"/>
              </a:rPr>
              <a:t> </a:t>
            </a:r>
            <a:r>
              <a:rPr sz="1900" spc="-60" dirty="0">
                <a:latin typeface="Arial"/>
                <a:cs typeface="Arial"/>
              </a:rPr>
              <a:t>--- </a:t>
            </a:r>
            <a:r>
              <a:rPr sz="1900" spc="-95" dirty="0">
                <a:latin typeface="Arial"/>
                <a:cs typeface="Arial"/>
              </a:rPr>
              <a:t>echo</a:t>
            </a:r>
            <a:r>
              <a:rPr sz="1900" spc="-130" dirty="0">
                <a:latin typeface="Arial"/>
                <a:cs typeface="Arial"/>
              </a:rPr>
              <a:t> </a:t>
            </a:r>
            <a:r>
              <a:rPr sz="1900" spc="-70" dirty="0">
                <a:latin typeface="Arial"/>
                <a:cs typeface="Arial"/>
              </a:rPr>
              <a:t>argument</a:t>
            </a:r>
            <a:endParaRPr sz="19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120"/>
              </a:spcBef>
              <a:buClr>
                <a:srgbClr val="000000"/>
              </a:buClr>
              <a:buChar char="•"/>
              <a:tabLst>
                <a:tab pos="185420" algn="l"/>
              </a:tabLst>
            </a:pPr>
            <a:r>
              <a:rPr sz="1900" u="heavy" spc="3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8"/>
              </a:rPr>
              <a:t>ftp</a:t>
            </a:r>
            <a:r>
              <a:rPr sz="1900" spc="30" dirty="0">
                <a:solidFill>
                  <a:srgbClr val="0563C1"/>
                </a:solidFill>
                <a:latin typeface="Arial"/>
                <a:cs typeface="Arial"/>
                <a:hlinkClick r:id="rId8"/>
              </a:rPr>
              <a:t> </a:t>
            </a:r>
            <a:r>
              <a:rPr sz="1900" spc="-60" dirty="0">
                <a:latin typeface="Arial"/>
                <a:cs typeface="Arial"/>
              </a:rPr>
              <a:t>--- </a:t>
            </a:r>
            <a:r>
              <a:rPr sz="1900" spc="-75" dirty="0">
                <a:latin typeface="Arial"/>
                <a:cs typeface="Arial"/>
              </a:rPr>
              <a:t>connect </a:t>
            </a:r>
            <a:r>
              <a:rPr sz="1900" spc="10" dirty="0">
                <a:latin typeface="Arial"/>
                <a:cs typeface="Arial"/>
              </a:rPr>
              <a:t>to </a:t>
            </a:r>
            <a:r>
              <a:rPr sz="1900" spc="-150" dirty="0">
                <a:latin typeface="Arial"/>
                <a:cs typeface="Arial"/>
              </a:rPr>
              <a:t>a </a:t>
            </a:r>
            <a:r>
              <a:rPr sz="1900" spc="-50" dirty="0">
                <a:latin typeface="Arial"/>
                <a:cs typeface="Arial"/>
              </a:rPr>
              <a:t>remote </a:t>
            </a:r>
            <a:r>
              <a:rPr sz="1900" spc="-90" dirty="0">
                <a:latin typeface="Arial"/>
                <a:cs typeface="Arial"/>
              </a:rPr>
              <a:t>machine </a:t>
            </a:r>
            <a:r>
              <a:rPr sz="1900" spc="10" dirty="0">
                <a:latin typeface="Arial"/>
                <a:cs typeface="Arial"/>
              </a:rPr>
              <a:t>to</a:t>
            </a:r>
            <a:r>
              <a:rPr sz="1900" spc="-390" dirty="0">
                <a:latin typeface="Arial"/>
                <a:cs typeface="Arial"/>
              </a:rPr>
              <a:t> </a:t>
            </a:r>
            <a:r>
              <a:rPr sz="1900" spc="-65" dirty="0">
                <a:latin typeface="Arial"/>
                <a:cs typeface="Arial"/>
              </a:rPr>
              <a:t>download </a:t>
            </a:r>
            <a:r>
              <a:rPr sz="1900" spc="-20" dirty="0">
                <a:latin typeface="Arial"/>
                <a:cs typeface="Arial"/>
              </a:rPr>
              <a:t>or </a:t>
            </a:r>
            <a:r>
              <a:rPr sz="1900" spc="-70" dirty="0">
                <a:latin typeface="Arial"/>
                <a:cs typeface="Arial"/>
              </a:rPr>
              <a:t>upload </a:t>
            </a:r>
            <a:r>
              <a:rPr sz="1900" spc="-55" dirty="0">
                <a:latin typeface="Arial"/>
                <a:cs typeface="Arial"/>
              </a:rPr>
              <a:t>files</a:t>
            </a:r>
            <a:endParaRPr sz="19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110"/>
              </a:spcBef>
              <a:buClr>
                <a:srgbClr val="000000"/>
              </a:buClr>
              <a:buChar char="•"/>
              <a:tabLst>
                <a:tab pos="185420" algn="l"/>
              </a:tabLst>
            </a:pPr>
            <a:r>
              <a:rPr sz="1900" u="heavy" spc="-8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9"/>
              </a:rPr>
              <a:t>grep</a:t>
            </a:r>
            <a:r>
              <a:rPr sz="1900" spc="-85" dirty="0">
                <a:solidFill>
                  <a:srgbClr val="0563C1"/>
                </a:solidFill>
                <a:latin typeface="Arial"/>
                <a:cs typeface="Arial"/>
                <a:hlinkClick r:id="rId9"/>
              </a:rPr>
              <a:t> </a:t>
            </a:r>
            <a:r>
              <a:rPr sz="1900" spc="-60" dirty="0">
                <a:latin typeface="Arial"/>
                <a:cs typeface="Arial"/>
              </a:rPr>
              <a:t>--- </a:t>
            </a:r>
            <a:r>
              <a:rPr sz="1900" spc="-114" dirty="0">
                <a:latin typeface="Arial"/>
                <a:cs typeface="Arial"/>
              </a:rPr>
              <a:t>search</a:t>
            </a:r>
            <a:r>
              <a:rPr sz="1900" spc="-135" dirty="0">
                <a:latin typeface="Arial"/>
                <a:cs typeface="Arial"/>
              </a:rPr>
              <a:t> </a:t>
            </a:r>
            <a:r>
              <a:rPr sz="1900" spc="-15" dirty="0">
                <a:latin typeface="Arial"/>
                <a:cs typeface="Arial"/>
              </a:rPr>
              <a:t>file</a:t>
            </a:r>
            <a:endParaRPr sz="19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120"/>
              </a:spcBef>
              <a:buClr>
                <a:srgbClr val="000000"/>
              </a:buClr>
              <a:buChar char="•"/>
              <a:tabLst>
                <a:tab pos="185420" algn="l"/>
              </a:tabLst>
            </a:pPr>
            <a:r>
              <a:rPr sz="1900" u="heavy" spc="-10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10"/>
              </a:rPr>
              <a:t>head</a:t>
            </a:r>
            <a:r>
              <a:rPr sz="1900" spc="-100" dirty="0">
                <a:solidFill>
                  <a:srgbClr val="0563C1"/>
                </a:solidFill>
                <a:latin typeface="Arial"/>
                <a:cs typeface="Arial"/>
                <a:hlinkClick r:id="rId10"/>
              </a:rPr>
              <a:t> </a:t>
            </a:r>
            <a:r>
              <a:rPr sz="1900" spc="-60" dirty="0">
                <a:latin typeface="Arial"/>
                <a:cs typeface="Arial"/>
              </a:rPr>
              <a:t>--- </a:t>
            </a:r>
            <a:r>
              <a:rPr sz="1900" spc="-90" dirty="0">
                <a:latin typeface="Arial"/>
                <a:cs typeface="Arial"/>
              </a:rPr>
              <a:t>display </a:t>
            </a:r>
            <a:r>
              <a:rPr sz="1900" spc="-20" dirty="0">
                <a:latin typeface="Arial"/>
                <a:cs typeface="Arial"/>
              </a:rPr>
              <a:t>first </a:t>
            </a:r>
            <a:r>
              <a:rPr sz="1900" spc="-25" dirty="0">
                <a:latin typeface="Arial"/>
                <a:cs typeface="Arial"/>
              </a:rPr>
              <a:t>part </a:t>
            </a:r>
            <a:r>
              <a:rPr sz="1900" spc="-10" dirty="0">
                <a:latin typeface="Arial"/>
                <a:cs typeface="Arial"/>
              </a:rPr>
              <a:t>of</a:t>
            </a:r>
            <a:r>
              <a:rPr sz="1900" spc="-250" dirty="0">
                <a:latin typeface="Arial"/>
                <a:cs typeface="Arial"/>
              </a:rPr>
              <a:t> </a:t>
            </a:r>
            <a:r>
              <a:rPr sz="1900" spc="-15" dirty="0">
                <a:latin typeface="Arial"/>
                <a:cs typeface="Arial"/>
              </a:rPr>
              <a:t>file</a:t>
            </a:r>
            <a:endParaRPr sz="19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120"/>
              </a:spcBef>
              <a:buClr>
                <a:srgbClr val="000000"/>
              </a:buClr>
              <a:buChar char="•"/>
              <a:tabLst>
                <a:tab pos="185420" algn="l"/>
              </a:tabLst>
            </a:pPr>
            <a:r>
              <a:rPr sz="1900" u="heavy" spc="-10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11"/>
              </a:rPr>
              <a:t>ls</a:t>
            </a:r>
            <a:r>
              <a:rPr sz="1900" spc="-105" dirty="0">
                <a:solidFill>
                  <a:srgbClr val="0563C1"/>
                </a:solidFill>
                <a:latin typeface="Arial"/>
                <a:cs typeface="Arial"/>
                <a:hlinkClick r:id="rId11"/>
              </a:rPr>
              <a:t> </a:t>
            </a:r>
            <a:r>
              <a:rPr sz="1900" spc="-60" dirty="0">
                <a:latin typeface="Arial"/>
                <a:cs typeface="Arial"/>
              </a:rPr>
              <a:t>--- </a:t>
            </a:r>
            <a:r>
              <a:rPr sz="1900" spc="-145" dirty="0">
                <a:latin typeface="Arial"/>
                <a:cs typeface="Arial"/>
              </a:rPr>
              <a:t>see </a:t>
            </a:r>
            <a:r>
              <a:rPr sz="1900" spc="-35" dirty="0">
                <a:latin typeface="Arial"/>
                <a:cs typeface="Arial"/>
              </a:rPr>
              <a:t>what </a:t>
            </a:r>
            <a:r>
              <a:rPr sz="1900" spc="-55" dirty="0">
                <a:latin typeface="Arial"/>
                <a:cs typeface="Arial"/>
              </a:rPr>
              <a:t>files </a:t>
            </a:r>
            <a:r>
              <a:rPr sz="1900" spc="-80" dirty="0">
                <a:latin typeface="Arial"/>
                <a:cs typeface="Arial"/>
              </a:rPr>
              <a:t>you</a:t>
            </a:r>
            <a:r>
              <a:rPr sz="1900" spc="-180" dirty="0">
                <a:latin typeface="Arial"/>
                <a:cs typeface="Arial"/>
              </a:rPr>
              <a:t> </a:t>
            </a:r>
            <a:r>
              <a:rPr sz="1900" spc="-125" dirty="0">
                <a:latin typeface="Arial"/>
                <a:cs typeface="Arial"/>
              </a:rPr>
              <a:t>have</a:t>
            </a:r>
            <a:endParaRPr sz="19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Char char="•"/>
              <a:tabLst>
                <a:tab pos="185420" algn="l"/>
              </a:tabLst>
            </a:pPr>
            <a:r>
              <a:rPr sz="19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12"/>
              </a:rPr>
              <a:t>lpr</a:t>
            </a:r>
            <a:r>
              <a:rPr sz="1900" spc="-10" dirty="0">
                <a:solidFill>
                  <a:srgbClr val="0563C1"/>
                </a:solidFill>
                <a:latin typeface="Arial"/>
                <a:cs typeface="Arial"/>
                <a:hlinkClick r:id="rId12"/>
              </a:rPr>
              <a:t> </a:t>
            </a:r>
            <a:r>
              <a:rPr sz="1900" spc="-60" dirty="0">
                <a:latin typeface="Arial"/>
                <a:cs typeface="Arial"/>
              </a:rPr>
              <a:t>--- </a:t>
            </a:r>
            <a:r>
              <a:rPr sz="1900" spc="-85" dirty="0">
                <a:latin typeface="Arial"/>
                <a:cs typeface="Arial"/>
              </a:rPr>
              <a:t>standard </a:t>
            </a:r>
            <a:r>
              <a:rPr sz="1900" spc="-5" dirty="0">
                <a:latin typeface="Arial"/>
                <a:cs typeface="Arial"/>
              </a:rPr>
              <a:t>print</a:t>
            </a:r>
            <a:r>
              <a:rPr sz="1900" spc="-204" dirty="0">
                <a:latin typeface="Arial"/>
                <a:cs typeface="Arial"/>
              </a:rPr>
              <a:t> </a:t>
            </a:r>
            <a:r>
              <a:rPr sz="1900" spc="-95" dirty="0">
                <a:latin typeface="Arial"/>
                <a:cs typeface="Arial"/>
              </a:rPr>
              <a:t>command</a:t>
            </a:r>
            <a:endParaRPr sz="19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120"/>
              </a:spcBef>
              <a:buClr>
                <a:srgbClr val="000000"/>
              </a:buClr>
              <a:buChar char="•"/>
              <a:tabLst>
                <a:tab pos="185420" algn="l"/>
              </a:tabLst>
            </a:pPr>
            <a:r>
              <a:rPr sz="1900" u="heavy" spc="-6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13"/>
              </a:rPr>
              <a:t>more</a:t>
            </a:r>
            <a:r>
              <a:rPr sz="1900" spc="-65" dirty="0">
                <a:solidFill>
                  <a:srgbClr val="0563C1"/>
                </a:solidFill>
                <a:latin typeface="Arial"/>
                <a:cs typeface="Arial"/>
                <a:hlinkClick r:id="rId13"/>
              </a:rPr>
              <a:t> </a:t>
            </a:r>
            <a:r>
              <a:rPr sz="1900" spc="-60" dirty="0">
                <a:latin typeface="Arial"/>
                <a:cs typeface="Arial"/>
              </a:rPr>
              <a:t>--- </a:t>
            </a:r>
            <a:r>
              <a:rPr sz="1900" spc="-130" dirty="0">
                <a:latin typeface="Arial"/>
                <a:cs typeface="Arial"/>
              </a:rPr>
              <a:t>use </a:t>
            </a:r>
            <a:r>
              <a:rPr sz="1900" spc="10" dirty="0">
                <a:latin typeface="Arial"/>
                <a:cs typeface="Arial"/>
              </a:rPr>
              <a:t>to </a:t>
            </a:r>
            <a:r>
              <a:rPr sz="1900" spc="-80" dirty="0">
                <a:latin typeface="Arial"/>
                <a:cs typeface="Arial"/>
              </a:rPr>
              <a:t>read</a:t>
            </a:r>
            <a:r>
              <a:rPr sz="1900" spc="-225" dirty="0">
                <a:latin typeface="Arial"/>
                <a:cs typeface="Arial"/>
              </a:rPr>
              <a:t> </a:t>
            </a:r>
            <a:r>
              <a:rPr sz="1900" spc="-55" dirty="0">
                <a:latin typeface="Arial"/>
                <a:cs typeface="Arial"/>
              </a:rPr>
              <a:t>files</a:t>
            </a:r>
            <a:endParaRPr sz="19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120"/>
              </a:spcBef>
              <a:buClr>
                <a:srgbClr val="000000"/>
              </a:buClr>
              <a:buChar char="•"/>
              <a:tabLst>
                <a:tab pos="185420" algn="l"/>
              </a:tabLst>
            </a:pPr>
            <a:r>
              <a:rPr sz="1900" u="heavy" spc="-5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14"/>
              </a:rPr>
              <a:t>mkdir</a:t>
            </a:r>
            <a:r>
              <a:rPr sz="1900" spc="-50" dirty="0">
                <a:solidFill>
                  <a:srgbClr val="0563C1"/>
                </a:solidFill>
                <a:latin typeface="Arial"/>
                <a:cs typeface="Arial"/>
                <a:hlinkClick r:id="rId14"/>
              </a:rPr>
              <a:t> </a:t>
            </a:r>
            <a:r>
              <a:rPr sz="1900" spc="-60" dirty="0">
                <a:latin typeface="Arial"/>
                <a:cs typeface="Arial"/>
              </a:rPr>
              <a:t>--- </a:t>
            </a:r>
            <a:r>
              <a:rPr sz="1900" spc="-75" dirty="0">
                <a:latin typeface="Arial"/>
                <a:cs typeface="Arial"/>
              </a:rPr>
              <a:t>create</a:t>
            </a:r>
            <a:r>
              <a:rPr sz="1900" spc="-170" dirty="0">
                <a:latin typeface="Arial"/>
                <a:cs typeface="Arial"/>
              </a:rPr>
              <a:t> </a:t>
            </a:r>
            <a:r>
              <a:rPr sz="1900" spc="-40" dirty="0">
                <a:latin typeface="Arial"/>
                <a:cs typeface="Arial"/>
              </a:rPr>
              <a:t>directory</a:t>
            </a:r>
            <a:endParaRPr sz="190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110"/>
              </a:spcBef>
              <a:buClr>
                <a:srgbClr val="000000"/>
              </a:buClr>
              <a:buChar char="•"/>
              <a:tabLst>
                <a:tab pos="185420" algn="l"/>
              </a:tabLst>
            </a:pPr>
            <a:r>
              <a:rPr sz="1900" u="heavy" spc="-10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15"/>
              </a:rPr>
              <a:t>mv</a:t>
            </a:r>
            <a:r>
              <a:rPr sz="1900" spc="-105" dirty="0">
                <a:solidFill>
                  <a:srgbClr val="0563C1"/>
                </a:solidFill>
                <a:latin typeface="Arial"/>
                <a:cs typeface="Arial"/>
                <a:hlinkClick r:id="rId15"/>
              </a:rPr>
              <a:t> </a:t>
            </a:r>
            <a:r>
              <a:rPr sz="1900" spc="-60" dirty="0">
                <a:latin typeface="Arial"/>
                <a:cs typeface="Arial"/>
              </a:rPr>
              <a:t>--- </a:t>
            </a:r>
            <a:r>
              <a:rPr sz="1900" spc="-10" dirty="0">
                <a:latin typeface="Arial"/>
                <a:cs typeface="Arial"/>
              </a:rPr>
              <a:t>for </a:t>
            </a:r>
            <a:r>
              <a:rPr sz="1900" spc="-80" dirty="0">
                <a:latin typeface="Arial"/>
                <a:cs typeface="Arial"/>
              </a:rPr>
              <a:t>moving </a:t>
            </a:r>
            <a:r>
              <a:rPr sz="1900" spc="-95" dirty="0">
                <a:latin typeface="Arial"/>
                <a:cs typeface="Arial"/>
              </a:rPr>
              <a:t>and </a:t>
            </a:r>
            <a:r>
              <a:rPr sz="1900" spc="-80" dirty="0">
                <a:latin typeface="Arial"/>
                <a:cs typeface="Arial"/>
              </a:rPr>
              <a:t>renaming</a:t>
            </a:r>
            <a:r>
              <a:rPr sz="1900" spc="-185" dirty="0">
                <a:latin typeface="Arial"/>
                <a:cs typeface="Arial"/>
              </a:rPr>
              <a:t> </a:t>
            </a:r>
            <a:r>
              <a:rPr sz="1900" spc="-55" dirty="0">
                <a:latin typeface="Arial"/>
                <a:cs typeface="Arial"/>
              </a:rPr>
              <a:t>files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174"/>
            <a:ext cx="409321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70" dirty="0"/>
              <a:t>Linux</a:t>
            </a:r>
            <a:r>
              <a:rPr spc="-170" dirty="0"/>
              <a:t> </a:t>
            </a:r>
            <a:r>
              <a:rPr spc="-240" dirty="0"/>
              <a:t>Commands</a:t>
            </a:r>
            <a:r>
              <a:rPr spc="-275" dirty="0"/>
              <a:t> </a:t>
            </a:r>
            <a:r>
              <a:rPr spc="-114" dirty="0"/>
              <a:t>II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746783"/>
            <a:ext cx="8915400" cy="3978653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445"/>
              </a:spcBef>
              <a:buClr>
                <a:srgbClr val="000000"/>
              </a:buClr>
              <a:buChar char="•"/>
              <a:tabLst>
                <a:tab pos="185420" algn="l"/>
              </a:tabLst>
            </a:pPr>
            <a:r>
              <a:rPr sz="1900" u="heavy" spc="-6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2"/>
              </a:rPr>
              <a:t>pwd</a:t>
            </a:r>
            <a:r>
              <a:rPr sz="1900" spc="-60" dirty="0">
                <a:solidFill>
                  <a:srgbClr val="0563C1"/>
                </a:solidFill>
                <a:latin typeface="Arial"/>
                <a:cs typeface="Arial"/>
                <a:hlinkClick r:id="rId2"/>
              </a:rPr>
              <a:t> </a:t>
            </a:r>
            <a:r>
              <a:rPr sz="1900" spc="-60" dirty="0">
                <a:latin typeface="Arial"/>
                <a:cs typeface="Arial"/>
              </a:rPr>
              <a:t>--- </a:t>
            </a:r>
            <a:r>
              <a:rPr sz="1900" spc="-20" dirty="0">
                <a:latin typeface="Arial"/>
                <a:cs typeface="Arial"/>
              </a:rPr>
              <a:t>find </a:t>
            </a:r>
            <a:r>
              <a:rPr sz="1900" spc="-10" dirty="0">
                <a:latin typeface="Arial"/>
                <a:cs typeface="Arial"/>
              </a:rPr>
              <a:t>out </a:t>
            </a:r>
            <a:r>
              <a:rPr sz="1900" spc="-35" dirty="0">
                <a:latin typeface="Arial"/>
                <a:cs typeface="Arial"/>
              </a:rPr>
              <a:t>what </a:t>
            </a:r>
            <a:r>
              <a:rPr sz="1900" spc="-40" dirty="0">
                <a:latin typeface="Arial"/>
                <a:cs typeface="Arial"/>
              </a:rPr>
              <a:t>directory</a:t>
            </a:r>
            <a:r>
              <a:rPr sz="1900" spc="-390" dirty="0">
                <a:latin typeface="Arial"/>
                <a:cs typeface="Arial"/>
              </a:rPr>
              <a:t> </a:t>
            </a:r>
            <a:r>
              <a:rPr sz="1900" spc="-80" dirty="0">
                <a:latin typeface="Arial"/>
                <a:cs typeface="Arial"/>
              </a:rPr>
              <a:t>you </a:t>
            </a:r>
            <a:r>
              <a:rPr sz="1900" spc="-90" dirty="0">
                <a:latin typeface="Arial"/>
                <a:cs typeface="Arial"/>
              </a:rPr>
              <a:t>are </a:t>
            </a:r>
            <a:r>
              <a:rPr sz="1900" spc="-30" dirty="0">
                <a:latin typeface="Arial"/>
                <a:cs typeface="Arial"/>
              </a:rPr>
              <a:t>in</a:t>
            </a:r>
            <a:endParaRPr sz="1900" dirty="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350"/>
              </a:spcBef>
              <a:buClr>
                <a:srgbClr val="000000"/>
              </a:buClr>
              <a:buChar char="•"/>
              <a:tabLst>
                <a:tab pos="185420" algn="l"/>
              </a:tabLst>
            </a:pPr>
            <a:r>
              <a:rPr sz="1900" u="heavy" spc="-2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3"/>
              </a:rPr>
              <a:t>rm</a:t>
            </a:r>
            <a:r>
              <a:rPr sz="1900" spc="-25" dirty="0">
                <a:solidFill>
                  <a:srgbClr val="0563C1"/>
                </a:solidFill>
                <a:latin typeface="Arial"/>
                <a:cs typeface="Arial"/>
                <a:hlinkClick r:id="rId3"/>
              </a:rPr>
              <a:t> </a:t>
            </a:r>
            <a:r>
              <a:rPr sz="1900" spc="-60" dirty="0">
                <a:latin typeface="Arial"/>
                <a:cs typeface="Arial"/>
              </a:rPr>
              <a:t>--- </a:t>
            </a:r>
            <a:r>
              <a:rPr sz="1900" spc="-85" dirty="0">
                <a:latin typeface="Arial"/>
                <a:cs typeface="Arial"/>
              </a:rPr>
              <a:t>remove </a:t>
            </a:r>
            <a:r>
              <a:rPr sz="1900" spc="-150" dirty="0">
                <a:latin typeface="Arial"/>
                <a:cs typeface="Arial"/>
              </a:rPr>
              <a:t>a</a:t>
            </a:r>
            <a:r>
              <a:rPr sz="1900" spc="-190" dirty="0">
                <a:latin typeface="Arial"/>
                <a:cs typeface="Arial"/>
              </a:rPr>
              <a:t> </a:t>
            </a:r>
            <a:r>
              <a:rPr sz="1900" spc="-15" dirty="0">
                <a:latin typeface="Arial"/>
                <a:cs typeface="Arial"/>
              </a:rPr>
              <a:t>file</a:t>
            </a:r>
            <a:endParaRPr sz="1900" dirty="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335"/>
              </a:spcBef>
              <a:buClr>
                <a:srgbClr val="000000"/>
              </a:buClr>
              <a:buChar char="•"/>
              <a:tabLst>
                <a:tab pos="185420" algn="l"/>
              </a:tabLst>
            </a:pPr>
            <a:r>
              <a:rPr sz="1900" u="heavy" spc="-2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4"/>
              </a:rPr>
              <a:t>rmdir</a:t>
            </a:r>
            <a:r>
              <a:rPr sz="1900" spc="-20" dirty="0">
                <a:solidFill>
                  <a:srgbClr val="0563C1"/>
                </a:solidFill>
                <a:latin typeface="Arial"/>
                <a:cs typeface="Arial"/>
                <a:hlinkClick r:id="rId4"/>
              </a:rPr>
              <a:t> </a:t>
            </a:r>
            <a:r>
              <a:rPr sz="1900" spc="-60" dirty="0">
                <a:latin typeface="Arial"/>
                <a:cs typeface="Arial"/>
              </a:rPr>
              <a:t>--- </a:t>
            </a:r>
            <a:r>
              <a:rPr sz="1900" spc="-85" dirty="0">
                <a:latin typeface="Arial"/>
                <a:cs typeface="Arial"/>
              </a:rPr>
              <a:t>remove</a:t>
            </a:r>
            <a:r>
              <a:rPr sz="1900" spc="-160" dirty="0">
                <a:latin typeface="Arial"/>
                <a:cs typeface="Arial"/>
              </a:rPr>
              <a:t> </a:t>
            </a:r>
            <a:r>
              <a:rPr sz="1900" spc="-40" dirty="0">
                <a:latin typeface="Arial"/>
                <a:cs typeface="Arial"/>
              </a:rPr>
              <a:t>directory</a:t>
            </a:r>
            <a:endParaRPr sz="1900" dirty="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350"/>
              </a:spcBef>
              <a:buClr>
                <a:srgbClr val="000000"/>
              </a:buClr>
              <a:buChar char="•"/>
              <a:tabLst>
                <a:tab pos="185420" algn="l"/>
              </a:tabLst>
            </a:pPr>
            <a:r>
              <a:rPr sz="1900" u="heavy" spc="-9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5"/>
              </a:rPr>
              <a:t>setenv</a:t>
            </a:r>
            <a:r>
              <a:rPr sz="1900" spc="-95" dirty="0">
                <a:solidFill>
                  <a:srgbClr val="0563C1"/>
                </a:solidFill>
                <a:latin typeface="Arial"/>
                <a:cs typeface="Arial"/>
                <a:hlinkClick r:id="rId5"/>
              </a:rPr>
              <a:t> </a:t>
            </a:r>
            <a:r>
              <a:rPr sz="1900" spc="-60" dirty="0">
                <a:latin typeface="Arial"/>
                <a:cs typeface="Arial"/>
              </a:rPr>
              <a:t>--- </a:t>
            </a:r>
            <a:r>
              <a:rPr sz="1900" spc="-75" dirty="0">
                <a:latin typeface="Arial"/>
                <a:cs typeface="Arial"/>
              </a:rPr>
              <a:t>set </a:t>
            </a:r>
            <a:r>
              <a:rPr sz="1900" spc="-105" dirty="0">
                <a:latin typeface="Arial"/>
                <a:cs typeface="Arial"/>
              </a:rPr>
              <a:t>an </a:t>
            </a:r>
            <a:r>
              <a:rPr sz="1900" spc="-55" dirty="0">
                <a:latin typeface="Arial"/>
                <a:cs typeface="Arial"/>
              </a:rPr>
              <a:t>environment</a:t>
            </a:r>
            <a:r>
              <a:rPr sz="1900" spc="-100" dirty="0">
                <a:latin typeface="Arial"/>
                <a:cs typeface="Arial"/>
              </a:rPr>
              <a:t> </a:t>
            </a:r>
            <a:r>
              <a:rPr sz="1900" spc="-70" dirty="0">
                <a:latin typeface="Arial"/>
                <a:cs typeface="Arial"/>
              </a:rPr>
              <a:t>variable</a:t>
            </a:r>
            <a:endParaRPr sz="1900" dirty="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345"/>
              </a:spcBef>
              <a:buClr>
                <a:srgbClr val="000000"/>
              </a:buClr>
              <a:buChar char="•"/>
              <a:tabLst>
                <a:tab pos="185420" algn="l"/>
              </a:tabLst>
            </a:pPr>
            <a:r>
              <a:rPr sz="1900" u="heavy" spc="-3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6"/>
              </a:rPr>
              <a:t>sort</a:t>
            </a:r>
            <a:r>
              <a:rPr sz="1900" spc="-35" dirty="0">
                <a:solidFill>
                  <a:srgbClr val="0563C1"/>
                </a:solidFill>
                <a:latin typeface="Arial"/>
                <a:cs typeface="Arial"/>
                <a:hlinkClick r:id="rId6"/>
              </a:rPr>
              <a:t> </a:t>
            </a:r>
            <a:r>
              <a:rPr sz="1900" spc="-60" dirty="0">
                <a:latin typeface="Arial"/>
                <a:cs typeface="Arial"/>
              </a:rPr>
              <a:t>--- </a:t>
            </a:r>
            <a:r>
              <a:rPr sz="1900" spc="-35" dirty="0">
                <a:latin typeface="Arial"/>
                <a:cs typeface="Arial"/>
              </a:rPr>
              <a:t>sort</a:t>
            </a:r>
            <a:r>
              <a:rPr sz="1900" spc="-195" dirty="0">
                <a:latin typeface="Arial"/>
                <a:cs typeface="Arial"/>
              </a:rPr>
              <a:t> </a:t>
            </a:r>
            <a:r>
              <a:rPr sz="1900" spc="-15" dirty="0">
                <a:latin typeface="Arial"/>
                <a:cs typeface="Arial"/>
              </a:rPr>
              <a:t>file</a:t>
            </a:r>
            <a:endParaRPr sz="1900" dirty="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Char char="•"/>
              <a:tabLst>
                <a:tab pos="185420" algn="l"/>
              </a:tabLst>
            </a:pPr>
            <a:r>
              <a:rPr sz="1900" u="heavy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7"/>
              </a:rPr>
              <a:t>tail</a:t>
            </a:r>
            <a:r>
              <a:rPr sz="1900" spc="-15" dirty="0">
                <a:solidFill>
                  <a:srgbClr val="0563C1"/>
                </a:solidFill>
                <a:latin typeface="Arial"/>
                <a:cs typeface="Arial"/>
                <a:hlinkClick r:id="rId7"/>
              </a:rPr>
              <a:t> </a:t>
            </a:r>
            <a:r>
              <a:rPr sz="1900" spc="-60" dirty="0">
                <a:latin typeface="Arial"/>
                <a:cs typeface="Arial"/>
              </a:rPr>
              <a:t>--- </a:t>
            </a:r>
            <a:r>
              <a:rPr sz="1900" spc="-90" dirty="0">
                <a:latin typeface="Arial"/>
                <a:cs typeface="Arial"/>
              </a:rPr>
              <a:t>display </a:t>
            </a:r>
            <a:r>
              <a:rPr sz="1900" spc="-70" dirty="0">
                <a:latin typeface="Arial"/>
                <a:cs typeface="Arial"/>
              </a:rPr>
              <a:t>last </a:t>
            </a:r>
            <a:r>
              <a:rPr sz="1900" spc="-25" dirty="0">
                <a:latin typeface="Arial"/>
                <a:cs typeface="Arial"/>
              </a:rPr>
              <a:t>part </a:t>
            </a:r>
            <a:r>
              <a:rPr sz="1900" spc="-10" dirty="0">
                <a:latin typeface="Arial"/>
                <a:cs typeface="Arial"/>
              </a:rPr>
              <a:t>of</a:t>
            </a:r>
            <a:r>
              <a:rPr sz="1900" spc="-290" dirty="0">
                <a:latin typeface="Arial"/>
                <a:cs typeface="Arial"/>
              </a:rPr>
              <a:t> </a:t>
            </a:r>
            <a:r>
              <a:rPr sz="1900" spc="-15" dirty="0">
                <a:latin typeface="Arial"/>
                <a:cs typeface="Arial"/>
              </a:rPr>
              <a:t>file</a:t>
            </a:r>
            <a:endParaRPr sz="1900" dirty="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345"/>
              </a:spcBef>
              <a:buClr>
                <a:srgbClr val="000000"/>
              </a:buClr>
              <a:buChar char="•"/>
              <a:tabLst>
                <a:tab pos="185420" algn="l"/>
              </a:tabLst>
            </a:pPr>
            <a:r>
              <a:rPr sz="1900" u="heavy" spc="-1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8"/>
              </a:rPr>
              <a:t>tar</a:t>
            </a:r>
            <a:r>
              <a:rPr sz="1900" spc="-15" dirty="0">
                <a:solidFill>
                  <a:srgbClr val="0563C1"/>
                </a:solidFill>
                <a:latin typeface="Arial"/>
                <a:cs typeface="Arial"/>
                <a:hlinkClick r:id="rId8"/>
              </a:rPr>
              <a:t> </a:t>
            </a:r>
            <a:r>
              <a:rPr sz="1900" spc="-60" dirty="0">
                <a:latin typeface="Arial"/>
                <a:cs typeface="Arial"/>
              </a:rPr>
              <a:t>--- </a:t>
            </a:r>
            <a:r>
              <a:rPr sz="1900" spc="-75" dirty="0">
                <a:latin typeface="Arial"/>
                <a:cs typeface="Arial"/>
              </a:rPr>
              <a:t>create </a:t>
            </a:r>
            <a:r>
              <a:rPr sz="1900" spc="-105" dirty="0">
                <a:latin typeface="Arial"/>
                <a:cs typeface="Arial"/>
              </a:rPr>
              <a:t>an </a:t>
            </a:r>
            <a:r>
              <a:rPr sz="1900" spc="-85" dirty="0">
                <a:latin typeface="Arial"/>
                <a:cs typeface="Arial"/>
              </a:rPr>
              <a:t>archive, </a:t>
            </a:r>
            <a:r>
              <a:rPr sz="1900" spc="-90" dirty="0">
                <a:latin typeface="Arial"/>
                <a:cs typeface="Arial"/>
              </a:rPr>
              <a:t>add </a:t>
            </a:r>
            <a:r>
              <a:rPr sz="1900" spc="-20" dirty="0">
                <a:latin typeface="Arial"/>
                <a:cs typeface="Arial"/>
              </a:rPr>
              <a:t>or </a:t>
            </a:r>
            <a:r>
              <a:rPr sz="1900" spc="-55" dirty="0">
                <a:latin typeface="Arial"/>
                <a:cs typeface="Arial"/>
              </a:rPr>
              <a:t>extract</a:t>
            </a:r>
            <a:r>
              <a:rPr sz="1900" spc="-300" dirty="0">
                <a:latin typeface="Arial"/>
                <a:cs typeface="Arial"/>
              </a:rPr>
              <a:t> </a:t>
            </a:r>
            <a:r>
              <a:rPr sz="1900" spc="-55" dirty="0">
                <a:latin typeface="Arial"/>
                <a:cs typeface="Arial"/>
              </a:rPr>
              <a:t>files</a:t>
            </a:r>
            <a:endParaRPr sz="1900" dirty="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350"/>
              </a:spcBef>
              <a:buClr>
                <a:srgbClr val="000000"/>
              </a:buClr>
              <a:buChar char="•"/>
              <a:tabLst>
                <a:tab pos="185420" algn="l"/>
              </a:tabLst>
            </a:pPr>
            <a:r>
              <a:rPr sz="1900" u="heavy" spc="-16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9"/>
              </a:rPr>
              <a:t>ssh</a:t>
            </a:r>
            <a:r>
              <a:rPr sz="1900" spc="-160" dirty="0">
                <a:solidFill>
                  <a:srgbClr val="0563C1"/>
                </a:solidFill>
                <a:latin typeface="Arial"/>
                <a:cs typeface="Arial"/>
                <a:hlinkClick r:id="rId9"/>
              </a:rPr>
              <a:t> </a:t>
            </a:r>
            <a:r>
              <a:rPr sz="1900" spc="-60" dirty="0">
                <a:latin typeface="Arial"/>
                <a:cs typeface="Arial"/>
              </a:rPr>
              <a:t>--- </a:t>
            </a:r>
            <a:r>
              <a:rPr sz="1900" spc="-75" dirty="0">
                <a:latin typeface="Arial"/>
                <a:cs typeface="Arial"/>
              </a:rPr>
              <a:t>log </a:t>
            </a:r>
            <a:r>
              <a:rPr sz="1900" spc="-30" dirty="0">
                <a:latin typeface="Arial"/>
                <a:cs typeface="Arial"/>
              </a:rPr>
              <a:t>in </a:t>
            </a:r>
            <a:r>
              <a:rPr sz="1900" spc="10" dirty="0">
                <a:latin typeface="Arial"/>
                <a:cs typeface="Arial"/>
              </a:rPr>
              <a:t>to </a:t>
            </a:r>
            <a:r>
              <a:rPr sz="1900" spc="-50" dirty="0">
                <a:latin typeface="Arial"/>
                <a:cs typeface="Arial"/>
              </a:rPr>
              <a:t>another</a:t>
            </a:r>
            <a:r>
              <a:rPr sz="1900" spc="-250" dirty="0">
                <a:latin typeface="Arial"/>
                <a:cs typeface="Arial"/>
              </a:rPr>
              <a:t> </a:t>
            </a:r>
            <a:r>
              <a:rPr sz="1900" spc="-90" dirty="0">
                <a:latin typeface="Arial"/>
                <a:cs typeface="Arial"/>
              </a:rPr>
              <a:t>machine</a:t>
            </a:r>
            <a:endParaRPr sz="1900" dirty="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335"/>
              </a:spcBef>
              <a:buClr>
                <a:srgbClr val="000000"/>
              </a:buClr>
              <a:buChar char="•"/>
              <a:tabLst>
                <a:tab pos="185420" algn="l"/>
              </a:tabLst>
            </a:pPr>
            <a:r>
              <a:rPr sz="1900" u="heavy" spc="-9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10"/>
              </a:rPr>
              <a:t>wc</a:t>
            </a:r>
            <a:r>
              <a:rPr sz="1900" spc="-95" dirty="0">
                <a:solidFill>
                  <a:srgbClr val="0563C1"/>
                </a:solidFill>
                <a:latin typeface="Arial"/>
                <a:cs typeface="Arial"/>
                <a:hlinkClick r:id="rId10"/>
              </a:rPr>
              <a:t> </a:t>
            </a:r>
            <a:r>
              <a:rPr sz="1900" spc="-60" dirty="0">
                <a:latin typeface="Arial"/>
                <a:cs typeface="Arial"/>
              </a:rPr>
              <a:t>--- </a:t>
            </a:r>
            <a:r>
              <a:rPr sz="1900" spc="-55" dirty="0">
                <a:latin typeface="Arial"/>
                <a:cs typeface="Arial"/>
              </a:rPr>
              <a:t>count </a:t>
            </a:r>
            <a:r>
              <a:rPr sz="1900" spc="-90" dirty="0">
                <a:latin typeface="Arial"/>
                <a:cs typeface="Arial"/>
              </a:rPr>
              <a:t>characters, </a:t>
            </a:r>
            <a:r>
              <a:rPr sz="1900" spc="-75" dirty="0">
                <a:latin typeface="Arial"/>
                <a:cs typeface="Arial"/>
              </a:rPr>
              <a:t>words,</a:t>
            </a:r>
            <a:r>
              <a:rPr sz="1900" spc="-185" dirty="0">
                <a:latin typeface="Arial"/>
                <a:cs typeface="Arial"/>
              </a:rPr>
              <a:t> </a:t>
            </a:r>
            <a:r>
              <a:rPr sz="1900" spc="-75" dirty="0">
                <a:latin typeface="Arial"/>
                <a:cs typeface="Arial"/>
              </a:rPr>
              <a:t>lines</a:t>
            </a:r>
            <a:endParaRPr sz="1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550" dirty="0">
              <a:latin typeface="Times New Roman"/>
              <a:cs typeface="Times New Roman"/>
            </a:endParaRPr>
          </a:p>
          <a:p>
            <a:pPr marL="184785" indent="-172085">
              <a:lnSpc>
                <a:spcPts val="2280"/>
              </a:lnSpc>
              <a:buChar char="•"/>
              <a:tabLst>
                <a:tab pos="185420" algn="l"/>
              </a:tabLst>
            </a:pPr>
            <a:r>
              <a:rPr sz="1900" spc="-125" dirty="0">
                <a:latin typeface="Arial"/>
                <a:cs typeface="Arial"/>
              </a:rPr>
              <a:t>This </a:t>
            </a:r>
            <a:r>
              <a:rPr sz="1900" spc="-60" dirty="0">
                <a:latin typeface="Arial"/>
                <a:cs typeface="Arial"/>
              </a:rPr>
              <a:t>site </a:t>
            </a:r>
            <a:r>
              <a:rPr sz="1900" spc="-145" dirty="0">
                <a:latin typeface="Arial"/>
                <a:cs typeface="Arial"/>
              </a:rPr>
              <a:t>has </a:t>
            </a:r>
            <a:r>
              <a:rPr sz="1900" spc="-150" dirty="0">
                <a:latin typeface="Arial"/>
                <a:cs typeface="Arial"/>
              </a:rPr>
              <a:t>a </a:t>
            </a:r>
            <a:r>
              <a:rPr sz="1900" spc="-80" dirty="0">
                <a:latin typeface="Arial"/>
                <a:cs typeface="Arial"/>
              </a:rPr>
              <a:t>nice </a:t>
            </a:r>
            <a:r>
              <a:rPr sz="1900" spc="-75" dirty="0">
                <a:latin typeface="Arial"/>
                <a:cs typeface="Arial"/>
              </a:rPr>
              <a:t>reference</a:t>
            </a:r>
            <a:r>
              <a:rPr sz="1900" spc="-40" dirty="0">
                <a:latin typeface="Arial"/>
                <a:cs typeface="Arial"/>
              </a:rPr>
              <a:t> </a:t>
            </a:r>
            <a:r>
              <a:rPr sz="1900" spc="-95" dirty="0">
                <a:latin typeface="Arial"/>
                <a:cs typeface="Arial"/>
              </a:rPr>
              <a:t>card</a:t>
            </a:r>
            <a:endParaRPr sz="1900" dirty="0">
              <a:latin typeface="Arial"/>
              <a:cs typeface="Arial"/>
            </a:endParaRPr>
          </a:p>
          <a:p>
            <a:pPr marL="527685" marR="5080" lvl="1" indent="-172085">
              <a:lnSpc>
                <a:spcPts val="1630"/>
              </a:lnSpc>
              <a:spcBef>
                <a:spcPts val="395"/>
              </a:spcBef>
              <a:buChar char="•"/>
              <a:tabLst>
                <a:tab pos="528320" algn="l"/>
              </a:tabLst>
            </a:pPr>
            <a:r>
              <a:rPr sz="1700" spc="-70" dirty="0">
                <a:latin typeface="Arial"/>
                <a:cs typeface="Arial"/>
                <a:hlinkClick r:id="rId11"/>
              </a:rPr>
              <a:t>http://www.digilife.be/quickreferences/QRC/UNIX%20commands%20reference%</a:t>
            </a:r>
            <a:r>
              <a:rPr sz="1700" spc="-60" dirty="0">
                <a:latin typeface="Arial"/>
                <a:cs typeface="Arial"/>
                <a:hlinkClick r:id="rId11"/>
              </a:rPr>
              <a:t>20card.pdf</a:t>
            </a:r>
            <a:endParaRPr sz="1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What is awk ??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7248" y="1462849"/>
            <a:ext cx="7550925" cy="3668697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en-US" sz="1800" dirty="0"/>
              <a:t>The word </a:t>
            </a:r>
            <a:r>
              <a:rPr lang="en-US" altLang="en-US" sz="1800" dirty="0" err="1"/>
              <a:t>awk</a:t>
            </a:r>
            <a:r>
              <a:rPr lang="en-US" altLang="en-US" sz="1800" dirty="0"/>
              <a:t> is derived from the names of its inventors!!!</a:t>
            </a:r>
          </a:p>
          <a:p>
            <a:pPr>
              <a:lnSpc>
                <a:spcPct val="140000"/>
              </a:lnSpc>
            </a:pPr>
            <a:r>
              <a:rPr lang="en-US" altLang="en-US" sz="1800" dirty="0" err="1">
                <a:solidFill>
                  <a:schemeClr val="tx2"/>
                </a:solidFill>
              </a:rPr>
              <a:t>awk</a:t>
            </a:r>
            <a:r>
              <a:rPr lang="en-US" altLang="en-US" sz="1800" dirty="0"/>
              <a:t> is actually </a:t>
            </a:r>
            <a:r>
              <a:rPr lang="en-US" altLang="en-US" sz="1800" dirty="0" err="1">
                <a:solidFill>
                  <a:schemeClr val="tx2"/>
                </a:solidFill>
              </a:rPr>
              <a:t>A</a:t>
            </a:r>
            <a:r>
              <a:rPr lang="en-US" altLang="en-US" sz="1800" dirty="0" err="1"/>
              <a:t>ho</a:t>
            </a:r>
            <a:r>
              <a:rPr lang="en-US" altLang="en-US" sz="1800" dirty="0"/>
              <a:t> </a:t>
            </a:r>
            <a:r>
              <a:rPr lang="en-US" altLang="en-US" sz="1800" dirty="0">
                <a:solidFill>
                  <a:schemeClr val="tx2"/>
                </a:solidFill>
              </a:rPr>
              <a:t>W</a:t>
            </a:r>
            <a:r>
              <a:rPr lang="en-US" altLang="en-US" sz="1800" dirty="0"/>
              <a:t>einberger and </a:t>
            </a:r>
            <a:r>
              <a:rPr lang="en-US" altLang="en-US" sz="1800" dirty="0">
                <a:solidFill>
                  <a:schemeClr val="tx2"/>
                </a:solidFill>
              </a:rPr>
              <a:t>K</a:t>
            </a:r>
            <a:r>
              <a:rPr lang="en-US" altLang="en-US" sz="1800" dirty="0"/>
              <a:t>ernighan ;)</a:t>
            </a:r>
          </a:p>
          <a:p>
            <a:pPr>
              <a:lnSpc>
                <a:spcPct val="140000"/>
              </a:lnSpc>
            </a:pPr>
            <a:endParaRPr lang="en-US" altLang="en-US" sz="1600" dirty="0"/>
          </a:p>
          <a:p>
            <a:pPr>
              <a:lnSpc>
                <a:spcPct val="140000"/>
              </a:lnSpc>
            </a:pPr>
            <a:r>
              <a:rPr lang="en-US" altLang="en-US" sz="1600" dirty="0"/>
              <a:t>From the original </a:t>
            </a:r>
            <a:r>
              <a:rPr lang="en-US" altLang="en-US" sz="1600" dirty="0" err="1"/>
              <a:t>awk</a:t>
            </a:r>
            <a:r>
              <a:rPr lang="en-US" altLang="en-US" sz="1600" dirty="0"/>
              <a:t> paper published by Bell Labs, </a:t>
            </a:r>
            <a:r>
              <a:rPr lang="en-US" altLang="en-US" sz="1600" dirty="0" err="1"/>
              <a:t>awk</a:t>
            </a:r>
            <a:r>
              <a:rPr lang="en-US" altLang="en-US" sz="1600" dirty="0"/>
              <a:t> is</a:t>
            </a:r>
          </a:p>
          <a:p>
            <a:pPr lvl="1">
              <a:lnSpc>
                <a:spcPct val="14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“ </a:t>
            </a:r>
            <a:r>
              <a:rPr lang="en-US" altLang="en-US" sz="14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Awk</a:t>
            </a:r>
            <a:r>
              <a:rPr lang="en-US" altLang="en-US" sz="1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is a programming language designed to make many common information  retrieval  and text manipulation tasks  easy to state and to perform.”</a:t>
            </a:r>
          </a:p>
          <a:p>
            <a:pPr>
              <a:lnSpc>
                <a:spcPct val="140000"/>
              </a:lnSpc>
            </a:pPr>
            <a:endParaRPr lang="en-US" altLang="en-US" sz="1600" dirty="0"/>
          </a:p>
          <a:p>
            <a:pPr>
              <a:lnSpc>
                <a:spcPct val="140000"/>
              </a:lnSpc>
            </a:pPr>
            <a:r>
              <a:rPr lang="en-US" altLang="en-US" sz="1600" dirty="0"/>
              <a:t>Simply put, </a:t>
            </a:r>
            <a:r>
              <a:rPr lang="en-US" altLang="en-US" sz="1600" dirty="0" err="1"/>
              <a:t>awk</a:t>
            </a:r>
            <a:r>
              <a:rPr lang="en-US" altLang="en-US" sz="1600" dirty="0"/>
              <a:t> is a programming language designed to search for, match patterns, and perform actions on files. </a:t>
            </a:r>
          </a:p>
          <a:p>
            <a:pPr>
              <a:lnSpc>
                <a:spcPct val="90000"/>
              </a:lnSpc>
            </a:pP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53528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550784" cy="981075"/>
          </a:xfrm>
        </p:spPr>
        <p:txBody>
          <a:bodyPr/>
          <a:lstStyle/>
          <a:p>
            <a:r>
              <a:rPr lang="en-US" altLang="en-US" sz="2800" dirty="0"/>
              <a:t>A few basic things about </a:t>
            </a:r>
            <a:r>
              <a:rPr lang="en-US" altLang="en-US" sz="2800" dirty="0" err="1"/>
              <a:t>awk</a:t>
            </a:r>
            <a:endParaRPr lang="en-US" altLang="en-US" sz="28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62849"/>
            <a:ext cx="8610600" cy="4955459"/>
          </a:xfrm>
        </p:spPr>
        <p:txBody>
          <a:bodyPr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 err="1"/>
              <a:t>awk</a:t>
            </a:r>
            <a:r>
              <a:rPr lang="en-US" altLang="en-US" sz="1800" dirty="0"/>
              <a:t> </a:t>
            </a:r>
            <a:r>
              <a:rPr lang="en-US" altLang="en-US" sz="1800" u="sng" dirty="0"/>
              <a:t>reads from a file</a:t>
            </a:r>
            <a:r>
              <a:rPr lang="en-US" altLang="en-US" sz="1800" dirty="0"/>
              <a:t> or from its </a:t>
            </a:r>
            <a:r>
              <a:rPr lang="en-US" altLang="en-US" sz="1800" u="sng" dirty="0"/>
              <a:t>standard input</a:t>
            </a:r>
            <a:r>
              <a:rPr lang="en-US" altLang="en-US" sz="1800" dirty="0"/>
              <a:t>, and outputs to its standard output.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 err="1"/>
              <a:t>awk</a:t>
            </a:r>
            <a:r>
              <a:rPr lang="en-US" altLang="en-US" sz="1800" dirty="0"/>
              <a:t> recognizes the concepts of </a:t>
            </a:r>
            <a:r>
              <a:rPr lang="en-US" altLang="en-US" sz="1800" dirty="0">
                <a:solidFill>
                  <a:schemeClr val="folHlink"/>
                </a:solidFill>
              </a:rPr>
              <a:t>"file"</a:t>
            </a:r>
            <a:r>
              <a:rPr lang="en-US" altLang="en-US" sz="1800" dirty="0"/>
              <a:t>, </a:t>
            </a:r>
            <a:r>
              <a:rPr lang="en-US" altLang="en-US" sz="1800" dirty="0">
                <a:solidFill>
                  <a:schemeClr val="folHlink"/>
                </a:solidFill>
              </a:rPr>
              <a:t>"record"</a:t>
            </a:r>
            <a:r>
              <a:rPr lang="en-US" altLang="en-US" sz="1800" dirty="0"/>
              <a:t> and </a:t>
            </a:r>
            <a:r>
              <a:rPr lang="en-US" altLang="en-US" sz="1800" dirty="0">
                <a:solidFill>
                  <a:schemeClr val="folHlink"/>
                </a:solidFill>
              </a:rPr>
              <a:t>"field"</a:t>
            </a:r>
            <a:r>
              <a:rPr lang="en-US" altLang="en-US" sz="1800" dirty="0"/>
              <a:t>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A </a:t>
            </a:r>
            <a:r>
              <a:rPr lang="en-US" altLang="en-US" sz="1800" u="sng" dirty="0"/>
              <a:t>file consists of records</a:t>
            </a:r>
            <a:r>
              <a:rPr lang="en-US" altLang="en-US" sz="1800" dirty="0"/>
              <a:t>, which by default are the lines of the file. One line becomes one record.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 err="1"/>
              <a:t>awk</a:t>
            </a:r>
            <a:r>
              <a:rPr lang="en-US" altLang="en-US" sz="1800" dirty="0"/>
              <a:t> operates on </a:t>
            </a:r>
            <a:r>
              <a:rPr lang="en-US" altLang="en-US" sz="1800" u="sng" dirty="0"/>
              <a:t>one record at a time</a:t>
            </a:r>
            <a:r>
              <a:rPr lang="en-US" altLang="en-US" sz="1800" dirty="0"/>
              <a:t>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A </a:t>
            </a:r>
            <a:r>
              <a:rPr lang="en-US" altLang="en-US" sz="1800" u="sng" dirty="0"/>
              <a:t>record consists of fields</a:t>
            </a:r>
            <a:r>
              <a:rPr lang="en-US" altLang="en-US" sz="1800" dirty="0"/>
              <a:t>, which by default are separated by any number of spaces or tabs.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Field number 1 is accessed with $1, field 2 with $2, and so forth. $0 refers to the whole record. </a:t>
            </a:r>
          </a:p>
        </p:txBody>
      </p:sp>
    </p:spTree>
    <p:extLst>
      <p:ext uri="{BB962C8B-B14F-4D97-AF65-F5344CB8AC3E}">
        <p14:creationId xmlns:p14="http://schemas.microsoft.com/office/powerpoint/2010/main" val="12306224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A simple example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62849"/>
            <a:ext cx="6705600" cy="3613297"/>
          </a:xfrm>
        </p:spPr>
        <p:txBody>
          <a:bodyPr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Problem : Get the </a:t>
            </a:r>
            <a:r>
              <a:rPr lang="en-US" altLang="en-US" sz="1800" dirty="0" err="1"/>
              <a:t>userid</a:t>
            </a:r>
            <a:r>
              <a:rPr lang="en-US" altLang="en-US" sz="1800" dirty="0"/>
              <a:t> of user “tugba” from the /</a:t>
            </a:r>
            <a:r>
              <a:rPr lang="en-US" altLang="en-US" sz="1800" dirty="0" err="1"/>
              <a:t>etc</a:t>
            </a:r>
            <a:r>
              <a:rPr lang="en-US" altLang="en-US" sz="1800" dirty="0"/>
              <a:t>/</a:t>
            </a:r>
            <a:r>
              <a:rPr lang="en-US" altLang="en-US" sz="1800" dirty="0" err="1"/>
              <a:t>passwd</a:t>
            </a:r>
            <a:r>
              <a:rPr lang="en-US" altLang="en-US" sz="1800" dirty="0"/>
              <a:t> file.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/>
              <a:t>Suppose /</a:t>
            </a:r>
            <a:r>
              <a:rPr lang="en-US" altLang="en-US" sz="1800" dirty="0" err="1"/>
              <a:t>etc</a:t>
            </a:r>
            <a:r>
              <a:rPr lang="en-US" altLang="en-US" sz="1800" dirty="0"/>
              <a:t>/</a:t>
            </a:r>
            <a:r>
              <a:rPr lang="en-US" altLang="en-US" sz="1800" dirty="0" err="1"/>
              <a:t>passwd</a:t>
            </a:r>
            <a:r>
              <a:rPr lang="en-US" altLang="en-US" sz="1800" dirty="0"/>
              <a:t> file contains the following entries    </a:t>
            </a:r>
            <a:r>
              <a:rPr lang="en-US" altLang="en-US" sz="1800" b="1" dirty="0">
                <a:latin typeface="Courier New" panose="02070309020205020404" pitchFamily="49" charset="0"/>
              </a:rPr>
              <a:t>tugba:x:504:504::/home/tugba:/bin/bash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try:x:500:500::/home/try:/bin/bash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optima:x:501:501::/home/optima:/bin/bash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optimal:x:502:502::/home/optimal:/bin/bash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 err="1"/>
              <a:t>awk</a:t>
            </a:r>
            <a:r>
              <a:rPr lang="en-US" altLang="en-US" sz="1800" dirty="0"/>
              <a:t> will see this file as follows</a:t>
            </a:r>
          </a:p>
          <a:p>
            <a:pPr lvl="1">
              <a:lnSpc>
                <a:spcPct val="120000"/>
              </a:lnSpc>
            </a:pPr>
            <a:r>
              <a:rPr lang="en-US" altLang="en-US" sz="1400" dirty="0">
                <a:solidFill>
                  <a:schemeClr val="tx1"/>
                </a:solidFill>
              </a:rPr>
              <a:t>1 line = 1 record (by default) so in total there are 4 records in the file.</a:t>
            </a:r>
          </a:p>
          <a:p>
            <a:pPr lvl="1">
              <a:lnSpc>
                <a:spcPct val="120000"/>
              </a:lnSpc>
            </a:pPr>
            <a:r>
              <a:rPr lang="en-US" altLang="en-US" sz="1400" dirty="0">
                <a:solidFill>
                  <a:schemeClr val="tx1"/>
                </a:solidFill>
              </a:rPr>
              <a:t>1 record = 7 fields separated by “:” (Not by default)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1200" dirty="0">
                <a:solidFill>
                  <a:schemeClr val="tx1"/>
                </a:solidFill>
              </a:rPr>
              <a:t>Note : Default field separator is space.</a:t>
            </a:r>
            <a:endParaRPr lang="en-US" altLang="en-US" sz="1000" dirty="0">
              <a:solidFill>
                <a:schemeClr val="tx1"/>
              </a:solidFill>
            </a:endParaRPr>
          </a:p>
          <a:p>
            <a:pPr>
              <a:buFontTx/>
              <a:buNone/>
            </a:pPr>
            <a:endParaRPr lang="en-US" altLang="en-US" sz="14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289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5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A simple example (cont..)</a:t>
            </a:r>
          </a:p>
        </p:txBody>
      </p:sp>
      <p:sp>
        <p:nvSpPr>
          <p:cNvPr id="1127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707248" y="1462849"/>
            <a:ext cx="7827151" cy="215444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1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$ </a:t>
            </a:r>
            <a:r>
              <a:rPr lang="en-US" altLang="en-US" sz="14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awk</a:t>
            </a:r>
            <a:r>
              <a:rPr lang="en-US" altLang="en-US" sz="1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–F”:” ‘/tugba/ {print $1 “ “ $3}’ /</a:t>
            </a:r>
            <a:r>
              <a:rPr lang="en-US" altLang="en-US" sz="14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etc</a:t>
            </a:r>
            <a:r>
              <a:rPr lang="en-US" altLang="en-US" sz="1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sz="14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passwd</a:t>
            </a:r>
            <a:r>
              <a:rPr lang="en-US" altLang="en-US" dirty="0"/>
              <a:t>            </a:t>
            </a:r>
          </a:p>
        </p:txBody>
      </p:sp>
      <p:grpSp>
        <p:nvGrpSpPr>
          <p:cNvPr id="11297" name="Group 33"/>
          <p:cNvGrpSpPr>
            <a:grpSpLocks/>
          </p:cNvGrpSpPr>
          <p:nvPr/>
        </p:nvGrpSpPr>
        <p:grpSpPr bwMode="auto">
          <a:xfrm>
            <a:off x="1752600" y="2486025"/>
            <a:ext cx="990600" cy="866775"/>
            <a:chOff x="1104" y="1566"/>
            <a:chExt cx="624" cy="546"/>
          </a:xfrm>
        </p:grpSpPr>
        <p:sp>
          <p:nvSpPr>
            <p:cNvPr id="11280" name="AutoShape 16"/>
            <p:cNvSpPr>
              <a:spLocks/>
            </p:cNvSpPr>
            <p:nvPr/>
          </p:nvSpPr>
          <p:spPr bwMode="auto">
            <a:xfrm rot="5400000">
              <a:off x="1392" y="1422"/>
              <a:ext cx="48" cy="336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Line 20"/>
            <p:cNvSpPr>
              <a:spLocks noChangeShapeType="1"/>
            </p:cNvSpPr>
            <p:nvPr/>
          </p:nvSpPr>
          <p:spPr bwMode="auto">
            <a:xfrm>
              <a:off x="1416" y="1614"/>
              <a:ext cx="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1104" y="1824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00">
                  <a:latin typeface="Arial" panose="020B0604020202020204" pitchFamily="34" charset="0"/>
                </a:rPr>
                <a:t>Awk </a:t>
              </a:r>
            </a:p>
            <a:p>
              <a:pPr algn="ctr"/>
              <a:r>
                <a:rPr lang="en-US" altLang="en-US" sz="1200">
                  <a:latin typeface="Arial" panose="020B0604020202020204" pitchFamily="34" charset="0"/>
                </a:rPr>
                <a:t>executable</a:t>
              </a:r>
            </a:p>
          </p:txBody>
        </p:sp>
      </p:grpSp>
      <p:grpSp>
        <p:nvGrpSpPr>
          <p:cNvPr id="11299" name="Group 35"/>
          <p:cNvGrpSpPr>
            <a:grpSpLocks/>
          </p:cNvGrpSpPr>
          <p:nvPr/>
        </p:nvGrpSpPr>
        <p:grpSpPr bwMode="auto">
          <a:xfrm>
            <a:off x="2933700" y="2482850"/>
            <a:ext cx="1219200" cy="2546350"/>
            <a:chOff x="1848" y="1564"/>
            <a:chExt cx="768" cy="1604"/>
          </a:xfrm>
        </p:grpSpPr>
        <p:sp>
          <p:nvSpPr>
            <p:cNvPr id="11281" name="AutoShape 17"/>
            <p:cNvSpPr>
              <a:spLocks/>
            </p:cNvSpPr>
            <p:nvPr/>
          </p:nvSpPr>
          <p:spPr bwMode="auto">
            <a:xfrm rot="5400000">
              <a:off x="2208" y="1420"/>
              <a:ext cx="48" cy="336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Line 21"/>
            <p:cNvSpPr>
              <a:spLocks noChangeShapeType="1"/>
            </p:cNvSpPr>
            <p:nvPr/>
          </p:nvSpPr>
          <p:spPr bwMode="auto">
            <a:xfrm>
              <a:off x="2232" y="1612"/>
              <a:ext cx="0" cy="10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1848" y="2688"/>
              <a:ext cx="768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00">
                  <a:latin typeface="Arial" panose="020B0604020202020204" pitchFamily="34" charset="0"/>
                </a:rPr>
                <a:t>pattern </a:t>
              </a:r>
            </a:p>
            <a:p>
              <a:pPr algn="ctr"/>
              <a:r>
                <a:rPr lang="en-US" altLang="en-US" sz="1200">
                  <a:latin typeface="Arial" panose="020B0604020202020204" pitchFamily="34" charset="0"/>
                </a:rPr>
                <a:t>to search </a:t>
              </a:r>
            </a:p>
          </p:txBody>
        </p:sp>
      </p:grpSp>
      <p:grpSp>
        <p:nvGrpSpPr>
          <p:cNvPr id="11300" name="Group 36"/>
          <p:cNvGrpSpPr>
            <a:grpSpLocks/>
          </p:cNvGrpSpPr>
          <p:nvPr/>
        </p:nvGrpSpPr>
        <p:grpSpPr bwMode="auto">
          <a:xfrm>
            <a:off x="4114800" y="2486025"/>
            <a:ext cx="1676400" cy="1676400"/>
            <a:chOff x="2592" y="1536"/>
            <a:chExt cx="1056" cy="1056"/>
          </a:xfrm>
        </p:grpSpPr>
        <p:sp>
          <p:nvSpPr>
            <p:cNvPr id="11277" name="AutoShape 13"/>
            <p:cNvSpPr>
              <a:spLocks/>
            </p:cNvSpPr>
            <p:nvPr/>
          </p:nvSpPr>
          <p:spPr bwMode="auto">
            <a:xfrm rot="5400000">
              <a:off x="3072" y="1056"/>
              <a:ext cx="96" cy="1056"/>
            </a:xfrm>
            <a:prstGeom prst="rightBrace">
              <a:avLst>
                <a:gd name="adj1" fmla="val 9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Line 22"/>
            <p:cNvSpPr>
              <a:spLocks noChangeShapeType="1"/>
            </p:cNvSpPr>
            <p:nvPr/>
          </p:nvSpPr>
          <p:spPr bwMode="auto">
            <a:xfrm>
              <a:off x="3120" y="1632"/>
              <a:ext cx="0" cy="4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2694" y="2112"/>
              <a:ext cx="844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00">
                  <a:latin typeface="Arial" panose="020B0604020202020204" pitchFamily="34" charset="0"/>
                </a:rPr>
                <a:t>Action to </a:t>
              </a:r>
            </a:p>
            <a:p>
              <a:pPr algn="ctr"/>
              <a:r>
                <a:rPr lang="en-US" altLang="en-US" sz="1200">
                  <a:latin typeface="Arial" panose="020B0604020202020204" pitchFamily="34" charset="0"/>
                </a:rPr>
                <a:t>perform on line</a:t>
              </a:r>
            </a:p>
            <a:p>
              <a:pPr algn="ctr"/>
              <a:r>
                <a:rPr lang="en-US" altLang="en-US" sz="1200">
                  <a:latin typeface="Arial" panose="020B0604020202020204" pitchFamily="34" charset="0"/>
                </a:rPr>
                <a:t>If pattern matches</a:t>
              </a:r>
            </a:p>
          </p:txBody>
        </p:sp>
      </p:grpSp>
      <p:grpSp>
        <p:nvGrpSpPr>
          <p:cNvPr id="11301" name="Group 37"/>
          <p:cNvGrpSpPr>
            <a:grpSpLocks/>
          </p:cNvGrpSpPr>
          <p:nvPr/>
        </p:nvGrpSpPr>
        <p:grpSpPr bwMode="auto">
          <a:xfrm>
            <a:off x="6019800" y="2476500"/>
            <a:ext cx="1219200" cy="2743200"/>
            <a:chOff x="3792" y="1536"/>
            <a:chExt cx="768" cy="1728"/>
          </a:xfrm>
        </p:grpSpPr>
        <p:sp>
          <p:nvSpPr>
            <p:cNvPr id="11278" name="AutoShape 14"/>
            <p:cNvSpPr>
              <a:spLocks/>
            </p:cNvSpPr>
            <p:nvPr/>
          </p:nvSpPr>
          <p:spPr bwMode="auto">
            <a:xfrm rot="5400000">
              <a:off x="4128" y="1200"/>
              <a:ext cx="96" cy="768"/>
            </a:xfrm>
            <a:prstGeom prst="righ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Line 23"/>
            <p:cNvSpPr>
              <a:spLocks noChangeShapeType="1"/>
            </p:cNvSpPr>
            <p:nvPr/>
          </p:nvSpPr>
          <p:spPr bwMode="auto">
            <a:xfrm>
              <a:off x="4176" y="1626"/>
              <a:ext cx="0" cy="12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2" name="Rectangle 28"/>
            <p:cNvSpPr>
              <a:spLocks noChangeArrowheads="1"/>
            </p:cNvSpPr>
            <p:nvPr/>
          </p:nvSpPr>
          <p:spPr bwMode="auto">
            <a:xfrm>
              <a:off x="3834" y="2832"/>
              <a:ext cx="67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00">
                  <a:latin typeface="Arial" panose="020B0604020202020204" pitchFamily="34" charset="0"/>
                </a:rPr>
                <a:t>The file </a:t>
              </a:r>
            </a:p>
            <a:p>
              <a:pPr algn="ctr"/>
              <a:r>
                <a:rPr lang="en-US" altLang="en-US" sz="1200">
                  <a:latin typeface="Arial" panose="020B0604020202020204" pitchFamily="34" charset="0"/>
                </a:rPr>
                <a:t>to operate </a:t>
              </a:r>
            </a:p>
            <a:p>
              <a:pPr algn="ctr"/>
              <a:r>
                <a:rPr lang="en-US" altLang="en-US" sz="1200">
                  <a:latin typeface="Arial" panose="020B0604020202020204" pitchFamily="34" charset="0"/>
                </a:rPr>
                <a:t>upon</a:t>
              </a:r>
            </a:p>
          </p:txBody>
        </p:sp>
      </p:grpSp>
      <p:grpSp>
        <p:nvGrpSpPr>
          <p:cNvPr id="11298" name="Group 34"/>
          <p:cNvGrpSpPr>
            <a:grpSpLocks/>
          </p:cNvGrpSpPr>
          <p:nvPr/>
        </p:nvGrpSpPr>
        <p:grpSpPr bwMode="auto">
          <a:xfrm>
            <a:off x="2362200" y="2486025"/>
            <a:ext cx="990600" cy="1447800"/>
            <a:chOff x="1488" y="1584"/>
            <a:chExt cx="624" cy="912"/>
          </a:xfrm>
        </p:grpSpPr>
        <p:sp>
          <p:nvSpPr>
            <p:cNvPr id="11294" name="AutoShape 30"/>
            <p:cNvSpPr>
              <a:spLocks/>
            </p:cNvSpPr>
            <p:nvPr/>
          </p:nvSpPr>
          <p:spPr bwMode="auto">
            <a:xfrm rot="5400000">
              <a:off x="1776" y="1440"/>
              <a:ext cx="48" cy="336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Line 31"/>
            <p:cNvSpPr>
              <a:spLocks noChangeShapeType="1"/>
            </p:cNvSpPr>
            <p:nvPr/>
          </p:nvSpPr>
          <p:spPr bwMode="auto">
            <a:xfrm>
              <a:off x="1800" y="163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1488" y="2208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1200">
                  <a:latin typeface="Arial" panose="020B0604020202020204" pitchFamily="34" charset="0"/>
                </a:rPr>
                <a:t>Field </a:t>
              </a:r>
            </a:p>
            <a:p>
              <a:pPr algn="ctr"/>
              <a:r>
                <a:rPr lang="en-US" altLang="en-US" sz="1200">
                  <a:latin typeface="Arial" panose="020B0604020202020204" pitchFamily="34" charset="0"/>
                </a:rPr>
                <a:t>Separator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03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A simple example (cont..)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462849"/>
            <a:ext cx="9296400" cy="276998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1600" dirty="0"/>
              <a:t>The output of the above command will be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1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  <a:r>
              <a:rPr lang="en-US" altLang="en-US" sz="14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awk</a:t>
            </a:r>
            <a:r>
              <a:rPr lang="en-US" altLang="en-US" sz="1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-F":" ‘/tugba/ {print $1 " " $3}’ /</a:t>
            </a:r>
            <a:r>
              <a:rPr lang="en-US" altLang="en-US" sz="14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etc</a:t>
            </a:r>
            <a:r>
              <a:rPr lang="en-US" altLang="en-US" sz="1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sz="14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passwd</a:t>
            </a:r>
            <a:r>
              <a:rPr lang="en-US" altLang="en-US" sz="1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1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tugba 504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1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>
              <a:lnSpc>
                <a:spcPct val="120000"/>
              </a:lnSpc>
            </a:pPr>
            <a:r>
              <a:rPr lang="en-US" altLang="en-US" sz="1600" dirty="0"/>
              <a:t>Another way to write the command is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1600" dirty="0"/>
              <a:t>	</a:t>
            </a:r>
            <a:r>
              <a:rPr lang="en-US" altLang="en-US" sz="1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awk</a:t>
            </a:r>
            <a:r>
              <a:rPr lang="en-US" altLang="en-US" sz="1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‘BEGIN { FS=“:” } /tugba/ {print $1 " " $3}’ /</a:t>
            </a:r>
            <a:r>
              <a:rPr lang="en-US" altLang="en-US" sz="14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etc</a:t>
            </a:r>
            <a:r>
              <a:rPr lang="en-US" altLang="en-US" sz="1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sz="14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passwd</a:t>
            </a:r>
            <a:r>
              <a:rPr lang="en-US" altLang="en-US" sz="1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1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tugba 504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1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</a:t>
            </a:r>
          </a:p>
          <a:p>
            <a:pPr>
              <a:lnSpc>
                <a:spcPct val="120000"/>
              </a:lnSpc>
              <a:buFontTx/>
              <a:buNone/>
            </a:pPr>
            <a:endParaRPr lang="en-US" altLang="en-US" sz="1600" dirty="0"/>
          </a:p>
          <a:p>
            <a:pPr>
              <a:lnSpc>
                <a:spcPct val="120000"/>
              </a:lnSpc>
              <a:buFontTx/>
              <a:buNone/>
            </a:pP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2855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40" y="-84321"/>
            <a:ext cx="15637242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Tentative Syllabus (subject to change)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51459"/>
              </p:ext>
            </p:extLst>
          </p:nvPr>
        </p:nvGraphicFramePr>
        <p:xfrm>
          <a:off x="7620" y="533400"/>
          <a:ext cx="9128760" cy="60304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8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0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64" marR="62064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Subject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64" marR="62064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 6-Oct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64" marR="6206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Overview of Bioinformatics and Linux and Awk commands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13-Oct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64" marR="6206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Collecting and Storing Sequences with Python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20-Oct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64" marR="6206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Python (continued)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27-Oct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64" marR="6206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Python (continued) and Alignment of Pairs of Sequences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 3-Nov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64" marR="6206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NCBI Eutils using BioPython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10-Nov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64" marR="6206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Protein Structure (Bio.PDB)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17-Nov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64" marR="6206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Multiple Sequence Alignment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24-Nov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64" marR="6206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with Python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01-Dec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64" marR="6206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Object Oriented Programming and Blast using BioPython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08-Dec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64" marR="6206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Next-Gen Sequencing using Python (PySAM)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15-Dec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64" marR="6206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Primer on High Throughput Computing using Cluster Computer Systems (Truba)</a:t>
                      </a: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22-Dec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64" marR="6206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Graphics and Plots using pylab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29-Dec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64" marR="6206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Web applications using Python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05-Jan</a:t>
                      </a:r>
                    </a:p>
                  </a:txBody>
                  <a:tcPr marL="62064" marR="6206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Midterm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80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12-Jan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064" marR="62064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Gene Expression Analysis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825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Advanced awk features</a:t>
            </a:r>
            <a:r>
              <a:rPr lang="en-US" altLang="en-US"/>
              <a:t>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7248" y="1462849"/>
            <a:ext cx="7065151" cy="42672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1600" dirty="0" err="1"/>
              <a:t>Awk</a:t>
            </a:r>
            <a:r>
              <a:rPr lang="en-US" altLang="en-US" sz="1600" dirty="0"/>
              <a:t> borrows a lot from the C language.</a:t>
            </a:r>
          </a:p>
          <a:p>
            <a:pPr>
              <a:lnSpc>
                <a:spcPct val="120000"/>
              </a:lnSpc>
            </a:pPr>
            <a:r>
              <a:rPr lang="en-US" altLang="en-US" sz="1600" dirty="0"/>
              <a:t>The if loop, for loop and while loop have the same constructs as in C.</a:t>
            </a:r>
          </a:p>
          <a:p>
            <a:pPr>
              <a:lnSpc>
                <a:spcPct val="120000"/>
              </a:lnSpc>
            </a:pPr>
            <a:r>
              <a:rPr lang="en-US" altLang="en-US" sz="1600" dirty="0" err="1"/>
              <a:t>Awk’s</a:t>
            </a:r>
            <a:r>
              <a:rPr lang="en-US" altLang="en-US" sz="1600" dirty="0"/>
              <a:t> variables are stored internally as strings.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1600" dirty="0"/>
              <a:t>      </a:t>
            </a:r>
            <a:r>
              <a:rPr lang="en-US" altLang="en-US" sz="14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eg</a:t>
            </a:r>
            <a:r>
              <a:rPr lang="en-US" altLang="en-US" sz="1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. x = “1.01”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1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x = x + 1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1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print x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1600" dirty="0"/>
              <a:t>      </a:t>
            </a:r>
            <a:r>
              <a:rPr lang="en-US" altLang="en-US" sz="1400" b="1" dirty="0">
                <a:latin typeface="Courier New" panose="02070309020205020404" pitchFamily="49" charset="0"/>
              </a:rPr>
              <a:t>The above will print the value 2.01</a:t>
            </a:r>
          </a:p>
          <a:p>
            <a:pPr>
              <a:lnSpc>
                <a:spcPct val="120000"/>
              </a:lnSpc>
            </a:pPr>
            <a:r>
              <a:rPr lang="en-US" altLang="en-US" sz="1600" dirty="0"/>
              <a:t>Comparison operators in </a:t>
            </a:r>
            <a:r>
              <a:rPr lang="en-US" altLang="en-US" sz="1600" dirty="0" err="1"/>
              <a:t>awk</a:t>
            </a:r>
            <a:r>
              <a:rPr lang="en-US" altLang="en-US" sz="1600" dirty="0"/>
              <a:t> are : </a:t>
            </a:r>
            <a:r>
              <a:rPr lang="en-US" altLang="en-US" sz="1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"==", "&lt;", "&gt;", "&lt;=", "&gt;=", "!=“, "~" and "!~“.</a:t>
            </a:r>
          </a:p>
          <a:p>
            <a:pPr>
              <a:lnSpc>
                <a:spcPct val="120000"/>
              </a:lnSpc>
            </a:pPr>
            <a:r>
              <a:rPr lang="en-US" altLang="en-US" sz="1400" b="1" dirty="0">
                <a:solidFill>
                  <a:schemeClr val="folHlink"/>
                </a:solidFill>
              </a:rPr>
              <a:t>“~”</a:t>
            </a:r>
            <a:r>
              <a:rPr lang="en-US" altLang="en-US" sz="1600" dirty="0"/>
              <a:t> and </a:t>
            </a:r>
            <a:r>
              <a:rPr lang="en-US" altLang="en-US" sz="1400" b="1" dirty="0">
                <a:solidFill>
                  <a:schemeClr val="folHlink"/>
                </a:solidFill>
              </a:rPr>
              <a:t>“!~”</a:t>
            </a:r>
            <a:r>
              <a:rPr lang="en-US" altLang="en-US" sz="1600" dirty="0"/>
              <a:t> operators mean "matches" and "does not match".</a:t>
            </a:r>
          </a:p>
          <a:p>
            <a:pPr>
              <a:lnSpc>
                <a:spcPct val="120000"/>
              </a:lnSpc>
            </a:pP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86371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Awk examples (cont..)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65922"/>
            <a:ext cx="8131951" cy="2856167"/>
          </a:xfrm>
        </p:spPr>
        <p:txBody>
          <a:bodyPr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4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awk</a:t>
            </a:r>
            <a:r>
              <a:rPr lang="en-US" altLang="en-US" sz="1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'BEGIN { RS = "/" } ; { print $0 }' file1.txt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1400" dirty="0">
                <a:solidFill>
                  <a:schemeClr val="folHlink"/>
                </a:solidFill>
              </a:rPr>
              <a:t>    </a:t>
            </a:r>
            <a:r>
              <a:rPr lang="en-US" altLang="en-US" sz="1400" u="sng" dirty="0">
                <a:solidFill>
                  <a:schemeClr val="tx2"/>
                </a:solidFill>
              </a:rPr>
              <a:t>RS is the record separator</a:t>
            </a:r>
            <a:r>
              <a:rPr lang="en-US" altLang="en-US" sz="1400" dirty="0"/>
              <a:t> (default is \n). In this example the RS is modified to “/”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1400" dirty="0"/>
              <a:t>    and then the file is processed. So </a:t>
            </a:r>
            <a:r>
              <a:rPr lang="en-US" altLang="en-US" sz="1400" dirty="0" err="1"/>
              <a:t>awk</a:t>
            </a:r>
            <a:r>
              <a:rPr lang="en-US" altLang="en-US" sz="1400" dirty="0"/>
              <a:t> will distinguish between records by “/”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1400" dirty="0"/>
              <a:t>    character.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4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awk</a:t>
            </a:r>
            <a:r>
              <a:rPr lang="en-US" altLang="en-US" sz="1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'$1 ~ /foo/ { print $0 }' file.txt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1400" dirty="0"/>
              <a:t>    The pattern will print out all records from file file.txt whose first fields contain the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1400" dirty="0"/>
              <a:t>    string “foo”.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4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awk</a:t>
            </a:r>
            <a:r>
              <a:rPr lang="en-US" altLang="en-US" sz="1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'{ print $(2*2) }' file.txt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1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400" dirty="0"/>
              <a:t>  In the above example the </a:t>
            </a:r>
            <a:r>
              <a:rPr lang="en-US" altLang="en-US" sz="1400" u="sng" dirty="0">
                <a:solidFill>
                  <a:schemeClr val="hlink"/>
                </a:solidFill>
              </a:rPr>
              <a:t>field number is an expression</a:t>
            </a:r>
            <a:r>
              <a:rPr lang="en-US" altLang="en-US" sz="1400" dirty="0"/>
              <a:t>. So </a:t>
            </a:r>
            <a:r>
              <a:rPr lang="en-US" altLang="en-US" sz="1400" dirty="0" err="1"/>
              <a:t>awk</a:t>
            </a:r>
            <a:r>
              <a:rPr lang="en-US" altLang="en-US" sz="1400" dirty="0"/>
              <a:t> will  print the 4</a:t>
            </a:r>
            <a:r>
              <a:rPr lang="en-US" altLang="en-US" sz="1400" baseline="30000" dirty="0"/>
              <a:t>th</a:t>
            </a:r>
            <a:r>
              <a:rPr lang="en-US" altLang="en-US" sz="1400" dirty="0"/>
              <a:t> fields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1400" dirty="0"/>
              <a:t>    of all the records.</a:t>
            </a:r>
            <a:r>
              <a:rPr lang="en-US" altLang="en-US" sz="1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62199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Awk Examples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9296400" cy="36576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en-US" sz="14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awk</a:t>
            </a:r>
            <a:r>
              <a:rPr lang="en-US" altLang="en-US" sz="1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'{ print $0 }' /</a:t>
            </a:r>
            <a:r>
              <a:rPr lang="en-US" altLang="en-US" sz="14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etc</a:t>
            </a:r>
            <a:r>
              <a:rPr lang="en-US" altLang="en-US" sz="1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sz="14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passwd</a:t>
            </a:r>
            <a:r>
              <a:rPr lang="en-US" altLang="en-US" sz="1400" dirty="0"/>
              <a:t> 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</a:rPr>
              <a:t>  </a:t>
            </a:r>
            <a:r>
              <a:rPr lang="en-US" altLang="en-US" sz="1400" dirty="0"/>
              <a:t>Prints all the lines in /</a:t>
            </a:r>
            <a:r>
              <a:rPr lang="en-US" altLang="en-US" sz="1400" dirty="0" err="1"/>
              <a:t>etc</a:t>
            </a:r>
            <a:r>
              <a:rPr lang="en-US" altLang="en-US" sz="1400" dirty="0"/>
              <a:t>/</a:t>
            </a:r>
            <a:r>
              <a:rPr lang="en-US" altLang="en-US" sz="1400" dirty="0" err="1"/>
              <a:t>passwd</a:t>
            </a:r>
            <a:endParaRPr lang="en-US" altLang="en-US" sz="1400" dirty="0"/>
          </a:p>
          <a:p>
            <a:pPr>
              <a:lnSpc>
                <a:spcPct val="140000"/>
              </a:lnSpc>
              <a:buFontTx/>
              <a:buNone/>
            </a:pPr>
            <a:endParaRPr lang="en-US" altLang="en-US" sz="1400" dirty="0"/>
          </a:p>
          <a:p>
            <a:pPr>
              <a:lnSpc>
                <a:spcPct val="140000"/>
              </a:lnSpc>
            </a:pPr>
            <a:r>
              <a:rPr lang="en-US" altLang="en-US" sz="14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awk</a:t>
            </a:r>
            <a:r>
              <a:rPr lang="en-US" altLang="en-US" sz="1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-F":" '{ print "username: " $1 "\t\</a:t>
            </a:r>
            <a:r>
              <a:rPr lang="en-US" altLang="en-US" sz="14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tuid</a:t>
            </a:r>
            <a:r>
              <a:rPr lang="en-US" altLang="en-US" sz="1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:" $3" }' /</a:t>
            </a:r>
            <a:r>
              <a:rPr lang="en-US" altLang="en-US" sz="14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etc</a:t>
            </a:r>
            <a:r>
              <a:rPr lang="en-US" altLang="en-US" sz="1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sz="14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passwd</a:t>
            </a:r>
            <a:r>
              <a:rPr lang="en-US" altLang="en-US" sz="1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en-US" sz="1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400" dirty="0"/>
              <a:t>Prints the 1</a:t>
            </a:r>
            <a:r>
              <a:rPr lang="en-US" altLang="en-US" sz="1400" baseline="30000" dirty="0"/>
              <a:t>st</a:t>
            </a:r>
            <a:r>
              <a:rPr lang="en-US" altLang="en-US" sz="1400" dirty="0"/>
              <a:t> and 3</a:t>
            </a:r>
            <a:r>
              <a:rPr lang="en-US" altLang="en-US" sz="1400" baseline="30000" dirty="0"/>
              <a:t>rd</a:t>
            </a:r>
            <a:r>
              <a:rPr lang="en-US" altLang="en-US" sz="1400" dirty="0"/>
              <a:t> fields of each line in /</a:t>
            </a:r>
            <a:r>
              <a:rPr lang="en-US" altLang="en-US" sz="1400" dirty="0" err="1"/>
              <a:t>etc</a:t>
            </a:r>
            <a:r>
              <a:rPr lang="en-US" altLang="en-US" sz="1400" dirty="0"/>
              <a:t>/</a:t>
            </a:r>
            <a:r>
              <a:rPr lang="en-US" altLang="en-US" sz="1400" dirty="0" err="1"/>
              <a:t>passwd</a:t>
            </a:r>
            <a:r>
              <a:rPr lang="en-US" altLang="en-US" sz="1400" dirty="0"/>
              <a:t>. The fields  are separated by “:”</a:t>
            </a:r>
          </a:p>
          <a:p>
            <a:pPr>
              <a:lnSpc>
                <a:spcPct val="140000"/>
              </a:lnSpc>
              <a:buFontTx/>
              <a:buNone/>
            </a:pPr>
            <a:endParaRPr lang="en-US" altLang="en-US" sz="1400" dirty="0"/>
          </a:p>
          <a:p>
            <a:pPr>
              <a:lnSpc>
                <a:spcPct val="140000"/>
              </a:lnSpc>
            </a:pPr>
            <a:r>
              <a:rPr lang="en-US" altLang="en-US" sz="1400" b="1" dirty="0" err="1">
                <a:solidFill>
                  <a:schemeClr val="folHlink"/>
                </a:solidFill>
              </a:rPr>
              <a:t>awk</a:t>
            </a:r>
            <a:r>
              <a:rPr lang="en-US" altLang="en-US" sz="1400" b="1" dirty="0">
                <a:solidFill>
                  <a:schemeClr val="folHlink"/>
                </a:solidFill>
              </a:rPr>
              <a:t> 'BEGIN{</a:t>
            </a:r>
            <a:r>
              <a:rPr lang="en-US" altLang="en-US" sz="1400" b="1" dirty="0" err="1">
                <a:solidFill>
                  <a:schemeClr val="folHlink"/>
                </a:solidFill>
              </a:rPr>
              <a:t>num</a:t>
            </a:r>
            <a:r>
              <a:rPr lang="en-US" altLang="en-US" sz="1400" b="1" dirty="0">
                <a:solidFill>
                  <a:schemeClr val="folHlink"/>
                </a:solidFill>
              </a:rPr>
              <a:t>=0}{if (/^$/) </a:t>
            </a:r>
            <a:r>
              <a:rPr lang="en-US" altLang="en-US" sz="1400" b="1" dirty="0" err="1">
                <a:solidFill>
                  <a:schemeClr val="folHlink"/>
                </a:solidFill>
              </a:rPr>
              <a:t>num</a:t>
            </a:r>
            <a:r>
              <a:rPr lang="en-US" altLang="en-US" sz="1400" b="1" dirty="0">
                <a:solidFill>
                  <a:schemeClr val="folHlink"/>
                </a:solidFill>
              </a:rPr>
              <a:t>++}END{ print "I found "</a:t>
            </a:r>
            <a:r>
              <a:rPr lang="en-US" altLang="en-US" sz="1400" b="1" dirty="0" err="1">
                <a:solidFill>
                  <a:schemeClr val="folHlink"/>
                </a:solidFill>
              </a:rPr>
              <a:t>num</a:t>
            </a:r>
            <a:r>
              <a:rPr lang="en-US" altLang="en-US" sz="1400" b="1" dirty="0">
                <a:solidFill>
                  <a:schemeClr val="folHlink"/>
                </a:solidFill>
              </a:rPr>
              <a:t>" lines"}' /</a:t>
            </a:r>
            <a:r>
              <a:rPr lang="en-US" altLang="en-US" sz="1400" b="1" dirty="0" err="1">
                <a:solidFill>
                  <a:schemeClr val="folHlink"/>
                </a:solidFill>
              </a:rPr>
              <a:t>etc</a:t>
            </a:r>
            <a:r>
              <a:rPr lang="en-US" altLang="en-US" sz="1400" b="1" dirty="0">
                <a:solidFill>
                  <a:schemeClr val="folHlink"/>
                </a:solidFill>
              </a:rPr>
              <a:t>/</a:t>
            </a:r>
            <a:r>
              <a:rPr lang="en-US" altLang="en-US" sz="1400" b="1" dirty="0" err="1">
                <a:solidFill>
                  <a:schemeClr val="folHlink"/>
                </a:solidFill>
              </a:rPr>
              <a:t>passwd</a:t>
            </a:r>
            <a:endParaRPr lang="en-US" altLang="en-US" sz="1400" b="1" dirty="0">
              <a:solidFill>
                <a:schemeClr val="folHlink"/>
              </a:solidFill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en-US" sz="1400" dirty="0">
                <a:solidFill>
                  <a:schemeClr val="folHlink"/>
                </a:solidFill>
              </a:rPr>
              <a:t>   </a:t>
            </a:r>
            <a:r>
              <a:rPr lang="en-US" altLang="en-US" sz="1400" dirty="0"/>
              <a:t>The below script calculates the number of null lines. Note that BEGIN and END are 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altLang="en-US" sz="1400" dirty="0"/>
              <a:t>  special patterns</a:t>
            </a:r>
            <a:r>
              <a:rPr lang="en-US" altLang="en-US" sz="1400" b="1" dirty="0"/>
              <a:t>.</a:t>
            </a:r>
          </a:p>
          <a:p>
            <a:pPr>
              <a:lnSpc>
                <a:spcPct val="140000"/>
              </a:lnSpc>
            </a:pPr>
            <a:endParaRPr lang="en-US" altLang="en-US" sz="1400" b="1" dirty="0">
              <a:solidFill>
                <a:schemeClr val="folHlink"/>
              </a:solidFill>
            </a:endParaRPr>
          </a:p>
          <a:p>
            <a:pPr>
              <a:lnSpc>
                <a:spcPct val="140000"/>
              </a:lnSpc>
            </a:pPr>
            <a:r>
              <a:rPr lang="en-US" altLang="en-US" sz="14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awk</a:t>
            </a:r>
            <a:r>
              <a:rPr lang="en-US" altLang="en-US" sz="1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'BEGIN{</a:t>
            </a:r>
            <a:r>
              <a:rPr lang="en-US" altLang="en-US" sz="14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1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=0}{if </a:t>
            </a:r>
            <a:r>
              <a:rPr lang="en-US" altLang="en-US" sz="14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1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++}END{ print "I found "</a:t>
            </a:r>
            <a:r>
              <a:rPr lang="en-US" altLang="en-US" sz="14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num</a:t>
            </a:r>
            <a:r>
              <a:rPr lang="en-US" altLang="en-US" sz="1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" lines"}' /</a:t>
            </a:r>
            <a:r>
              <a:rPr lang="en-US" altLang="en-US" sz="14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etc</a:t>
            </a:r>
            <a:r>
              <a:rPr lang="en-US" altLang="en-US" sz="1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/</a:t>
            </a:r>
            <a:r>
              <a:rPr lang="en-US" altLang="en-US" sz="14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passwd</a:t>
            </a:r>
            <a:endParaRPr lang="en-US" altLang="en-US" sz="14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en-US" sz="1400" dirty="0"/>
              <a:t>The below script calculates the number of null lines. Note that BEGIN and END are special patterns</a:t>
            </a:r>
            <a:r>
              <a:rPr lang="en-US" altLang="en-US" sz="1400" b="1" dirty="0"/>
              <a:t>.</a:t>
            </a:r>
          </a:p>
          <a:p>
            <a:pPr>
              <a:lnSpc>
                <a:spcPct val="140000"/>
              </a:lnSpc>
            </a:pPr>
            <a:endParaRPr lang="en-US" altLang="en-US" sz="1400" b="1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663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Awk examples (cont..)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828800"/>
            <a:ext cx="8915400" cy="3657600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US" altLang="en-US" sz="1600" dirty="0"/>
              <a:t>Consider that we have the following input in a file called</a:t>
            </a:r>
            <a:r>
              <a:rPr lang="en-US" altLang="en-US" sz="1600" dirty="0">
                <a:solidFill>
                  <a:schemeClr val="folHlink"/>
                </a:solidFill>
              </a:rPr>
              <a:t> </a:t>
            </a:r>
            <a:r>
              <a:rPr lang="en-US" altLang="en-US" sz="1600" dirty="0">
                <a:solidFill>
                  <a:schemeClr val="bg2"/>
                </a:solidFill>
              </a:rPr>
              <a:t>grades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600" b="1" dirty="0">
                <a:solidFill>
                  <a:schemeClr val="folHlink"/>
                </a:solidFill>
              </a:rPr>
              <a:t>  </a:t>
            </a:r>
            <a:r>
              <a:rPr lang="en-US" altLang="en-US" sz="1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john 85 92 78 94 88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4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andrea</a:t>
            </a:r>
            <a:r>
              <a:rPr lang="en-US" altLang="en-US" sz="1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89 90 75 90 86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jasper 84 88 80 92 84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600" dirty="0"/>
              <a:t>The following </a:t>
            </a:r>
            <a:r>
              <a:rPr lang="en-US" altLang="en-US" sz="1600" dirty="0" err="1"/>
              <a:t>awk</a:t>
            </a:r>
            <a:r>
              <a:rPr lang="en-US" altLang="en-US" sz="1600" dirty="0"/>
              <a:t> script will find the average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400" b="1" dirty="0" err="1">
                <a:solidFill>
                  <a:srgbClr val="D23C9C"/>
                </a:solidFill>
                <a:latin typeface="Courier New" panose="02070309020205020404" pitchFamily="49" charset="0"/>
              </a:rPr>
              <a:t>awk</a:t>
            </a:r>
            <a:r>
              <a:rPr lang="en-US" altLang="en-US" sz="1400" b="1" dirty="0">
                <a:solidFill>
                  <a:srgbClr val="D23C9C"/>
                </a:solidFill>
                <a:latin typeface="Courier New" panose="02070309020205020404" pitchFamily="49" charset="0"/>
              </a:rPr>
              <a:t> '{total = $2 + $3 + $4 + $5 + $6 ;</a:t>
            </a:r>
            <a:r>
              <a:rPr lang="en-US" altLang="en-US" sz="1400" b="1" dirty="0" err="1">
                <a:solidFill>
                  <a:srgbClr val="D23C9C"/>
                </a:solidFill>
                <a:latin typeface="Courier New" panose="02070309020205020404" pitchFamily="49" charset="0"/>
              </a:rPr>
              <a:t>avg</a:t>
            </a:r>
            <a:r>
              <a:rPr lang="en-US" altLang="en-US" sz="1400" b="1" dirty="0">
                <a:solidFill>
                  <a:srgbClr val="D23C9C"/>
                </a:solidFill>
                <a:latin typeface="Courier New" panose="02070309020205020404" pitchFamily="49" charset="0"/>
              </a:rPr>
              <a:t> = total / 5; print $1" "</a:t>
            </a:r>
            <a:r>
              <a:rPr lang="en-US" altLang="en-US" sz="1400" b="1" dirty="0" err="1">
                <a:solidFill>
                  <a:srgbClr val="D23C9C"/>
                </a:solidFill>
                <a:latin typeface="Courier New" panose="02070309020205020404" pitchFamily="49" charset="0"/>
              </a:rPr>
              <a:t>avg</a:t>
            </a:r>
            <a:r>
              <a:rPr lang="en-US" altLang="en-US" sz="1400" b="1" dirty="0">
                <a:solidFill>
                  <a:srgbClr val="D23C9C"/>
                </a:solidFill>
                <a:latin typeface="Courier New" panose="02070309020205020404" pitchFamily="49" charset="0"/>
              </a:rPr>
              <a:t>}' grades</a:t>
            </a:r>
          </a:p>
          <a:p>
            <a:pPr>
              <a:lnSpc>
                <a:spcPct val="130000"/>
              </a:lnSpc>
              <a:buFontTx/>
              <a:buNone/>
            </a:pPr>
            <a:endParaRPr lang="en-US" altLang="en-US" sz="1400" b="1" dirty="0">
              <a:solidFill>
                <a:srgbClr val="D23C9C"/>
              </a:solidFill>
              <a:latin typeface="Courier New" panose="02070309020205020404" pitchFamily="49" charset="0"/>
            </a:endParaRPr>
          </a:p>
          <a:p>
            <a:pPr>
              <a:lnSpc>
                <a:spcPct val="130000"/>
              </a:lnSpc>
              <a:buFontTx/>
              <a:buNone/>
            </a:pPr>
            <a:endParaRPr lang="en-US" altLang="en-US" sz="1400" b="1" dirty="0">
              <a:solidFill>
                <a:srgbClr val="D23C9C"/>
              </a:solidFill>
              <a:latin typeface="Courier New" panose="02070309020205020404" pitchFamily="49" charset="0"/>
            </a:endParaRPr>
          </a:p>
          <a:p>
            <a:pPr>
              <a:lnSpc>
                <a:spcPct val="130000"/>
              </a:lnSpc>
              <a:buFontTx/>
              <a:buNone/>
            </a:pPr>
            <a:endParaRPr lang="en-US" altLang="en-US" sz="1400" b="1" dirty="0">
              <a:solidFill>
                <a:srgbClr val="D23C9C"/>
              </a:solidFill>
              <a:latin typeface="Courier New" panose="02070309020205020404" pitchFamily="49" charset="0"/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400" b="1" dirty="0">
                <a:latin typeface="Courier New" panose="02070309020205020404" pitchFamily="49" charset="0"/>
              </a:rPr>
              <a:t>Will print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john 85 92 78 94 88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4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andrea</a:t>
            </a:r>
            <a:r>
              <a:rPr lang="en-US" altLang="en-US" sz="1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89 90 75 90 86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en-US" sz="1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jasper 84 88 80 92 84</a:t>
            </a:r>
          </a:p>
        </p:txBody>
      </p:sp>
    </p:spTree>
    <p:extLst>
      <p:ext uri="{BB962C8B-B14F-4D97-AF65-F5344CB8AC3E}">
        <p14:creationId xmlns:p14="http://schemas.microsoft.com/office/powerpoint/2010/main" val="1581312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600" b="1">
                <a:solidFill>
                  <a:schemeClr val="folHlink"/>
                </a:solidFill>
                <a:latin typeface="Courier New" panose="02070309020205020404" pitchFamily="49" charset="0"/>
              </a:rPr>
              <a:t>awk '{ if (NF &gt; max) max = NF }</a:t>
            </a:r>
          </a:p>
          <a:p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7997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Advantages of Awk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7248" y="1462849"/>
            <a:ext cx="8360551" cy="2585323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 err="1"/>
              <a:t>awk</a:t>
            </a:r>
            <a:r>
              <a:rPr lang="en-US" altLang="en-US" sz="1600" dirty="0"/>
              <a:t> is an interpreted language so you can avoid the usually lengthy edit-compile-test-debug cycle of software development 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Can be used for rapid prototyping.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/>
              <a:t>The </a:t>
            </a:r>
            <a:r>
              <a:rPr lang="en-US" altLang="en-US" sz="1600" dirty="0" err="1"/>
              <a:t>awk</a:t>
            </a:r>
            <a:r>
              <a:rPr lang="en-US" altLang="en-US" sz="1600" dirty="0"/>
              <a:t> language is very useful for producing reports from large amounts of raw data, such as summarizing information from the output of other utility programs like </a:t>
            </a:r>
            <a:r>
              <a:rPr lang="en-US" altLang="en-US" sz="1600" dirty="0">
                <a:solidFill>
                  <a:schemeClr val="folHlink"/>
                </a:solidFill>
              </a:rPr>
              <a:t>ls</a:t>
            </a:r>
            <a:r>
              <a:rPr lang="en-US" alt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44177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awk references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7248" y="1462849"/>
            <a:ext cx="8589151" cy="196977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hlinkClick r:id="rId2"/>
              </a:rPr>
              <a:t>The GNU </a:t>
            </a:r>
            <a:r>
              <a:rPr lang="en-US" altLang="en-US" sz="1600" dirty="0" err="1">
                <a:hlinkClick r:id="rId2"/>
              </a:rPr>
              <a:t>Awk</a:t>
            </a:r>
            <a:r>
              <a:rPr lang="en-US" altLang="en-US" sz="1600" dirty="0">
                <a:hlinkClick r:id="rId2"/>
              </a:rPr>
              <a:t> manual</a:t>
            </a:r>
            <a:endParaRPr lang="en-US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 err="1">
                <a:hlinkClick r:id="rId3"/>
              </a:rPr>
              <a:t>Awk</a:t>
            </a:r>
            <a:r>
              <a:rPr lang="en-US" altLang="en-US" sz="1600" dirty="0">
                <a:hlinkClick r:id="rId3"/>
              </a:rPr>
              <a:t> -- A Pattern Scanning and Processing Language (Original AWK paper)</a:t>
            </a:r>
            <a:endParaRPr lang="en-US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hlinkClick r:id="rId4"/>
              </a:rPr>
              <a:t>http://www-106.ibm.com/developerworks/library/l-awk1.html</a:t>
            </a:r>
            <a:endParaRPr lang="en-US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hlinkClick r:id="rId5"/>
              </a:rPr>
              <a:t>http://www-106.ibm.com/developerworks/library/l-awk2.html</a:t>
            </a:r>
            <a:endParaRPr lang="en-US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hlinkClick r:id="rId6"/>
              </a:rPr>
              <a:t>http://www-106.ibm.com/developerworks/library/l-awk3.html</a:t>
            </a:r>
            <a:endParaRPr lang="en-US" alt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 err="1"/>
              <a:t>Sed</a:t>
            </a:r>
            <a:r>
              <a:rPr lang="en-US" altLang="en-US" sz="1600" dirty="0"/>
              <a:t> and </a:t>
            </a:r>
            <a:r>
              <a:rPr lang="en-US" altLang="en-US" sz="1600" dirty="0" err="1"/>
              <a:t>Awk</a:t>
            </a:r>
            <a:r>
              <a:rPr lang="en-US" altLang="en-US" sz="1600" dirty="0"/>
              <a:t> 2</a:t>
            </a:r>
            <a:r>
              <a:rPr lang="en-US" altLang="en-US" sz="1600" baseline="30000" dirty="0"/>
              <a:t>nd</a:t>
            </a:r>
            <a:r>
              <a:rPr lang="en-US" altLang="en-US" sz="1600" dirty="0"/>
              <a:t> Edition (</a:t>
            </a:r>
            <a:r>
              <a:rPr lang="en-US" altLang="en-US" sz="1600" dirty="0" err="1"/>
              <a:t>O’reilly</a:t>
            </a:r>
            <a:r>
              <a:rPr lang="en-US" altLang="en-US" sz="1600" dirty="0"/>
              <a:t>)</a:t>
            </a:r>
          </a:p>
          <a:p>
            <a:endParaRPr lang="en-US" altLang="en-US" sz="1600" dirty="0"/>
          </a:p>
          <a:p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3231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34502" y="6457576"/>
            <a:ext cx="113664" cy="163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900" dirty="0">
                <a:latin typeface="Tahoma"/>
                <a:cs typeface="Tahoma"/>
              </a:rPr>
              <a:t>4</a:t>
            </a:fld>
            <a:endParaRPr sz="9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399" y="74868"/>
            <a:ext cx="253365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Course</a:t>
            </a:r>
            <a:r>
              <a:rPr spc="-235" dirty="0"/>
              <a:t> </a:t>
            </a:r>
            <a:r>
              <a:rPr lang="en-US" spc="-195" dirty="0"/>
              <a:t>Info</a:t>
            </a:r>
            <a:endParaRPr spc="-195" dirty="0"/>
          </a:p>
        </p:txBody>
      </p:sp>
      <p:sp>
        <p:nvSpPr>
          <p:cNvPr id="3" name="object 3"/>
          <p:cNvSpPr txBox="1"/>
          <p:nvPr/>
        </p:nvSpPr>
        <p:spPr>
          <a:xfrm>
            <a:off x="194733" y="2743200"/>
            <a:ext cx="2651760" cy="1992853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640"/>
              </a:spcBef>
              <a:buChar char="•"/>
              <a:tabLst>
                <a:tab pos="185420" algn="l"/>
              </a:tabLst>
            </a:pPr>
            <a:endParaRPr lang="en-US" sz="2100" spc="-8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185420" algn="l"/>
              </a:tabLst>
            </a:pPr>
            <a:r>
              <a:rPr lang="en-US" sz="2100" b="1" spc="-85" dirty="0">
                <a:latin typeface="Arial"/>
                <a:cs typeface="Arial"/>
              </a:rPr>
              <a:t>Grading: </a:t>
            </a:r>
          </a:p>
          <a:p>
            <a:pPr marL="184785" indent="-172085">
              <a:lnSpc>
                <a:spcPct val="100000"/>
              </a:lnSpc>
              <a:spcBef>
                <a:spcPts val="640"/>
              </a:spcBef>
              <a:buChar char="•"/>
              <a:tabLst>
                <a:tab pos="185420" algn="l"/>
              </a:tabLst>
            </a:pPr>
            <a:r>
              <a:rPr sz="2100" spc="-85" dirty="0">
                <a:latin typeface="Arial"/>
                <a:cs typeface="Arial"/>
              </a:rPr>
              <a:t>Homework </a:t>
            </a:r>
            <a:r>
              <a:rPr sz="2100" spc="-80" dirty="0">
                <a:latin typeface="Arial"/>
                <a:cs typeface="Arial"/>
              </a:rPr>
              <a:t>(3-4)</a:t>
            </a:r>
            <a:r>
              <a:rPr sz="2100" spc="-175" dirty="0">
                <a:latin typeface="Arial"/>
                <a:cs typeface="Arial"/>
              </a:rPr>
              <a:t> </a:t>
            </a:r>
            <a:r>
              <a:rPr sz="2100" spc="-145" dirty="0">
                <a:latin typeface="Arial"/>
                <a:cs typeface="Arial"/>
              </a:rPr>
              <a:t>(30%)</a:t>
            </a:r>
            <a:endParaRPr sz="2100" dirty="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540"/>
              </a:spcBef>
              <a:buChar char="•"/>
              <a:tabLst>
                <a:tab pos="185420" algn="l"/>
              </a:tabLst>
            </a:pPr>
            <a:r>
              <a:rPr sz="2100" spc="-15" dirty="0">
                <a:latin typeface="Arial"/>
                <a:cs typeface="Arial"/>
              </a:rPr>
              <a:t>Midterm</a:t>
            </a:r>
            <a:r>
              <a:rPr sz="2100" spc="-110" dirty="0">
                <a:latin typeface="Arial"/>
                <a:cs typeface="Arial"/>
              </a:rPr>
              <a:t> </a:t>
            </a:r>
            <a:r>
              <a:rPr sz="2100" spc="-145" dirty="0">
                <a:latin typeface="Arial"/>
                <a:cs typeface="Arial"/>
              </a:rPr>
              <a:t>(20%)</a:t>
            </a:r>
            <a:endParaRPr sz="2100" dirty="0">
              <a:latin typeface="Arial"/>
              <a:cs typeface="Arial"/>
            </a:endParaRPr>
          </a:p>
          <a:p>
            <a:pPr marL="184785" indent="-172085">
              <a:lnSpc>
                <a:spcPct val="100000"/>
              </a:lnSpc>
              <a:spcBef>
                <a:spcPts val="550"/>
              </a:spcBef>
              <a:buChar char="•"/>
              <a:tabLst>
                <a:tab pos="185420" algn="l"/>
              </a:tabLst>
            </a:pPr>
            <a:r>
              <a:rPr sz="2100" spc="-105" dirty="0">
                <a:latin typeface="Arial"/>
                <a:cs typeface="Arial"/>
              </a:rPr>
              <a:t>Final</a:t>
            </a:r>
            <a:r>
              <a:rPr sz="2100" spc="-110" dirty="0">
                <a:latin typeface="Arial"/>
                <a:cs typeface="Arial"/>
              </a:rPr>
              <a:t> </a:t>
            </a:r>
            <a:r>
              <a:rPr lang="en-US" sz="2100" spc="-110" dirty="0">
                <a:latin typeface="Arial"/>
                <a:cs typeface="Arial"/>
              </a:rPr>
              <a:t>Project </a:t>
            </a:r>
            <a:r>
              <a:rPr sz="2100" spc="-145" dirty="0">
                <a:latin typeface="Arial"/>
                <a:cs typeface="Arial"/>
              </a:rPr>
              <a:t>(50%)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228600" y="4425426"/>
            <a:ext cx="8305800" cy="2328843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640"/>
              </a:spcBef>
              <a:buChar char="•"/>
              <a:tabLst>
                <a:tab pos="185420" algn="l"/>
              </a:tabLst>
            </a:pPr>
            <a:endParaRPr lang="en-US" sz="2100" spc="-8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185420" algn="l"/>
              </a:tabLst>
            </a:pPr>
            <a:r>
              <a:rPr lang="en-US" sz="2100" b="1" spc="-85" dirty="0">
                <a:latin typeface="Arial"/>
                <a:cs typeface="Arial"/>
              </a:rPr>
              <a:t>Final project </a:t>
            </a:r>
          </a:p>
          <a:p>
            <a:pPr marL="184785" indent="-172085">
              <a:spcBef>
                <a:spcPts val="640"/>
              </a:spcBef>
              <a:buFontTx/>
              <a:buChar char="•"/>
              <a:tabLst>
                <a:tab pos="185420" algn="l"/>
              </a:tabLst>
            </a:pPr>
            <a:r>
              <a:rPr lang="en-US" sz="2100" spc="-85" dirty="0">
                <a:latin typeface="Arial"/>
                <a:cs typeface="Arial"/>
              </a:rPr>
              <a:t>Project will be individually developed using Python </a:t>
            </a:r>
          </a:p>
          <a:p>
            <a:pPr marL="184785" indent="-172085">
              <a:lnSpc>
                <a:spcPct val="100000"/>
              </a:lnSpc>
              <a:spcBef>
                <a:spcPts val="640"/>
              </a:spcBef>
              <a:buChar char="•"/>
              <a:tabLst>
                <a:tab pos="185420" algn="l"/>
              </a:tabLst>
            </a:pPr>
            <a:r>
              <a:rPr lang="en-US" sz="2100" spc="-85" dirty="0">
                <a:latin typeface="Arial"/>
                <a:cs typeface="Arial"/>
              </a:rPr>
              <a:t>For your final project, we would like you to process a REAL high throughput biological dataset </a:t>
            </a:r>
          </a:p>
          <a:p>
            <a:pPr marL="641985" lvl="1" indent="-172085">
              <a:spcBef>
                <a:spcPts val="640"/>
              </a:spcBef>
              <a:buChar char="•"/>
              <a:tabLst>
                <a:tab pos="185420" algn="l"/>
              </a:tabLst>
            </a:pPr>
            <a:r>
              <a:rPr lang="en-US" sz="2100" spc="-85" dirty="0">
                <a:latin typeface="Arial"/>
                <a:cs typeface="Arial"/>
              </a:rPr>
              <a:t>Preferably using </a:t>
            </a:r>
            <a:r>
              <a:rPr lang="en-US" sz="2100" spc="-85" dirty="0" err="1">
                <a:latin typeface="Arial"/>
                <a:cs typeface="Arial"/>
              </a:rPr>
              <a:t>Tubitak</a:t>
            </a:r>
            <a:r>
              <a:rPr lang="en-US" sz="2100" spc="-85" dirty="0">
                <a:latin typeface="Arial"/>
                <a:cs typeface="Arial"/>
              </a:rPr>
              <a:t> TRUBA Interface 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8E61355D-4A3A-46C2-A69A-6BF7C0C35369}"/>
              </a:ext>
            </a:extLst>
          </p:cNvPr>
          <p:cNvSpPr txBox="1"/>
          <p:nvPr/>
        </p:nvSpPr>
        <p:spPr>
          <a:xfrm>
            <a:off x="160866" y="632492"/>
            <a:ext cx="8915400" cy="3206006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640"/>
              </a:spcBef>
              <a:buChar char="•"/>
              <a:tabLst>
                <a:tab pos="185420" algn="l"/>
              </a:tabLst>
            </a:pPr>
            <a:endParaRPr lang="en-US" sz="2100" spc="-8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185420" algn="l"/>
              </a:tabLst>
            </a:pPr>
            <a:r>
              <a:rPr lang="en-US" sz="2100" b="1" spc="-85" dirty="0">
                <a:latin typeface="Arial"/>
                <a:cs typeface="Arial"/>
              </a:rPr>
              <a:t>Lecturer:</a:t>
            </a: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185420" algn="l"/>
              </a:tabLst>
            </a:pPr>
            <a:r>
              <a:rPr lang="en-US" sz="2100" spc="-85" dirty="0">
                <a:latin typeface="Arial"/>
                <a:cs typeface="Arial"/>
              </a:rPr>
              <a:t>Tuğba </a:t>
            </a:r>
            <a:r>
              <a:rPr lang="en-US" sz="2100" spc="-85" dirty="0" err="1">
                <a:latin typeface="Arial"/>
                <a:cs typeface="Arial"/>
              </a:rPr>
              <a:t>Önal</a:t>
            </a:r>
            <a:r>
              <a:rPr lang="en-US" sz="2100" spc="-85" dirty="0">
                <a:latin typeface="Arial"/>
                <a:cs typeface="Arial"/>
              </a:rPr>
              <a:t> Süzek, reach me out anytime via </a:t>
            </a:r>
            <a:r>
              <a:rPr lang="en-US" sz="2100" spc="-85" dirty="0" err="1">
                <a:latin typeface="Arial"/>
                <a:cs typeface="Arial"/>
              </a:rPr>
              <a:t>Whatsapp</a:t>
            </a:r>
            <a:endParaRPr lang="en-US" sz="2100" spc="-8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185420" algn="l"/>
              </a:tabLst>
            </a:pPr>
            <a:endParaRPr lang="en-US" sz="2100" spc="-8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185420" algn="l"/>
              </a:tabLst>
            </a:pPr>
            <a:r>
              <a:rPr lang="en-US" sz="2100" b="1" spc="-85" dirty="0">
                <a:latin typeface="Arial"/>
                <a:cs typeface="Arial"/>
              </a:rPr>
              <a:t>Course Page: </a:t>
            </a: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185420" algn="l"/>
              </a:tabLst>
            </a:pPr>
            <a:r>
              <a:rPr lang="en-US" sz="2100" spc="-85" dirty="0">
                <a:latin typeface="Arial"/>
                <a:cs typeface="Arial"/>
                <a:hlinkClick r:id="rId2"/>
              </a:rPr>
              <a:t>https://piazza.com/mu.edu.tr/fall2020/binf6001/resources</a:t>
            </a:r>
            <a:endParaRPr lang="en-US" sz="2100" spc="-8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185420" algn="l"/>
              </a:tabLst>
            </a:pPr>
            <a:endParaRPr lang="en-US" sz="2100" spc="-85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185420" algn="l"/>
              </a:tabLst>
            </a:pPr>
            <a:endParaRPr lang="en-US" sz="2100" spc="-85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34502" y="6457576"/>
            <a:ext cx="113664" cy="163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900" dirty="0">
                <a:latin typeface="Tahoma"/>
                <a:cs typeface="Tahoma"/>
              </a:rPr>
              <a:t>5</a:t>
            </a:fld>
            <a:endParaRPr sz="9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2" y="0"/>
            <a:ext cx="4038601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50" dirty="0"/>
              <a:t>Academic Honesty</a:t>
            </a:r>
            <a:endParaRPr spc="-195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8E61355D-4A3A-46C2-A69A-6BF7C0C35369}"/>
              </a:ext>
            </a:extLst>
          </p:cNvPr>
          <p:cNvSpPr txBox="1"/>
          <p:nvPr/>
        </p:nvSpPr>
        <p:spPr>
          <a:xfrm>
            <a:off x="42335" y="158730"/>
            <a:ext cx="9144000" cy="669927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640"/>
              </a:spcBef>
              <a:buChar char="•"/>
              <a:tabLst>
                <a:tab pos="185420" algn="l"/>
              </a:tabLst>
            </a:pPr>
            <a:endParaRPr lang="en-US" sz="2400" spc="-85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Font typeface="Arial" panose="020B0604020202020204" pitchFamily="34" charset="0"/>
              <a:buChar char="•"/>
              <a:tabLst>
                <a:tab pos="185420" algn="l"/>
              </a:tabLst>
            </a:pPr>
            <a:r>
              <a:rPr lang="en-US" sz="2400" spc="-85" dirty="0">
                <a:latin typeface="Arial"/>
                <a:cs typeface="Arial"/>
              </a:rPr>
              <a:t>You are responsible from your own learning! Manage your time wisely</a:t>
            </a: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Font typeface="Arial" panose="020B0604020202020204" pitchFamily="34" charset="0"/>
              <a:buChar char="•"/>
              <a:tabLst>
                <a:tab pos="185420" algn="l"/>
              </a:tabLst>
            </a:pPr>
            <a:endParaRPr lang="en-US" sz="2400" spc="-85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Font typeface="Arial" panose="020B0604020202020204" pitchFamily="34" charset="0"/>
              <a:buChar char="•"/>
              <a:tabLst>
                <a:tab pos="185420" algn="l"/>
              </a:tabLst>
            </a:pPr>
            <a:r>
              <a:rPr lang="en-US" sz="2400" spc="-85" dirty="0">
                <a:latin typeface="Arial"/>
                <a:cs typeface="Arial"/>
              </a:rPr>
              <a:t>You may help each other but no copy-paste</a:t>
            </a: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Font typeface="Arial" panose="020B0604020202020204" pitchFamily="34" charset="0"/>
              <a:buChar char="•"/>
              <a:tabLst>
                <a:tab pos="185420" algn="l"/>
              </a:tabLst>
            </a:pPr>
            <a:endParaRPr lang="en-US" sz="2400" spc="-85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Font typeface="Arial" panose="020B0604020202020204" pitchFamily="34" charset="0"/>
              <a:buChar char="•"/>
              <a:tabLst>
                <a:tab pos="185420" algn="l"/>
              </a:tabLst>
            </a:pPr>
            <a:r>
              <a:rPr lang="en-US" sz="2400" spc="-85" dirty="0">
                <a:latin typeface="Arial"/>
                <a:cs typeface="Arial"/>
              </a:rPr>
              <a:t>Please do not look at your friend’s screen</a:t>
            </a: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Font typeface="Arial" panose="020B0604020202020204" pitchFamily="34" charset="0"/>
              <a:buChar char="•"/>
              <a:tabLst>
                <a:tab pos="185420" algn="l"/>
              </a:tabLst>
            </a:pPr>
            <a:endParaRPr lang="en-US" sz="2400" spc="-85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Font typeface="Arial" panose="020B0604020202020204" pitchFamily="34" charset="0"/>
              <a:buChar char="•"/>
              <a:tabLst>
                <a:tab pos="185420" algn="l"/>
              </a:tabLst>
            </a:pPr>
            <a:r>
              <a:rPr lang="en-US" sz="2400" spc="-85" dirty="0">
                <a:latin typeface="Arial"/>
                <a:cs typeface="Arial"/>
              </a:rPr>
              <a:t>Learn by doing</a:t>
            </a:r>
          </a:p>
          <a:p>
            <a:pPr marL="812800" lvl="1" indent="-342900">
              <a:spcBef>
                <a:spcPts val="640"/>
              </a:spcBef>
              <a:buFont typeface="Arial" panose="020B0604020202020204" pitchFamily="34" charset="0"/>
              <a:buChar char="•"/>
              <a:tabLst>
                <a:tab pos="185420" algn="l"/>
              </a:tabLst>
            </a:pPr>
            <a:r>
              <a:rPr lang="en-US" sz="2400" spc="-85" dirty="0">
                <a:latin typeface="Arial"/>
                <a:cs typeface="Arial"/>
              </a:rPr>
              <a:t>Confront initial steep learning curve head-on</a:t>
            </a:r>
          </a:p>
          <a:p>
            <a:pPr marL="812800" lvl="1" indent="-342900">
              <a:spcBef>
                <a:spcPts val="640"/>
              </a:spcBef>
              <a:buFont typeface="Arial" panose="020B0604020202020204" pitchFamily="34" charset="0"/>
              <a:buChar char="•"/>
              <a:tabLst>
                <a:tab pos="185420" algn="l"/>
              </a:tabLst>
            </a:pPr>
            <a:endParaRPr lang="en-US" sz="2400" spc="-85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Font typeface="Arial" panose="020B0604020202020204" pitchFamily="34" charset="0"/>
              <a:buChar char="•"/>
              <a:tabLst>
                <a:tab pos="185420" algn="l"/>
              </a:tabLst>
            </a:pPr>
            <a:r>
              <a:rPr lang="en-US" sz="2400" spc="-85" dirty="0">
                <a:latin typeface="Arial"/>
                <a:cs typeface="Arial"/>
              </a:rPr>
              <a:t>Learn by imitating </a:t>
            </a:r>
          </a:p>
          <a:p>
            <a:pPr marL="812800" lvl="1" indent="-342900">
              <a:spcBef>
                <a:spcPts val="640"/>
              </a:spcBef>
              <a:buFont typeface="Arial" panose="020B0604020202020204" pitchFamily="34" charset="0"/>
              <a:buChar char="•"/>
              <a:tabLst>
                <a:tab pos="185420" algn="l"/>
              </a:tabLst>
            </a:pPr>
            <a:r>
              <a:rPr lang="en-US" sz="2400" spc="-85" dirty="0">
                <a:latin typeface="Arial"/>
                <a:cs typeface="Arial"/>
              </a:rPr>
              <a:t>Change working programs for new functionality</a:t>
            </a:r>
          </a:p>
          <a:p>
            <a:pPr marL="469900" lvl="1">
              <a:spcBef>
                <a:spcPts val="640"/>
              </a:spcBef>
              <a:tabLst>
                <a:tab pos="185420" algn="l"/>
              </a:tabLst>
            </a:pPr>
            <a:endParaRPr lang="en-US" sz="2400" spc="-85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40"/>
              </a:spcBef>
              <a:buFont typeface="Arial" panose="020B0604020202020204" pitchFamily="34" charset="0"/>
              <a:buChar char="•"/>
              <a:tabLst>
                <a:tab pos="185420" algn="l"/>
              </a:tabLst>
            </a:pPr>
            <a:r>
              <a:rPr lang="en-US" sz="2400" spc="-85" dirty="0">
                <a:latin typeface="Arial"/>
                <a:cs typeface="Arial"/>
              </a:rPr>
              <a:t>Learn by observation</a:t>
            </a:r>
          </a:p>
          <a:p>
            <a:pPr marL="812800" lvl="1" indent="-342900">
              <a:spcBef>
                <a:spcPts val="640"/>
              </a:spcBef>
              <a:buFont typeface="Arial" panose="020B0604020202020204" pitchFamily="34" charset="0"/>
              <a:buChar char="•"/>
              <a:tabLst>
                <a:tab pos="185420" algn="l"/>
              </a:tabLst>
            </a:pPr>
            <a:r>
              <a:rPr lang="en-US" sz="2400" spc="-85" dirty="0">
                <a:latin typeface="Arial"/>
                <a:cs typeface="Arial"/>
              </a:rPr>
              <a:t>See cause and effect of program changes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E43A5263-E4A8-47BA-A268-32DF16704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79385"/>
            <a:ext cx="9223050" cy="601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7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484847"/>
            <a:ext cx="6946265" cy="981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760"/>
              </a:lnSpc>
              <a:spcBef>
                <a:spcPts val="100"/>
              </a:spcBef>
            </a:pPr>
            <a:r>
              <a:rPr spc="-155" dirty="0"/>
              <a:t>Experimental</a:t>
            </a:r>
            <a:r>
              <a:rPr spc="-200" dirty="0"/>
              <a:t> </a:t>
            </a:r>
            <a:r>
              <a:rPr spc="-170" dirty="0"/>
              <a:t>Biology</a:t>
            </a:r>
          </a:p>
          <a:p>
            <a:pPr marL="12700">
              <a:lnSpc>
                <a:spcPts val="3760"/>
              </a:lnSpc>
            </a:pPr>
            <a:r>
              <a:rPr spc="-235" dirty="0"/>
              <a:t>vs. </a:t>
            </a:r>
            <a:r>
              <a:rPr spc="-135" dirty="0"/>
              <a:t>Computational </a:t>
            </a:r>
            <a:r>
              <a:rPr spc="-120" dirty="0"/>
              <a:t>Biology/Bioinformatics</a:t>
            </a:r>
          </a:p>
        </p:txBody>
      </p:sp>
      <p:sp>
        <p:nvSpPr>
          <p:cNvPr id="3" name="object 3"/>
          <p:cNvSpPr/>
          <p:nvPr/>
        </p:nvSpPr>
        <p:spPr>
          <a:xfrm>
            <a:off x="1260347" y="2135123"/>
            <a:ext cx="6544056" cy="34731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32463" y="3760063"/>
            <a:ext cx="8274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Database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34502" y="6457576"/>
            <a:ext cx="113664" cy="163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900" dirty="0">
                <a:latin typeface="Tahoma"/>
                <a:cs typeface="Tahoma"/>
              </a:rPr>
              <a:t>6</a:t>
            </a:fld>
            <a:endParaRPr sz="9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8036" y="2257996"/>
            <a:ext cx="169481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Times New Roman"/>
                <a:cs typeface="Times New Roman"/>
              </a:rPr>
              <a:t>Problem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Statement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63771" y="2259583"/>
            <a:ext cx="9702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Si</a:t>
            </a:r>
            <a:r>
              <a:rPr sz="1600" b="1" spc="-30" dirty="0">
                <a:latin typeface="Times New Roman"/>
                <a:cs typeface="Times New Roman"/>
              </a:rPr>
              <a:t>m</a:t>
            </a:r>
            <a:r>
              <a:rPr sz="1600" b="1" spc="-5" dirty="0">
                <a:latin typeface="Times New Roman"/>
                <a:cs typeface="Times New Roman"/>
              </a:rPr>
              <a:t>ul</a:t>
            </a:r>
            <a:r>
              <a:rPr sz="1600" b="1" dirty="0">
                <a:latin typeface="Times New Roman"/>
                <a:cs typeface="Times New Roman"/>
              </a:rPr>
              <a:t>a</a:t>
            </a:r>
            <a:r>
              <a:rPr sz="1600" b="1" spc="-10" dirty="0">
                <a:latin typeface="Times New Roman"/>
                <a:cs typeface="Times New Roman"/>
              </a:rPr>
              <a:t>t</a:t>
            </a:r>
            <a:r>
              <a:rPr sz="1600" b="1" spc="-5" dirty="0">
                <a:latin typeface="Times New Roman"/>
                <a:cs typeface="Times New Roman"/>
              </a:rPr>
              <a:t>i</a:t>
            </a:r>
            <a:r>
              <a:rPr sz="1600" b="1" dirty="0">
                <a:latin typeface="Times New Roman"/>
                <a:cs typeface="Times New Roman"/>
              </a:rPr>
              <a:t>o</a:t>
            </a:r>
            <a:r>
              <a:rPr sz="1600" b="1" spc="-5" dirty="0"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8968" y="2257996"/>
            <a:ext cx="6559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Times New Roman"/>
                <a:cs typeface="Times New Roman"/>
              </a:rPr>
              <a:t>Resul</a:t>
            </a:r>
            <a:r>
              <a:rPr sz="1600" b="1" spc="-10" dirty="0">
                <a:latin typeface="Times New Roman"/>
                <a:cs typeface="Times New Roman"/>
              </a:rPr>
              <a:t>t</a:t>
            </a:r>
            <a:r>
              <a:rPr sz="1600" b="1" spc="-5" dirty="0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8036" y="5202808"/>
            <a:ext cx="169481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Problem</a:t>
            </a:r>
            <a:r>
              <a:rPr sz="16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Statement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5646" y="5204396"/>
            <a:ext cx="10490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peri</a:t>
            </a:r>
            <a:r>
              <a:rPr sz="16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ent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28968" y="5202808"/>
            <a:ext cx="6559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Resul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99867" y="3683571"/>
            <a:ext cx="12642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r>
              <a:rPr sz="16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Tools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28751" y="3189071"/>
            <a:ext cx="5226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SI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59358" y="4246346"/>
            <a:ext cx="5454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LI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6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52075" y="1566926"/>
            <a:ext cx="25457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44546A"/>
                </a:solidFill>
                <a:latin typeface="Times New Roman"/>
                <a:cs typeface="Times New Roman"/>
              </a:rPr>
              <a:t>Computational</a:t>
            </a:r>
            <a:r>
              <a:rPr sz="2000" b="1" spc="-110" dirty="0">
                <a:solidFill>
                  <a:srgbClr val="44546A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4546A"/>
                </a:solidFill>
                <a:latin typeface="Times New Roman"/>
                <a:cs typeface="Times New Roman"/>
              </a:rPr>
              <a:t>Biology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39350" y="5986457"/>
            <a:ext cx="23888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33399"/>
                </a:solidFill>
                <a:latin typeface="Times New Roman"/>
                <a:cs typeface="Times New Roman"/>
              </a:rPr>
              <a:t>Experimental</a:t>
            </a:r>
            <a:r>
              <a:rPr sz="2000" b="1" spc="-114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333399"/>
                </a:solidFill>
                <a:latin typeface="Times New Roman"/>
                <a:cs typeface="Times New Roman"/>
              </a:rPr>
              <a:t>Biology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62226" y="5741917"/>
            <a:ext cx="10483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5" dirty="0">
                <a:solidFill>
                  <a:srgbClr val="44546A"/>
                </a:solidFill>
                <a:latin typeface="Times New Roman"/>
                <a:cs typeface="Times New Roman"/>
              </a:rPr>
              <a:t>Rick</a:t>
            </a:r>
            <a:r>
              <a:rPr sz="1600" i="1" spc="-30" dirty="0">
                <a:solidFill>
                  <a:srgbClr val="44546A"/>
                </a:solidFill>
                <a:latin typeface="Times New Roman"/>
                <a:cs typeface="Times New Roman"/>
              </a:rPr>
              <a:t> </a:t>
            </a:r>
            <a:r>
              <a:rPr sz="1600" i="1" spc="-5" dirty="0">
                <a:solidFill>
                  <a:srgbClr val="44546A"/>
                </a:solidFill>
                <a:latin typeface="Times New Roman"/>
                <a:cs typeface="Times New Roman"/>
              </a:rPr>
              <a:t>Stevens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34502" y="6457576"/>
            <a:ext cx="113664" cy="163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900" dirty="0">
                <a:latin typeface="Tahoma"/>
                <a:cs typeface="Tahoma"/>
              </a:rPr>
              <a:t>7</a:t>
            </a:fld>
            <a:endParaRPr sz="9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174"/>
            <a:ext cx="576643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Bioinformatics </a:t>
            </a:r>
            <a:r>
              <a:rPr spc="-185" dirty="0"/>
              <a:t>Programming</a:t>
            </a:r>
            <a:r>
              <a:rPr spc="-245" dirty="0"/>
              <a:t> </a:t>
            </a:r>
            <a:r>
              <a:rPr spc="-395" dirty="0"/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783969"/>
            <a:ext cx="7561580" cy="425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085">
              <a:lnSpc>
                <a:spcPts val="251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2100" spc="-114" dirty="0">
                <a:latin typeface="Arial"/>
                <a:cs typeface="Arial"/>
              </a:rPr>
              <a:t>Manage </a:t>
            </a:r>
            <a:r>
              <a:rPr sz="2100" spc="-95" dirty="0">
                <a:latin typeface="Arial"/>
                <a:cs typeface="Arial"/>
              </a:rPr>
              <a:t>large </a:t>
            </a:r>
            <a:r>
              <a:rPr sz="2100" spc="-70" dirty="0">
                <a:latin typeface="Arial"/>
                <a:cs typeface="Arial"/>
              </a:rPr>
              <a:t>experimental </a:t>
            </a:r>
            <a:r>
              <a:rPr sz="2100" spc="-80" dirty="0">
                <a:latin typeface="Arial"/>
                <a:cs typeface="Arial"/>
              </a:rPr>
              <a:t>data</a:t>
            </a:r>
            <a:r>
              <a:rPr sz="2100" spc="-180" dirty="0">
                <a:latin typeface="Arial"/>
                <a:cs typeface="Arial"/>
              </a:rPr>
              <a:t> </a:t>
            </a:r>
            <a:r>
              <a:rPr sz="2100" spc="-125" dirty="0">
                <a:latin typeface="Arial"/>
                <a:cs typeface="Arial"/>
              </a:rPr>
              <a:t>sets</a:t>
            </a:r>
            <a:endParaRPr sz="2100">
              <a:latin typeface="Arial"/>
              <a:cs typeface="Arial"/>
            </a:endParaRPr>
          </a:p>
          <a:p>
            <a:pPr marL="527685" lvl="1" indent="-172085">
              <a:lnSpc>
                <a:spcPts val="2135"/>
              </a:lnSpc>
              <a:buChar char="•"/>
              <a:tabLst>
                <a:tab pos="528320" algn="l"/>
              </a:tabLst>
            </a:pPr>
            <a:r>
              <a:rPr sz="1800" spc="-130" dirty="0">
                <a:latin typeface="Arial"/>
                <a:cs typeface="Arial"/>
              </a:rPr>
              <a:t>Sequence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527685" lvl="1" indent="-172085">
              <a:lnSpc>
                <a:spcPts val="2130"/>
              </a:lnSpc>
              <a:buChar char="•"/>
              <a:tabLst>
                <a:tab pos="528320" algn="l"/>
              </a:tabLst>
            </a:pPr>
            <a:r>
              <a:rPr sz="1800" spc="-60" dirty="0">
                <a:latin typeface="Arial"/>
                <a:cs typeface="Arial"/>
              </a:rPr>
              <a:t>Microarray </a:t>
            </a:r>
            <a:r>
              <a:rPr sz="1800" spc="-70" dirty="0">
                <a:latin typeface="Arial"/>
                <a:cs typeface="Arial"/>
              </a:rPr>
              <a:t>data </a:t>
            </a:r>
            <a:r>
              <a:rPr sz="1800" spc="-100" dirty="0">
                <a:latin typeface="Arial"/>
                <a:cs typeface="Arial"/>
              </a:rPr>
              <a:t>(gene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expression)</a:t>
            </a:r>
            <a:endParaRPr sz="1800">
              <a:latin typeface="Arial"/>
              <a:cs typeface="Arial"/>
            </a:endParaRPr>
          </a:p>
          <a:p>
            <a:pPr marL="527685" lvl="1" indent="-172085">
              <a:lnSpc>
                <a:spcPts val="2125"/>
              </a:lnSpc>
              <a:buChar char="•"/>
              <a:tabLst>
                <a:tab pos="528320" algn="l"/>
              </a:tabLst>
            </a:pPr>
            <a:r>
              <a:rPr sz="1800" spc="-125" dirty="0">
                <a:latin typeface="Arial"/>
                <a:cs typeface="Arial"/>
              </a:rPr>
              <a:t>Mass spec </a:t>
            </a:r>
            <a:r>
              <a:rPr sz="1800" spc="-70" dirty="0">
                <a:latin typeface="Arial"/>
                <a:cs typeface="Arial"/>
              </a:rPr>
              <a:t>data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(proteomics)</a:t>
            </a:r>
            <a:endParaRPr sz="1800">
              <a:latin typeface="Arial"/>
              <a:cs typeface="Arial"/>
            </a:endParaRPr>
          </a:p>
          <a:p>
            <a:pPr marL="527685" lvl="1" indent="-172085">
              <a:lnSpc>
                <a:spcPts val="2130"/>
              </a:lnSpc>
              <a:buChar char="•"/>
              <a:tabLst>
                <a:tab pos="528320" algn="l"/>
              </a:tabLst>
            </a:pPr>
            <a:r>
              <a:rPr sz="1800" spc="-80" dirty="0">
                <a:latin typeface="Arial"/>
                <a:cs typeface="Arial"/>
              </a:rPr>
              <a:t>Genotype </a:t>
            </a:r>
            <a:r>
              <a:rPr sz="1800" spc="-70" dirty="0">
                <a:latin typeface="Arial"/>
                <a:cs typeface="Arial"/>
              </a:rPr>
              <a:t>data </a:t>
            </a:r>
            <a:r>
              <a:rPr sz="1800" spc="-50" dirty="0">
                <a:latin typeface="Arial"/>
                <a:cs typeface="Arial"/>
              </a:rPr>
              <a:t>(mutations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etc.)</a:t>
            </a:r>
            <a:endParaRPr sz="1800">
              <a:latin typeface="Arial"/>
              <a:cs typeface="Arial"/>
            </a:endParaRPr>
          </a:p>
          <a:p>
            <a:pPr marL="527685" lvl="1" indent="-172085">
              <a:lnSpc>
                <a:spcPts val="2150"/>
              </a:lnSpc>
              <a:buChar char="•"/>
              <a:tabLst>
                <a:tab pos="528320" algn="l"/>
              </a:tabLst>
            </a:pPr>
            <a:r>
              <a:rPr sz="1800" spc="-85" dirty="0">
                <a:latin typeface="Arial"/>
                <a:cs typeface="Arial"/>
              </a:rPr>
              <a:t>Clinical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184785" indent="-172085">
              <a:lnSpc>
                <a:spcPts val="2515"/>
              </a:lnSpc>
              <a:spcBef>
                <a:spcPts val="275"/>
              </a:spcBef>
              <a:buChar char="•"/>
              <a:tabLst>
                <a:tab pos="185420" algn="l"/>
              </a:tabLst>
            </a:pPr>
            <a:r>
              <a:rPr sz="2100" spc="-75" dirty="0">
                <a:latin typeface="Arial"/>
                <a:cs typeface="Arial"/>
              </a:rPr>
              <a:t>Build </a:t>
            </a:r>
            <a:r>
              <a:rPr sz="2100" spc="-50" dirty="0">
                <a:latin typeface="Arial"/>
                <a:cs typeface="Arial"/>
              </a:rPr>
              <a:t>tools </a:t>
            </a:r>
            <a:r>
              <a:rPr sz="2100" spc="-15" dirty="0">
                <a:latin typeface="Arial"/>
                <a:cs typeface="Arial"/>
              </a:rPr>
              <a:t>for </a:t>
            </a:r>
            <a:r>
              <a:rPr sz="2100" spc="-114" dirty="0">
                <a:latin typeface="Arial"/>
                <a:cs typeface="Arial"/>
              </a:rPr>
              <a:t>Knowledge</a:t>
            </a:r>
            <a:r>
              <a:rPr sz="2100" spc="-250" dirty="0">
                <a:latin typeface="Arial"/>
                <a:cs typeface="Arial"/>
              </a:rPr>
              <a:t> </a:t>
            </a:r>
            <a:r>
              <a:rPr sz="2100" spc="-114" dirty="0">
                <a:latin typeface="Arial"/>
                <a:cs typeface="Arial"/>
              </a:rPr>
              <a:t>Discovery</a:t>
            </a:r>
            <a:endParaRPr sz="2100">
              <a:latin typeface="Arial"/>
              <a:cs typeface="Arial"/>
            </a:endParaRPr>
          </a:p>
          <a:p>
            <a:pPr marL="527685" lvl="1" indent="-172085">
              <a:lnSpc>
                <a:spcPts val="2135"/>
              </a:lnSpc>
              <a:buChar char="•"/>
              <a:tabLst>
                <a:tab pos="528320" algn="l"/>
              </a:tabLst>
            </a:pPr>
            <a:r>
              <a:rPr sz="1800" spc="-95" dirty="0">
                <a:latin typeface="Arial"/>
                <a:cs typeface="Arial"/>
              </a:rPr>
              <a:t>Find </a:t>
            </a:r>
            <a:r>
              <a:rPr sz="1800" spc="-35" dirty="0">
                <a:latin typeface="Arial"/>
                <a:cs typeface="Arial"/>
              </a:rPr>
              <a:t>motifs </a:t>
            </a:r>
            <a:r>
              <a:rPr sz="1800" spc="-25" dirty="0">
                <a:latin typeface="Arial"/>
                <a:cs typeface="Arial"/>
              </a:rPr>
              <a:t>in </a:t>
            </a:r>
            <a:r>
              <a:rPr sz="1800" spc="-105" dirty="0">
                <a:latin typeface="Arial"/>
                <a:cs typeface="Arial"/>
              </a:rPr>
              <a:t>sequence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527685" lvl="1" indent="-172085">
              <a:lnSpc>
                <a:spcPts val="2125"/>
              </a:lnSpc>
              <a:buChar char="•"/>
              <a:tabLst>
                <a:tab pos="528320" algn="l"/>
              </a:tabLst>
            </a:pPr>
            <a:r>
              <a:rPr sz="1800" spc="-105" dirty="0">
                <a:latin typeface="Arial"/>
                <a:cs typeface="Arial"/>
              </a:rPr>
              <a:t>Data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enrichment</a:t>
            </a:r>
            <a:endParaRPr sz="1800">
              <a:latin typeface="Arial"/>
              <a:cs typeface="Arial"/>
            </a:endParaRPr>
          </a:p>
          <a:p>
            <a:pPr marL="527685" lvl="1" indent="-172085">
              <a:lnSpc>
                <a:spcPts val="2130"/>
              </a:lnSpc>
              <a:buChar char="•"/>
              <a:tabLst>
                <a:tab pos="528320" algn="l"/>
              </a:tabLst>
            </a:pPr>
            <a:r>
              <a:rPr sz="1800" spc="-105" dirty="0">
                <a:latin typeface="Arial"/>
                <a:cs typeface="Arial"/>
              </a:rPr>
              <a:t>Data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clustering</a:t>
            </a:r>
            <a:endParaRPr sz="1800">
              <a:latin typeface="Arial"/>
              <a:cs typeface="Arial"/>
            </a:endParaRPr>
          </a:p>
          <a:p>
            <a:pPr marL="527685" lvl="1" indent="-172085">
              <a:lnSpc>
                <a:spcPts val="2150"/>
              </a:lnSpc>
              <a:buChar char="•"/>
              <a:tabLst>
                <a:tab pos="528320" algn="l"/>
              </a:tabLst>
            </a:pPr>
            <a:r>
              <a:rPr sz="1800" spc="-75" dirty="0">
                <a:latin typeface="Arial"/>
                <a:cs typeface="Arial"/>
              </a:rPr>
              <a:t>Visualization</a:t>
            </a:r>
            <a:endParaRPr sz="1800">
              <a:latin typeface="Arial"/>
              <a:cs typeface="Arial"/>
            </a:endParaRPr>
          </a:p>
          <a:p>
            <a:pPr marL="184785" indent="-172085">
              <a:lnSpc>
                <a:spcPts val="2515"/>
              </a:lnSpc>
              <a:spcBef>
                <a:spcPts val="275"/>
              </a:spcBef>
              <a:buChar char="•"/>
              <a:tabLst>
                <a:tab pos="185420" algn="l"/>
              </a:tabLst>
            </a:pPr>
            <a:r>
              <a:rPr sz="2100" spc="-75" dirty="0">
                <a:latin typeface="Arial"/>
                <a:cs typeface="Arial"/>
              </a:rPr>
              <a:t>Build </a:t>
            </a:r>
            <a:r>
              <a:rPr sz="2100" spc="-125" dirty="0">
                <a:latin typeface="Arial"/>
                <a:cs typeface="Arial"/>
              </a:rPr>
              <a:t>analysis</a:t>
            </a:r>
            <a:r>
              <a:rPr sz="2100" spc="-135" dirty="0">
                <a:latin typeface="Arial"/>
                <a:cs typeface="Arial"/>
              </a:rPr>
              <a:t> </a:t>
            </a:r>
            <a:r>
              <a:rPr sz="2100" spc="-75" dirty="0">
                <a:latin typeface="Arial"/>
                <a:cs typeface="Arial"/>
              </a:rPr>
              <a:t>pipelines</a:t>
            </a:r>
            <a:endParaRPr sz="2100">
              <a:latin typeface="Arial"/>
              <a:cs typeface="Arial"/>
            </a:endParaRPr>
          </a:p>
          <a:p>
            <a:pPr marL="527685" lvl="1" indent="-172085">
              <a:lnSpc>
                <a:spcPts val="2135"/>
              </a:lnSpc>
              <a:buChar char="•"/>
              <a:tabLst>
                <a:tab pos="528320" algn="l"/>
              </a:tabLst>
            </a:pPr>
            <a:r>
              <a:rPr sz="1800" spc="-105" dirty="0">
                <a:latin typeface="Arial"/>
                <a:cs typeface="Arial"/>
              </a:rPr>
              <a:t>Glue </a:t>
            </a:r>
            <a:r>
              <a:rPr sz="1800" spc="-95" dirty="0">
                <a:latin typeface="Arial"/>
                <a:cs typeface="Arial"/>
              </a:rPr>
              <a:t>several </a:t>
            </a:r>
            <a:r>
              <a:rPr sz="1800" spc="-105" dirty="0">
                <a:latin typeface="Arial"/>
                <a:cs typeface="Arial"/>
              </a:rPr>
              <a:t>analysis steps </a:t>
            </a:r>
            <a:r>
              <a:rPr sz="1800" spc="-40" dirty="0">
                <a:latin typeface="Arial"/>
                <a:cs typeface="Arial"/>
              </a:rPr>
              <a:t>together </a:t>
            </a:r>
            <a:r>
              <a:rPr sz="1800" spc="-10" dirty="0">
                <a:latin typeface="Arial"/>
                <a:cs typeface="Arial"/>
              </a:rPr>
              <a:t>into </a:t>
            </a:r>
            <a:r>
              <a:rPr sz="1800" spc="-140" dirty="0">
                <a:latin typeface="Arial"/>
                <a:cs typeface="Arial"/>
              </a:rPr>
              <a:t>a </a:t>
            </a:r>
            <a:r>
              <a:rPr sz="1800" spc="-85" dirty="0">
                <a:latin typeface="Arial"/>
                <a:cs typeface="Arial"/>
              </a:rPr>
              <a:t>single </a:t>
            </a:r>
            <a:r>
              <a:rPr sz="1800" spc="-55" dirty="0">
                <a:latin typeface="Arial"/>
                <a:cs typeface="Arial"/>
              </a:rPr>
              <a:t>automated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marL="527685" marR="5080" lvl="1" indent="-172085">
              <a:lnSpc>
                <a:spcPts val="1730"/>
              </a:lnSpc>
              <a:spcBef>
                <a:spcPts val="400"/>
              </a:spcBef>
              <a:buChar char="•"/>
              <a:tabLst>
                <a:tab pos="528320" algn="l"/>
              </a:tabLst>
            </a:pPr>
            <a:r>
              <a:rPr sz="1800" spc="-30" dirty="0">
                <a:latin typeface="Arial"/>
                <a:cs typeface="Arial"/>
              </a:rPr>
              <a:t>"Munge" </a:t>
            </a:r>
            <a:r>
              <a:rPr sz="1800" spc="-60" dirty="0">
                <a:latin typeface="Arial"/>
                <a:cs typeface="Arial"/>
              </a:rPr>
              <a:t>data: </a:t>
            </a:r>
            <a:r>
              <a:rPr sz="1800" spc="-195" dirty="0">
                <a:latin typeface="Arial"/>
                <a:cs typeface="Arial"/>
              </a:rPr>
              <a:t>Take </a:t>
            </a:r>
            <a:r>
              <a:rPr sz="1800" spc="-70" dirty="0">
                <a:latin typeface="Arial"/>
                <a:cs typeface="Arial"/>
              </a:rPr>
              <a:t>data </a:t>
            </a:r>
            <a:r>
              <a:rPr sz="1800" spc="-20" dirty="0">
                <a:latin typeface="Arial"/>
                <a:cs typeface="Arial"/>
              </a:rPr>
              <a:t>from </a:t>
            </a:r>
            <a:r>
              <a:rPr sz="1800" spc="-75" dirty="0">
                <a:latin typeface="Arial"/>
                <a:cs typeface="Arial"/>
              </a:rPr>
              <a:t>one </a:t>
            </a:r>
            <a:r>
              <a:rPr sz="1800" spc="-55" dirty="0">
                <a:latin typeface="Arial"/>
                <a:cs typeface="Arial"/>
              </a:rPr>
              <a:t>application </a:t>
            </a:r>
            <a:r>
              <a:rPr sz="1800" spc="-15" dirty="0">
                <a:latin typeface="Arial"/>
                <a:cs typeface="Arial"/>
              </a:rPr>
              <a:t>or </a:t>
            </a:r>
            <a:r>
              <a:rPr sz="1800" spc="-100" dirty="0">
                <a:latin typeface="Arial"/>
                <a:cs typeface="Arial"/>
              </a:rPr>
              <a:t>database </a:t>
            </a:r>
            <a:r>
              <a:rPr sz="1800" spc="-85" dirty="0">
                <a:latin typeface="Arial"/>
                <a:cs typeface="Arial"/>
              </a:rPr>
              <a:t>and </a:t>
            </a:r>
            <a:r>
              <a:rPr sz="1800" spc="-25" dirty="0">
                <a:latin typeface="Arial"/>
                <a:cs typeface="Arial"/>
              </a:rPr>
              <a:t>format </a:t>
            </a:r>
            <a:r>
              <a:rPr sz="1800" spc="55" dirty="0">
                <a:latin typeface="Arial"/>
                <a:cs typeface="Arial"/>
              </a:rPr>
              <a:t>it</a:t>
            </a:r>
            <a:r>
              <a:rPr sz="1800" spc="-24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for  </a:t>
            </a:r>
            <a:r>
              <a:rPr sz="1800" spc="-15" dirty="0">
                <a:latin typeface="Arial"/>
                <a:cs typeface="Arial"/>
              </a:rPr>
              <a:t>input </a:t>
            </a:r>
            <a:r>
              <a:rPr sz="1800" spc="15" dirty="0">
                <a:latin typeface="Arial"/>
                <a:cs typeface="Arial"/>
              </a:rPr>
              <a:t>to </a:t>
            </a:r>
            <a:r>
              <a:rPr sz="1800" spc="-45" dirty="0">
                <a:latin typeface="Arial"/>
                <a:cs typeface="Arial"/>
              </a:rPr>
              <a:t>another </a:t>
            </a:r>
            <a:r>
              <a:rPr sz="1800" spc="-55" dirty="0">
                <a:latin typeface="Arial"/>
                <a:cs typeface="Arial"/>
              </a:rPr>
              <a:t>application </a:t>
            </a:r>
            <a:r>
              <a:rPr sz="1800" spc="-5" dirty="0">
                <a:latin typeface="Arial"/>
                <a:cs typeface="Arial"/>
              </a:rPr>
              <a:t>of</a:t>
            </a:r>
            <a:r>
              <a:rPr sz="1800" spc="-325" dirty="0">
                <a:latin typeface="Arial"/>
                <a:cs typeface="Arial"/>
              </a:rPr>
              <a:t> </a:t>
            </a:r>
            <a:r>
              <a:rPr sz="1800" spc="-100" dirty="0">
                <a:latin typeface="Arial"/>
                <a:cs typeface="Arial"/>
              </a:rPr>
              <a:t>database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334502" y="6457576"/>
            <a:ext cx="113664" cy="163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z="900" dirty="0">
                <a:latin typeface="Tahoma"/>
                <a:cs typeface="Tahoma"/>
              </a:rPr>
              <a:t>8</a:t>
            </a:fld>
            <a:endParaRPr sz="9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390" y="711174"/>
            <a:ext cx="324929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Course</a:t>
            </a:r>
            <a:r>
              <a:rPr spc="-215" dirty="0"/>
              <a:t> </a:t>
            </a:r>
            <a:r>
              <a:rPr spc="-150" dirty="0"/>
              <a:t>Preparation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7390" y="1779651"/>
            <a:ext cx="7446010" cy="3690113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84785" indent="-172085">
              <a:lnSpc>
                <a:spcPct val="100000"/>
              </a:lnSpc>
              <a:spcBef>
                <a:spcPts val="335"/>
              </a:spcBef>
              <a:buChar char="•"/>
              <a:tabLst>
                <a:tab pos="185420" algn="l"/>
              </a:tabLst>
            </a:pPr>
            <a:r>
              <a:rPr sz="2100" spc="-60" dirty="0">
                <a:latin typeface="Arial"/>
                <a:cs typeface="Arial"/>
              </a:rPr>
              <a:t>Install </a:t>
            </a:r>
            <a:r>
              <a:rPr lang="en-US" sz="2100" spc="-114" dirty="0">
                <a:latin typeface="Arial"/>
                <a:cs typeface="Arial"/>
              </a:rPr>
              <a:t>Python</a:t>
            </a:r>
            <a:r>
              <a:rPr sz="2100" spc="-114" dirty="0">
                <a:latin typeface="Arial"/>
                <a:cs typeface="Arial"/>
              </a:rPr>
              <a:t> </a:t>
            </a:r>
            <a:r>
              <a:rPr sz="2100" spc="15" dirty="0">
                <a:latin typeface="Arial"/>
                <a:cs typeface="Arial"/>
              </a:rPr>
              <a:t>to </a:t>
            </a:r>
            <a:r>
              <a:rPr sz="2100" spc="-60" dirty="0">
                <a:latin typeface="Arial"/>
                <a:cs typeface="Arial"/>
              </a:rPr>
              <a:t>your</a:t>
            </a:r>
            <a:r>
              <a:rPr lang="en-US" sz="2100" spc="-260" dirty="0">
                <a:latin typeface="Arial"/>
                <a:cs typeface="Arial"/>
              </a:rPr>
              <a:t> PC</a:t>
            </a:r>
            <a:endParaRPr sz="2100" dirty="0">
              <a:latin typeface="Arial"/>
              <a:cs typeface="Arial"/>
            </a:endParaRPr>
          </a:p>
          <a:p>
            <a:pPr marL="527685" lvl="1" indent="-172085">
              <a:lnSpc>
                <a:spcPct val="100000"/>
              </a:lnSpc>
              <a:spcBef>
                <a:spcPts val="204"/>
              </a:spcBef>
              <a:buClr>
                <a:srgbClr val="000000"/>
              </a:buClr>
              <a:buChar char="•"/>
              <a:tabLst>
                <a:tab pos="528320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https://www.python.org/downloads/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lvl="1">
              <a:lnSpc>
                <a:spcPct val="100000"/>
              </a:lnSpc>
              <a:spcBef>
                <a:spcPts val="204"/>
              </a:spcBef>
              <a:buClr>
                <a:srgbClr val="000000"/>
              </a:buClr>
              <a:tabLst>
                <a:tab pos="528320" algn="l"/>
              </a:tabLst>
            </a:pPr>
            <a:endParaRPr sz="3100" dirty="0">
              <a:latin typeface="Times New Roman"/>
              <a:cs typeface="Times New Roman"/>
            </a:endParaRPr>
          </a:p>
          <a:p>
            <a:pPr marL="184785" indent="-172085">
              <a:lnSpc>
                <a:spcPct val="100000"/>
              </a:lnSpc>
              <a:buChar char="•"/>
              <a:tabLst>
                <a:tab pos="185420" algn="l"/>
              </a:tabLst>
            </a:pPr>
            <a:r>
              <a:rPr sz="2100" spc="-60" dirty="0">
                <a:latin typeface="Arial"/>
                <a:cs typeface="Arial"/>
              </a:rPr>
              <a:t>Install </a:t>
            </a:r>
            <a:r>
              <a:rPr lang="en-US" sz="2100" spc="-140" dirty="0" err="1">
                <a:latin typeface="Arial"/>
                <a:cs typeface="Arial"/>
              </a:rPr>
              <a:t>PyCharm</a:t>
            </a:r>
            <a:r>
              <a:rPr sz="2100" spc="-140" dirty="0">
                <a:latin typeface="Arial"/>
                <a:cs typeface="Arial"/>
              </a:rPr>
              <a:t> </a:t>
            </a:r>
            <a:r>
              <a:rPr sz="2100" spc="15" dirty="0">
                <a:latin typeface="Arial"/>
                <a:cs typeface="Arial"/>
              </a:rPr>
              <a:t>to </a:t>
            </a:r>
            <a:r>
              <a:rPr sz="2100" spc="-60" dirty="0">
                <a:latin typeface="Arial"/>
                <a:cs typeface="Arial"/>
              </a:rPr>
              <a:t>your</a:t>
            </a:r>
            <a:r>
              <a:rPr lang="en-US" sz="2100" spc="-60" dirty="0">
                <a:latin typeface="Arial"/>
                <a:cs typeface="Arial"/>
              </a:rPr>
              <a:t> PC</a:t>
            </a:r>
            <a:r>
              <a:rPr sz="2100" spc="-360" dirty="0">
                <a:latin typeface="Arial"/>
                <a:cs typeface="Arial"/>
              </a:rPr>
              <a:t> </a:t>
            </a:r>
            <a:r>
              <a:rPr sz="2100" spc="30" dirty="0">
                <a:latin typeface="Arial"/>
                <a:cs typeface="Arial"/>
              </a:rPr>
              <a:t>if </a:t>
            </a:r>
            <a:r>
              <a:rPr sz="2100" spc="-90" dirty="0">
                <a:latin typeface="Arial"/>
                <a:cs typeface="Arial"/>
              </a:rPr>
              <a:t>you </a:t>
            </a:r>
            <a:r>
              <a:rPr sz="2100" spc="-50" dirty="0">
                <a:latin typeface="Arial"/>
                <a:cs typeface="Arial"/>
              </a:rPr>
              <a:t>prefer </a:t>
            </a:r>
            <a:r>
              <a:rPr sz="2100" spc="15" dirty="0">
                <a:latin typeface="Arial"/>
                <a:cs typeface="Arial"/>
              </a:rPr>
              <a:t>to</a:t>
            </a:r>
            <a:r>
              <a:rPr sz="2100" spc="-409" dirty="0">
                <a:latin typeface="Arial"/>
                <a:cs typeface="Arial"/>
              </a:rPr>
              <a:t> </a:t>
            </a:r>
            <a:r>
              <a:rPr sz="2100" spc="-145" dirty="0">
                <a:latin typeface="Arial"/>
                <a:cs typeface="Arial"/>
              </a:rPr>
              <a:t>use </a:t>
            </a:r>
            <a:r>
              <a:rPr sz="2100" spc="-114" dirty="0">
                <a:latin typeface="Arial"/>
                <a:cs typeface="Arial"/>
              </a:rPr>
              <a:t>an </a:t>
            </a:r>
            <a:r>
              <a:rPr sz="2100" spc="-220" dirty="0">
                <a:latin typeface="Arial"/>
                <a:cs typeface="Arial"/>
              </a:rPr>
              <a:t>IDE</a:t>
            </a:r>
            <a:endParaRPr lang="en-US" sz="2100" spc="-220" dirty="0">
              <a:latin typeface="Arial"/>
              <a:cs typeface="Arial"/>
            </a:endParaRPr>
          </a:p>
          <a:p>
            <a:pPr marL="529200" lvl="1" indent="-172085">
              <a:buChar char="•"/>
              <a:tabLst>
                <a:tab pos="185420" algn="l"/>
              </a:tab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https://www.jetbrains.com/pycharm/download/#section=windows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7685" lvl="1" indent="-172085">
              <a:spcBef>
                <a:spcPts val="204"/>
              </a:spcBef>
              <a:buChar char="•"/>
              <a:tabLst>
                <a:tab pos="528320" algn="l"/>
              </a:tabLst>
            </a:pPr>
            <a:r>
              <a:rPr spc="-110" dirty="0">
                <a:latin typeface="Arial"/>
                <a:cs typeface="Arial"/>
              </a:rPr>
              <a:t>For </a:t>
            </a:r>
            <a:r>
              <a:rPr spc="-25" dirty="0">
                <a:latin typeface="Arial"/>
                <a:cs typeface="Arial"/>
              </a:rPr>
              <a:t>the </a:t>
            </a:r>
            <a:r>
              <a:rPr spc="-125" dirty="0">
                <a:latin typeface="Arial"/>
                <a:cs typeface="Arial"/>
              </a:rPr>
              <a:t>class, </a:t>
            </a:r>
            <a:r>
              <a:rPr spc="-70" dirty="0">
                <a:latin typeface="Arial"/>
                <a:cs typeface="Arial"/>
              </a:rPr>
              <a:t>simple </a:t>
            </a:r>
            <a:r>
              <a:rPr spc="-45" dirty="0">
                <a:latin typeface="Arial"/>
                <a:cs typeface="Arial"/>
              </a:rPr>
              <a:t>editors; </a:t>
            </a:r>
            <a:r>
              <a:rPr spc="-100" dirty="0">
                <a:latin typeface="Arial"/>
                <a:cs typeface="Arial"/>
              </a:rPr>
              <a:t>Nano </a:t>
            </a:r>
            <a:r>
              <a:rPr spc="-15" dirty="0">
                <a:latin typeface="Arial"/>
                <a:cs typeface="Arial"/>
              </a:rPr>
              <a:t>or </a:t>
            </a:r>
            <a:r>
              <a:rPr spc="-90" dirty="0">
                <a:latin typeface="Arial"/>
                <a:cs typeface="Arial"/>
              </a:rPr>
              <a:t>Notepad++ </a:t>
            </a:r>
            <a:r>
              <a:rPr dirty="0">
                <a:latin typeface="Arial"/>
                <a:cs typeface="Arial"/>
              </a:rPr>
              <a:t>will </a:t>
            </a:r>
            <a:r>
              <a:rPr spc="-85" dirty="0">
                <a:latin typeface="Arial"/>
                <a:cs typeface="Arial"/>
              </a:rPr>
              <a:t>be</a:t>
            </a:r>
            <a:r>
              <a:rPr spc="-245" dirty="0">
                <a:latin typeface="Arial"/>
                <a:cs typeface="Arial"/>
              </a:rPr>
              <a:t> </a:t>
            </a:r>
            <a:r>
              <a:rPr spc="-240" dirty="0">
                <a:latin typeface="Arial"/>
                <a:cs typeface="Arial"/>
              </a:rPr>
              <a:t>OK</a:t>
            </a:r>
            <a:endParaRPr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184785" indent="-172085">
              <a:lnSpc>
                <a:spcPct val="100000"/>
              </a:lnSpc>
              <a:spcBef>
                <a:spcPts val="5"/>
              </a:spcBef>
              <a:buChar char="•"/>
              <a:tabLst>
                <a:tab pos="185420" algn="l"/>
              </a:tabLst>
            </a:pPr>
            <a:r>
              <a:rPr sz="2100" spc="-180" dirty="0">
                <a:latin typeface="Arial"/>
                <a:cs typeface="Arial"/>
              </a:rPr>
              <a:t>Use</a:t>
            </a:r>
            <a:r>
              <a:rPr sz="2100" spc="-100" dirty="0">
                <a:latin typeface="Arial"/>
                <a:cs typeface="Arial"/>
              </a:rPr>
              <a:t> </a:t>
            </a:r>
            <a:r>
              <a:rPr sz="2100" spc="-110" dirty="0">
                <a:latin typeface="Arial"/>
                <a:cs typeface="Arial"/>
              </a:rPr>
              <a:t>Linux</a:t>
            </a:r>
            <a:endParaRPr sz="2100" dirty="0">
              <a:latin typeface="Arial"/>
              <a:cs typeface="Arial"/>
            </a:endParaRPr>
          </a:p>
          <a:p>
            <a:pPr marL="527685" lvl="1" indent="-172085">
              <a:lnSpc>
                <a:spcPct val="100000"/>
              </a:lnSpc>
              <a:spcBef>
                <a:spcPts val="200"/>
              </a:spcBef>
              <a:buChar char="•"/>
              <a:tabLst>
                <a:tab pos="528320" algn="l"/>
              </a:tabLst>
            </a:pPr>
            <a:r>
              <a:rPr lang="en-US" sz="1800" spc="-150" dirty="0">
                <a:latin typeface="Arial"/>
                <a:cs typeface="Arial"/>
              </a:rPr>
              <a:t>Find a Linux workin</a:t>
            </a:r>
            <a:r>
              <a:rPr lang="en-US" spc="-150" dirty="0">
                <a:latin typeface="Arial"/>
                <a:cs typeface="Arial"/>
              </a:rPr>
              <a:t>g environment for yourself to practice your commands</a:t>
            </a:r>
          </a:p>
          <a:p>
            <a:pPr marL="984885" lvl="2" indent="-172085">
              <a:spcBef>
                <a:spcPts val="200"/>
              </a:spcBef>
              <a:buChar char="•"/>
              <a:tabLst>
                <a:tab pos="528320" algn="l"/>
              </a:tabLst>
            </a:pPr>
            <a:r>
              <a:rPr lang="en-US" spc="-150" dirty="0">
                <a:latin typeface="Arial"/>
                <a:cs typeface="Arial"/>
              </a:rPr>
              <a:t>Install </a:t>
            </a:r>
            <a:r>
              <a:rPr lang="en-US" spc="-150" dirty="0" err="1">
                <a:latin typeface="Arial"/>
                <a:cs typeface="Arial"/>
              </a:rPr>
              <a:t>virtualbox</a:t>
            </a:r>
            <a:r>
              <a:rPr lang="en-US" spc="-150" dirty="0">
                <a:latin typeface="Arial"/>
                <a:cs typeface="Arial"/>
              </a:rPr>
              <a:t> if you need one</a:t>
            </a:r>
          </a:p>
          <a:p>
            <a:pPr marL="527685" lvl="1" indent="-172085">
              <a:lnSpc>
                <a:spcPct val="100000"/>
              </a:lnSpc>
              <a:spcBef>
                <a:spcPts val="200"/>
              </a:spcBef>
              <a:buChar char="•"/>
              <a:tabLst>
                <a:tab pos="528320" algn="l"/>
              </a:tabLst>
            </a:pPr>
            <a:r>
              <a:rPr sz="1800" spc="-150" dirty="0">
                <a:latin typeface="Arial"/>
                <a:cs typeface="Arial"/>
              </a:rPr>
              <a:t>Some </a:t>
            </a:r>
            <a:r>
              <a:rPr sz="1800" spc="-110" dirty="0">
                <a:latin typeface="Arial"/>
                <a:cs typeface="Arial"/>
              </a:rPr>
              <a:t>basic </a:t>
            </a:r>
            <a:r>
              <a:rPr sz="1800" spc="-100" dirty="0">
                <a:latin typeface="Arial"/>
                <a:cs typeface="Arial"/>
              </a:rPr>
              <a:t>commands </a:t>
            </a:r>
            <a:r>
              <a:rPr sz="1800" dirty="0">
                <a:latin typeface="Arial"/>
                <a:cs typeface="Arial"/>
              </a:rPr>
              <a:t>will </a:t>
            </a:r>
            <a:r>
              <a:rPr sz="1800" spc="-85" dirty="0">
                <a:latin typeface="Arial"/>
                <a:cs typeface="Arial"/>
              </a:rPr>
              <a:t>be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reviewed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167F03FA-97A3-47AA-94AB-D05DAECB6E8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 to Python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FF4F986-5104-4716-AE8A-D3BC6E718D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</TotalTime>
  <Words>2633</Words>
  <Application>Microsoft Office PowerPoint</Application>
  <PresentationFormat>Ekran Gösterisi (4:3)</PresentationFormat>
  <Paragraphs>431</Paragraphs>
  <Slides>36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36</vt:i4>
      </vt:variant>
    </vt:vector>
  </HeadingPairs>
  <TitlesOfParts>
    <vt:vector size="43" baseType="lpstr">
      <vt:lpstr>Arial</vt:lpstr>
      <vt:lpstr>Calibri</vt:lpstr>
      <vt:lpstr>Courier New</vt:lpstr>
      <vt:lpstr>Tahoma</vt:lpstr>
      <vt:lpstr>Times New Roman</vt:lpstr>
      <vt:lpstr>Wingdings</vt:lpstr>
      <vt:lpstr>Office Theme</vt:lpstr>
      <vt:lpstr>PowerPoint Sunusu</vt:lpstr>
      <vt:lpstr>Course Objectives</vt:lpstr>
      <vt:lpstr>PowerPoint Sunusu</vt:lpstr>
      <vt:lpstr>Course Info</vt:lpstr>
      <vt:lpstr>Academic Honesty</vt:lpstr>
      <vt:lpstr>Experimental Biology vs. Computational Biology/Bioinformatics</vt:lpstr>
      <vt:lpstr>Bioinformatics Programming Tasks</vt:lpstr>
      <vt:lpstr>Course Preparation</vt:lpstr>
      <vt:lpstr>Introduction to Python</vt:lpstr>
      <vt:lpstr>Why Python?</vt:lpstr>
      <vt:lpstr>Why Python for Bioinformatics?</vt:lpstr>
      <vt:lpstr>Hello World!</vt:lpstr>
      <vt:lpstr>Hello World!</vt:lpstr>
      <vt:lpstr>Experiment with Hello World</vt:lpstr>
      <vt:lpstr>Lessons</vt:lpstr>
      <vt:lpstr>Simple Numbers</vt:lpstr>
      <vt:lpstr>Experiment with Simple Numbers</vt:lpstr>
      <vt:lpstr>Lessons</vt:lpstr>
      <vt:lpstr>Installation of Linux  distributions</vt:lpstr>
      <vt:lpstr>Multiple install options</vt:lpstr>
      <vt:lpstr>Multiple install options</vt:lpstr>
      <vt:lpstr>Live modus</vt:lpstr>
      <vt:lpstr>Linux Commands I</vt:lpstr>
      <vt:lpstr>Linux Commands II</vt:lpstr>
      <vt:lpstr>What is awk ??</vt:lpstr>
      <vt:lpstr>A few basic things about awk</vt:lpstr>
      <vt:lpstr>A simple example</vt:lpstr>
      <vt:lpstr>A simple example (cont..)</vt:lpstr>
      <vt:lpstr>A simple example (cont..)</vt:lpstr>
      <vt:lpstr>Advanced awk features </vt:lpstr>
      <vt:lpstr>Awk examples (cont..)</vt:lpstr>
      <vt:lpstr>Awk Examples </vt:lpstr>
      <vt:lpstr>Awk examples (cont..)</vt:lpstr>
      <vt:lpstr>PowerPoint Sunusu</vt:lpstr>
      <vt:lpstr>Advantages of Awk</vt:lpstr>
      <vt:lpstr>awk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BINF 634 Bioinformatics Programming</dc:title>
  <dc:creator>tugba</dc:creator>
  <cp:lastModifiedBy>tugba</cp:lastModifiedBy>
  <cp:revision>46</cp:revision>
  <dcterms:created xsi:type="dcterms:W3CDTF">2019-09-11T06:52:04Z</dcterms:created>
  <dcterms:modified xsi:type="dcterms:W3CDTF">2020-10-06T12:21:19Z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2016-02-11T00:00:00Z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2019-09-11T00:00:00Z</vt:filetime>
  </property>
</Properties>
</file>