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11" r:id="rId2"/>
    <p:sldId id="412" r:id="rId3"/>
    <p:sldId id="567" r:id="rId4"/>
    <p:sldId id="542" r:id="rId5"/>
    <p:sldId id="516" r:id="rId6"/>
    <p:sldId id="544" r:id="rId7"/>
    <p:sldId id="546" r:id="rId8"/>
    <p:sldId id="547" r:id="rId9"/>
    <p:sldId id="324" r:id="rId10"/>
    <p:sldId id="326" r:id="rId11"/>
    <p:sldId id="312" r:id="rId12"/>
    <p:sldId id="320" r:id="rId13"/>
    <p:sldId id="311" r:id="rId14"/>
    <p:sldId id="313" r:id="rId15"/>
    <p:sldId id="314" r:id="rId16"/>
    <p:sldId id="321" r:id="rId17"/>
    <p:sldId id="315" r:id="rId18"/>
    <p:sldId id="316" r:id="rId19"/>
    <p:sldId id="322" r:id="rId20"/>
    <p:sldId id="327" r:id="rId21"/>
    <p:sldId id="574" r:id="rId22"/>
    <p:sldId id="328" r:id="rId23"/>
    <p:sldId id="334" r:id="rId24"/>
    <p:sldId id="338" r:id="rId25"/>
    <p:sldId id="5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2874" autoAdjust="0"/>
  </p:normalViewPr>
  <p:slideViewPr>
    <p:cSldViewPr snapToGrid="0">
      <p:cViewPr varScale="1">
        <p:scale>
          <a:sx n="80" d="100"/>
          <a:sy n="80" d="100"/>
        </p:scale>
        <p:origin x="60" y="44"/>
      </p:cViewPr>
      <p:guideLst/>
    </p:cSldViewPr>
  </p:slideViewPr>
  <p:outlineViewPr>
    <p:cViewPr>
      <p:scale>
        <a:sx n="33" d="100"/>
        <a:sy n="33" d="100"/>
      </p:scale>
      <p:origin x="0" y="-725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51AAD-DD31-41D3-B7F6-E5D51A663E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572D9-2862-4C73-A497-13D90061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5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72E6F-854E-4E4F-BF2C-E0411549EA1C}" type="slidenum">
              <a:rPr lang="en-US"/>
              <a:pPr/>
              <a:t>6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B9B5F-B466-4FC6-9062-EB04E8CDD5D5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1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E92-A49D-4CAA-88A3-F493AE40EBB6}" type="slidenum">
              <a:rPr lang="en-US"/>
              <a:pPr/>
              <a:t>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10-09-07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A901B-EAB1-4883-9275-E42FF38308E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3260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9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91F2E-9EA0-400A-BC2A-B9CA223796C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mu.edu.tr/fall2020/binf6001/resources" TargetMode="External"/><Relationship Id="rId2" Type="http://schemas.openxmlformats.org/officeDocument/2006/relationships/hyperlink" Target="http://interactivepython.org/runestone/static/thinkcspy/GeneralIntro/SpecialWaystoExecutePythoninthisBoo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192" y="1122363"/>
            <a:ext cx="10182808" cy="2387600"/>
          </a:xfrm>
        </p:spPr>
        <p:txBody>
          <a:bodyPr/>
          <a:lstStyle/>
          <a:p>
            <a:r>
              <a:rPr lang="en-US" b="1" dirty="0"/>
              <a:t>Bioinformatics Programming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2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5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8955BBE-685B-4CF3-BC04-50316B437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Numbers II</a:t>
            </a:r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75BA88EF-55F2-4DC1-A73C-47A0F0A9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C12A9115-2F7F-496C-ACE8-D2B09778C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1581151"/>
            <a:ext cx="8839200" cy="471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Program input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 = 100.0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people_per_car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 = 30.0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passengers = 90.0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rgbClr val="DD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Compute the dependent values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cars_not_driven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cars - drivers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cars_driven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drivers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carpool_capacity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cars_driven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people_per_car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average_people_per_car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 drivers + passengers ) /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cars_driven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people_in_last_car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 drivers + passengers - 1 ) %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people_per_car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rgbClr val="DD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the results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 are"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cars,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"cars available."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 are only"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drivers,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"drivers available."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400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 will be"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cars_not_driven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 cars today."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 can transport"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carpool_capacity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"people today."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 have"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passengers,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 carpool today."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 need to put about"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average_people_per_car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each car."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 are"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people_in_last_car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"people in the last car."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846B048-31D8-47F6-BF1D-A8D39BB78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 with Simple Numbers II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CCA2449-7B6E-4814-9969-F0A119D68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are fractional values treated differently than whole numbers? </a:t>
            </a:r>
          </a:p>
          <a:p>
            <a:r>
              <a:rPr lang="en-US" altLang="en-US"/>
              <a:t>How do we write a “float” vs an “int”</a:t>
            </a:r>
          </a:p>
          <a:p>
            <a:r>
              <a:rPr lang="en-US" altLang="en-US"/>
              <a:t>What happens if we mix integers and floats?</a:t>
            </a:r>
          </a:p>
          <a:p>
            <a:r>
              <a:rPr lang="en-US" altLang="en-US"/>
              <a:t>What happens if we divide by zero?</a:t>
            </a:r>
          </a:p>
          <a:p>
            <a:r>
              <a:rPr lang="en-US" altLang="en-US"/>
              <a:t>How can we convert an integer to a float, or vice versa?</a:t>
            </a:r>
          </a:p>
          <a:p>
            <a:r>
              <a:rPr lang="en-US" altLang="en-US"/>
              <a:t>How can we round a floating point number?</a:t>
            </a:r>
          </a:p>
        </p:txBody>
      </p:sp>
      <p:sp>
        <p:nvSpPr>
          <p:cNvPr id="14340" name="Footer Placeholder 4">
            <a:extLst>
              <a:ext uri="{FF2B5EF4-FFF2-40B4-BE49-F238E27FC236}">
                <a16:creationId xmlns:a16="http://schemas.microsoft.com/office/drawing/2014/main" id="{6C6DAEB0-5C53-4CB7-8FBF-D08C2579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4341" name="Slide Number Placeholder 1">
            <a:extLst>
              <a:ext uri="{FF2B5EF4-FFF2-40B4-BE49-F238E27FC236}">
                <a16:creationId xmlns:a16="http://schemas.microsoft.com/office/drawing/2014/main" id="{8425CC26-58D3-421E-A2A8-7AC7CDC7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6AF190-F3E2-4E1A-9EBB-FBF6DCF0B9F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3E3E836-6DF1-47D6-8A82-8B1165972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295A-0065-478F-BB78-77CFDC46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09" y="1719264"/>
            <a:ext cx="10312841" cy="46053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Fractional numbers (floats) print with a decimal point, division (“/”) makes a float. </a:t>
            </a:r>
          </a:p>
          <a:p>
            <a:pPr>
              <a:defRPr/>
            </a:pPr>
            <a:r>
              <a:rPr lang="en-US" dirty="0"/>
              <a:t>Specify the fractional digits to make a float (even if zero!)</a:t>
            </a:r>
          </a:p>
          <a:p>
            <a:pPr>
              <a:defRPr/>
            </a:pPr>
            <a:r>
              <a:rPr lang="en-US" dirty="0"/>
              <a:t>A single float in an expression will "force" a fractional value. </a:t>
            </a:r>
          </a:p>
          <a:p>
            <a:pPr>
              <a:defRPr/>
            </a:pPr>
            <a:r>
              <a:rPr lang="en-US" dirty="0"/>
              <a:t>Divide by zero is an error!</a:t>
            </a:r>
          </a:p>
          <a:p>
            <a:pPr>
              <a:defRPr/>
            </a:pPr>
            <a:r>
              <a:rPr lang="en-US" dirty="0"/>
              <a:t>Convert to float using float(10)</a:t>
            </a:r>
          </a:p>
          <a:p>
            <a:pPr>
              <a:defRPr/>
            </a:pPr>
            <a:r>
              <a:rPr lang="en-US" dirty="0"/>
              <a:t>Convert to </a:t>
            </a:r>
            <a:r>
              <a:rPr lang="en-US" dirty="0" err="1"/>
              <a:t>int</a:t>
            </a:r>
            <a:r>
              <a:rPr lang="en-US" dirty="0"/>
              <a:t> using </a:t>
            </a:r>
            <a:r>
              <a:rPr lang="en-US" dirty="0" err="1"/>
              <a:t>int</a:t>
            </a:r>
            <a:r>
              <a:rPr lang="en-US" dirty="0"/>
              <a:t>(1.2345)</a:t>
            </a:r>
          </a:p>
          <a:p>
            <a:pPr>
              <a:defRPr/>
            </a:pPr>
            <a:r>
              <a:rPr lang="en-US" dirty="0"/>
              <a:t>Round using round(1.234,1)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Footer Placeholder 4">
            <a:extLst>
              <a:ext uri="{FF2B5EF4-FFF2-40B4-BE49-F238E27FC236}">
                <a16:creationId xmlns:a16="http://schemas.microsoft.com/office/drawing/2014/main" id="{3EC49F95-79CA-4349-867F-AC8AF63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5365" name="Slide Number Placeholder 1">
            <a:extLst>
              <a:ext uri="{FF2B5EF4-FFF2-40B4-BE49-F238E27FC236}">
                <a16:creationId xmlns:a16="http://schemas.microsoft.com/office/drawing/2014/main" id="{B13405F6-2A02-4D55-86F8-94152843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29BF37-07C7-42B2-B8BF-C5B2701E031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C5C6492-B64A-4D84-B9FE-78C8BF7D5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DNA Sequence</a:t>
            </a: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F20A0B3E-3018-43F8-B230-942FD296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6388" name="Rectangle 1">
            <a:extLst>
              <a:ext uri="{FF2B5EF4-FFF2-40B4-BE49-F238E27FC236}">
                <a16:creationId xmlns:a16="http://schemas.microsoft.com/office/drawing/2014/main" id="{FAA30BCB-E944-4D22-9CFC-4A74BB579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35114"/>
            <a:ext cx="800100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DNA is cool!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dna_sequence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8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gcatgacgc</a:t>
            </a:r>
            <a:r>
              <a:rPr lang="en-US" altLang="en-US" sz="18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DD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Compute dependent values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first_nucleotide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dna_sequence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last_nucleotide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dna_sequence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[-1:]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first_four_nucs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dna_sequence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[0:4]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last_three_nucs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dna_sequence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[-3:]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sequence_length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dna_sequence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DD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results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"First nucleotide"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first_nucleotide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"Last nucleotide"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last_nucleotide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"First four nucleotides"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first_four_nucs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"Last three nucleotides"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last_three_nucs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"Sequence length"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sequence_length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389" name="Slide Number Placeholder 1">
            <a:extLst>
              <a:ext uri="{FF2B5EF4-FFF2-40B4-BE49-F238E27FC236}">
                <a16:creationId xmlns:a16="http://schemas.microsoft.com/office/drawing/2014/main" id="{491C4C6F-7672-4791-AA51-28E5E7E7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925602-9C46-478B-B8D0-82C576F6AEB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0E61433-107A-4A38-9F66-BE2D3F5B6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 with DNA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54A0-96B6-4C9B-8395-0205C406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Does it matter what quotes we use? Forget them?</a:t>
            </a:r>
          </a:p>
          <a:p>
            <a:pPr>
              <a:defRPr/>
            </a:pPr>
            <a:r>
              <a:rPr lang="en-US" dirty="0"/>
              <a:t>Can we change the order of the statements?</a:t>
            </a:r>
          </a:p>
          <a:p>
            <a:pPr>
              <a:defRPr/>
            </a:pPr>
            <a:r>
              <a:rPr lang="en-US" dirty="0"/>
              <a:t>How do we access the symbols of a string?</a:t>
            </a:r>
          </a:p>
          <a:p>
            <a:pPr>
              <a:defRPr/>
            </a:pPr>
            <a:r>
              <a:rPr lang="en-US" dirty="0"/>
              <a:t>How can we get the second nucleotide?</a:t>
            </a:r>
          </a:p>
          <a:p>
            <a:pPr>
              <a:defRPr/>
            </a:pPr>
            <a:r>
              <a:rPr lang="en-US" dirty="0"/>
              <a:t>How can we get the second last nucleotide?</a:t>
            </a:r>
          </a:p>
          <a:p>
            <a:pPr>
              <a:defRPr/>
            </a:pPr>
            <a:r>
              <a:rPr lang="en-US" dirty="0"/>
              <a:t>How can we get the nucleotide in the middle?</a:t>
            </a:r>
          </a:p>
          <a:p>
            <a:pPr lvl="1">
              <a:defRPr/>
            </a:pPr>
            <a:r>
              <a:rPr lang="en-US" dirty="0"/>
              <a:t>What if the DNA sequence has an even number of nucleotides? Odd?</a:t>
            </a:r>
          </a:p>
          <a:p>
            <a:pPr>
              <a:defRPr/>
            </a:pPr>
            <a:r>
              <a:rPr lang="en-US" dirty="0"/>
              <a:t>Can the “index” be a float? What if it is?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7412" name="Footer Placeholder 4">
            <a:extLst>
              <a:ext uri="{FF2B5EF4-FFF2-40B4-BE49-F238E27FC236}">
                <a16:creationId xmlns:a16="http://schemas.microsoft.com/office/drawing/2014/main" id="{3F9C0561-9C76-463B-B648-4CDAF4CB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47F6036F-7913-4BAE-8B39-95F71E58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0799F8-69FB-48C1-A7B3-B95F4595C40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ECC8A2C-FF87-4D3E-82F9-982658BD1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 with DNA Sequence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BAA8105-2368-44C1-BE37-FCA1EC64B7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we get a subsequence, what do the first and second numbers represent? </a:t>
            </a:r>
          </a:p>
          <a:p>
            <a:pPr lvl="1"/>
            <a:r>
              <a:rPr lang="en-US" altLang="en-US"/>
              <a:t>What does it mean if they are missing?</a:t>
            </a:r>
          </a:p>
          <a:p>
            <a:r>
              <a:rPr lang="en-US" altLang="en-US"/>
              <a:t>How can we get the first half of the nucleotide sequence? The last half?</a:t>
            </a:r>
          </a:p>
          <a:p>
            <a:r>
              <a:rPr lang="en-US" altLang="en-US"/>
              <a:t>What happens if the DNA sequence is really short?</a:t>
            </a:r>
          </a:p>
          <a:p>
            <a:r>
              <a:rPr lang="en-US" altLang="en-US"/>
              <a:t>Do we need all of these variables?</a:t>
            </a:r>
          </a:p>
          <a:p>
            <a:endParaRPr lang="en-US" altLang="en-US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04E4A0F9-B04D-450F-917D-6D969765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8437" name="Slide Number Placeholder 1">
            <a:extLst>
              <a:ext uri="{FF2B5EF4-FFF2-40B4-BE49-F238E27FC236}">
                <a16:creationId xmlns:a16="http://schemas.microsoft.com/office/drawing/2014/main" id="{B1550416-0490-40BF-AA59-E34A8EC7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74E5A5-FAB3-4F14-A056-DD6329297F2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8A7837E-01A1-4025-979A-725F8A389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6E28-FC8B-431A-8E9E-27D4A2475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621" y="1719263"/>
            <a:ext cx="11150379" cy="44116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Symbols are accessed using [index].</a:t>
            </a:r>
          </a:p>
          <a:p>
            <a:pPr lvl="1">
              <a:defRPr/>
            </a:pPr>
            <a:r>
              <a:rPr lang="en-US" dirty="0"/>
              <a:t>Index starts at 0!</a:t>
            </a:r>
          </a:p>
          <a:p>
            <a:pPr lvl="1">
              <a:defRPr/>
            </a:pPr>
            <a:r>
              <a:rPr lang="en-US" dirty="0"/>
              <a:t>Negative index counts from the end</a:t>
            </a:r>
          </a:p>
          <a:p>
            <a:pPr>
              <a:defRPr/>
            </a:pPr>
            <a:r>
              <a:rPr lang="en-US" dirty="0"/>
              <a:t>Index can be an (integer) variable or an expression</a:t>
            </a:r>
          </a:p>
          <a:p>
            <a:pPr>
              <a:defRPr/>
            </a:pPr>
            <a:r>
              <a:rPr lang="en-US" dirty="0"/>
              <a:t>Subsequences are accessed using 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start:end</a:t>
            </a:r>
            <a:r>
              <a:rPr lang="en-US" dirty="0"/>
              <a:t>] where symbol at end is NOT included</a:t>
            </a:r>
          </a:p>
          <a:p>
            <a:pPr lvl="1">
              <a:defRPr/>
            </a:pPr>
            <a:r>
              <a:rPr lang="en-US" dirty="0"/>
              <a:t>Missing start is 0, missing end is end of string</a:t>
            </a:r>
          </a:p>
          <a:p>
            <a:pPr>
              <a:defRPr/>
            </a:pPr>
            <a:r>
              <a:rPr lang="en-US" dirty="0"/>
              <a:t>Can’t access index that isn’t there, but subsequence access is tolerant</a:t>
            </a:r>
          </a:p>
          <a:p>
            <a:pPr>
              <a:defRPr/>
            </a:pPr>
            <a:r>
              <a:rPr lang="en-US" dirty="0"/>
              <a:t>We can use the expressions directly.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B7620835-4D1F-4846-876A-68D2D5C8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9461" name="Slide Number Placeholder 1">
            <a:extLst>
              <a:ext uri="{FF2B5EF4-FFF2-40B4-BE49-F238E27FC236}">
                <a16:creationId xmlns:a16="http://schemas.microsoft.com/office/drawing/2014/main" id="{45C63D53-849B-4BB3-B6DB-B7D42A00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E4554C-21A0-4AC3-858D-E63F2BB8A22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AC885B3-4E10-4644-A97A-C3213A39E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DNA Sequence II</a:t>
            </a: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0A333A7E-DA89-4940-A2AE-8C17B1C0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349F70BD-88DE-42A7-922D-FECC0F696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01764"/>
            <a:ext cx="7467600" cy="492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DNA is cool!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dna_sequence = 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'gcatgacgttattacgactctgtgtggcgtctgctggg'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oligo1 = 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'ATTCG'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oligo2 = 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'TCGAT'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DD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Compute dependent values, using arithmetic and string methods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ligated_oligos = oligo1 + oligo2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tandem_repeat = oligo1*6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polya = 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in_uppercase_symbols = dna_sequence.upper()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NumberOfA = dna_sequence.count(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PositionOfT = dna_sequence.find(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rna_sequence = dna_sequence.replace(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'u'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DD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results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"Ligated oligos"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,ligated_oligos)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"Tandem repeat"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,tandem_repeat)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"Polynucleotide run"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,polya)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"Uppercase"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,in_uppercase_symbols)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 of Adenine"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,NumberOfA)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"Position of first Thymine"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,PositionOfT)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"As RNA"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,rna_sequence)</a:t>
            </a:r>
          </a:p>
        </p:txBody>
      </p:sp>
      <p:sp>
        <p:nvSpPr>
          <p:cNvPr id="20485" name="Slide Number Placeholder 1">
            <a:extLst>
              <a:ext uri="{FF2B5EF4-FFF2-40B4-BE49-F238E27FC236}">
                <a16:creationId xmlns:a16="http://schemas.microsoft.com/office/drawing/2014/main" id="{6D7DDA5E-DD59-4763-8F83-AFC89937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74C153-823B-4F78-9795-AAAE987FF34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387F9A1-1ABA-4A19-B138-558B72BB6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 with DNA Sequence II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DBFC4A4-F217-474C-86EA-FC97FC02A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other arithmetic operators work?</a:t>
            </a:r>
          </a:p>
          <a:p>
            <a:r>
              <a:rPr lang="en-US" altLang="en-US"/>
              <a:t>What happens if we mix upper-case and lower-case?</a:t>
            </a:r>
          </a:p>
          <a:p>
            <a:r>
              <a:rPr lang="en-US" altLang="en-US"/>
              <a:t>Can we find multi-symbol motifs?</a:t>
            </a:r>
          </a:p>
          <a:p>
            <a:r>
              <a:rPr lang="en-US" altLang="en-US"/>
              <a:t>Can we count multi-symbol motifs?</a:t>
            </a:r>
          </a:p>
          <a:p>
            <a:r>
              <a:rPr lang="en-US" altLang="en-US"/>
              <a:t>How might we get lower-case symbols?</a:t>
            </a:r>
          </a:p>
          <a:p>
            <a:r>
              <a:rPr lang="en-US" altLang="en-US"/>
              <a:t>Can we multiply a string with a float?</a:t>
            </a:r>
          </a:p>
          <a:p>
            <a:r>
              <a:rPr lang="en-US" altLang="en-US"/>
              <a:t>What if the find argument isn’t there?</a:t>
            </a:r>
          </a:p>
        </p:txBody>
      </p:sp>
      <p:sp>
        <p:nvSpPr>
          <p:cNvPr id="21508" name="Footer Placeholder 4">
            <a:extLst>
              <a:ext uri="{FF2B5EF4-FFF2-40B4-BE49-F238E27FC236}">
                <a16:creationId xmlns:a16="http://schemas.microsoft.com/office/drawing/2014/main" id="{D1A686B8-CBB8-4DF2-B511-0DD6256A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21509" name="Slide Number Placeholder 1">
            <a:extLst>
              <a:ext uri="{FF2B5EF4-FFF2-40B4-BE49-F238E27FC236}">
                <a16:creationId xmlns:a16="http://schemas.microsoft.com/office/drawing/2014/main" id="{1C83E25A-085B-4BE4-8D19-5BAFA7A2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9A148B-CD66-49D5-BDBE-E566965659D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860D4C7-3917-4873-B959-5817AE4F2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Lessons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D48B0E2-D3F4-4F28-A42F-89A268162B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719263"/>
            <a:ext cx="8458200" cy="4411662"/>
          </a:xfrm>
        </p:spPr>
        <p:txBody>
          <a:bodyPr/>
          <a:lstStyle/>
          <a:p>
            <a:r>
              <a:rPr lang="en-US" altLang="en-US"/>
              <a:t>Limited arithmetic for strings, restricted operations</a:t>
            </a:r>
          </a:p>
          <a:p>
            <a:r>
              <a:rPr lang="en-US" altLang="en-US"/>
              <a:t>Upper and lower-case symbols are different</a:t>
            </a:r>
          </a:p>
          <a:p>
            <a:pPr lvl="1"/>
            <a:r>
              <a:rPr lang="en-US" altLang="en-US"/>
              <a:t>A does not match a, etc.</a:t>
            </a:r>
          </a:p>
          <a:p>
            <a:r>
              <a:rPr lang="en-US" altLang="en-US"/>
              <a:t>Find and count can match multi-symbol motifs</a:t>
            </a:r>
          </a:p>
          <a:p>
            <a:r>
              <a:rPr lang="en-US" altLang="en-US"/>
              <a:t>Use lower for lower-case symbols</a:t>
            </a:r>
          </a:p>
          <a:p>
            <a:r>
              <a:rPr lang="en-US" altLang="en-US"/>
              <a:t>Find needs to indicate when motif is not found</a:t>
            </a:r>
          </a:p>
          <a:p>
            <a:endParaRPr lang="en-US" altLang="en-US"/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86A4AA0A-813C-48B0-81D1-0EC036A2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22533" name="Slide Number Placeholder 1">
            <a:extLst>
              <a:ext uri="{FF2B5EF4-FFF2-40B4-BE49-F238E27FC236}">
                <a16:creationId xmlns:a16="http://schemas.microsoft.com/office/drawing/2014/main" id="{937CAEE0-A0B1-4458-BA30-24213BD0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15EC74-7885-4D74-9F54-6849ED46E3B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Last Week: Checklist</a:t>
            </a:r>
            <a:endParaRPr lang="tr-TR" altLang="tr-TR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Did you email </a:t>
            </a:r>
            <a:r>
              <a:rPr lang="en-US" altLang="tr-TR" dirty="0" err="1"/>
              <a:t>Tübitak</a:t>
            </a:r>
            <a:r>
              <a:rPr lang="en-US" altLang="tr-TR" dirty="0"/>
              <a:t> to get your </a:t>
            </a:r>
            <a:r>
              <a:rPr lang="en-US" altLang="tr-TR" dirty="0" err="1"/>
              <a:t>Truba</a:t>
            </a:r>
            <a:r>
              <a:rPr lang="en-US" altLang="tr-TR" dirty="0"/>
              <a:t> accounts? </a:t>
            </a:r>
          </a:p>
          <a:p>
            <a:pPr lvl="1"/>
            <a:r>
              <a:rPr lang="en-US" altLang="tr-TR" dirty="0"/>
              <a:t>Wait 5 business days for activation if you did email</a:t>
            </a:r>
          </a:p>
          <a:p>
            <a:r>
              <a:rPr lang="en-US" altLang="tr-TR" dirty="0"/>
              <a:t>Did you try/install Jupiter on your machines?</a:t>
            </a:r>
          </a:p>
          <a:p>
            <a:pPr lvl="1"/>
            <a:r>
              <a:rPr lang="en-US" altLang="tr-TR" dirty="0"/>
              <a:t>First you need to run “Windows Command Prompt” </a:t>
            </a:r>
          </a:p>
          <a:p>
            <a:pPr lvl="1"/>
            <a:r>
              <a:rPr lang="en-US" altLang="tr-TR" dirty="0"/>
              <a:t>Then follow the instructions from </a:t>
            </a:r>
            <a:r>
              <a:rPr lang="en-US" altLang="tr-TR" dirty="0">
                <a:hlinkClick r:id="rId2"/>
              </a:rPr>
              <a:t>J</a:t>
            </a:r>
            <a:r>
              <a:rPr lang="en-US" altLang="tr-TR" dirty="0"/>
              <a:t>upiter web </a:t>
            </a:r>
            <a:r>
              <a:rPr lang="en-US" altLang="tr-TR"/>
              <a:t>site:</a:t>
            </a:r>
            <a:r>
              <a:rPr lang="en-US" altLang="tr-TR" dirty="0"/>
              <a:t> </a:t>
            </a:r>
            <a:r>
              <a:rPr lang="en-US" altLang="tr-TR">
                <a:hlinkClick r:id="rId2"/>
              </a:rPr>
              <a:t>https</a:t>
            </a:r>
            <a:r>
              <a:rPr lang="en-US" altLang="tr-TR" dirty="0">
                <a:hlinkClick r:id="rId2"/>
              </a:rPr>
              <a:t>://jupyter.org/install</a:t>
            </a:r>
            <a:endParaRPr lang="en-US" altLang="tr-TR" dirty="0"/>
          </a:p>
          <a:p>
            <a:endParaRPr lang="tr-TR" alt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D8E05-CFAE-48D0-A12E-21FDD54F03B4}" type="slidenum">
              <a:rPr lang="en-US" altLang="tr-TR" smtClean="0"/>
              <a:pPr>
                <a:defRPr/>
              </a:pPr>
              <a:t>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24129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9ECDF33-C60A-4E29-A01E-10A96484D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DNA Sequence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AE67-2EB3-4DBD-ADCA-6E3C45FD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19263"/>
            <a:ext cx="8534400" cy="441166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Strings are sequences of symbols (characters)</a:t>
            </a:r>
          </a:p>
          <a:p>
            <a:pPr>
              <a:defRPr/>
            </a:pPr>
            <a:r>
              <a:rPr lang="en-US" dirty="0"/>
              <a:t>Variables can store strings! (and </a:t>
            </a:r>
            <a:r>
              <a:rPr lang="en-US" dirty="0" err="1"/>
              <a:t>ints</a:t>
            </a:r>
            <a:r>
              <a:rPr lang="en-US" dirty="0"/>
              <a:t> and floats)</a:t>
            </a:r>
          </a:p>
          <a:p>
            <a:pPr>
              <a:defRPr/>
            </a:pPr>
            <a:r>
              <a:rPr lang="en-US" dirty="0"/>
              <a:t>Access characters from a string stored in a variable using an index (integer) between [ and ]</a:t>
            </a:r>
          </a:p>
          <a:p>
            <a:pPr lvl="1">
              <a:defRPr/>
            </a:pPr>
            <a:r>
              <a:rPr lang="en-US" dirty="0"/>
              <a:t>Positive index from beginning of string 0…</a:t>
            </a:r>
          </a:p>
          <a:p>
            <a:pPr lvl="1">
              <a:defRPr/>
            </a:pPr>
            <a:r>
              <a:rPr lang="en-US" dirty="0"/>
              <a:t>Negative index from end of string -1…</a:t>
            </a:r>
          </a:p>
          <a:p>
            <a:pPr lvl="1">
              <a:defRPr/>
            </a:pPr>
            <a:r>
              <a:rPr lang="en-US" dirty="0"/>
              <a:t>The index may be stored in a variable</a:t>
            </a:r>
          </a:p>
          <a:p>
            <a:pPr lvl="1">
              <a:defRPr/>
            </a:pPr>
            <a:r>
              <a:rPr lang="en-US" dirty="0"/>
              <a:t>The index may be the result of arithmetic</a:t>
            </a:r>
          </a:p>
          <a:p>
            <a:pPr>
              <a:defRPr/>
            </a:pPr>
            <a:r>
              <a:rPr lang="en-US" dirty="0"/>
              <a:t>Chunks of the sequence, using [</a:t>
            </a:r>
            <a:r>
              <a:rPr lang="en-US" dirty="0" err="1"/>
              <a:t>s:e</a:t>
            </a:r>
            <a:r>
              <a:rPr lang="en-US" dirty="0"/>
              <a:t>]</a:t>
            </a:r>
          </a:p>
          <a:p>
            <a:pPr lvl="1">
              <a:defRPr/>
            </a:pPr>
            <a:r>
              <a:rPr lang="en-US" dirty="0"/>
              <a:t>Chunk starts at index s, ends before index e.</a:t>
            </a:r>
          </a:p>
          <a:p>
            <a:pPr lvl="1">
              <a:defRPr/>
            </a:pPr>
            <a:r>
              <a:rPr lang="en-US" dirty="0"/>
              <a:t>If s is missing, start at beginning of string</a:t>
            </a:r>
          </a:p>
          <a:p>
            <a:pPr lvl="1">
              <a:defRPr/>
            </a:pPr>
            <a:r>
              <a:rPr lang="en-US" dirty="0"/>
              <a:t>If e is missing, end at end of string.</a:t>
            </a:r>
          </a:p>
          <a:p>
            <a:pPr>
              <a:defRPr/>
            </a:pPr>
            <a:r>
              <a:rPr lang="en-US" dirty="0"/>
              <a:t>Function </a:t>
            </a:r>
            <a:r>
              <a:rPr lang="en-US" dirty="0" err="1"/>
              <a:t>len</a:t>
            </a:r>
            <a:r>
              <a:rPr lang="en-US" dirty="0"/>
              <a:t>(…) returns the length of the string</a:t>
            </a: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DC85097E-0F57-43FE-B92E-1470751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8437" name="Slide Number Placeholder 1">
            <a:extLst>
              <a:ext uri="{FF2B5EF4-FFF2-40B4-BE49-F238E27FC236}">
                <a16:creationId xmlns:a16="http://schemas.microsoft.com/office/drawing/2014/main" id="{484FA08D-9A52-40DA-8CF1-6B32A80A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8A3A5E-C5E2-4928-A77C-5194F722B39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0E98AFF-A3F4-4BA1-85DA-1B008ACCC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DNA Sequence II</a:t>
            </a: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4FCC01E5-744A-4690-8F02-2B51341B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496EFF20-426F-4D8D-87F7-AE030902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47800"/>
            <a:ext cx="7467600" cy="483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DNA is cool!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4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gcatgacgttattacgactctgtgtggcgtctgctggg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oligo1 =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'ATTCG'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oligo2 =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'TCGAT'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rgbClr val="DD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Compute dependent values, using arithmetic and string methods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ligated_oligos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oligo1 + oligo2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tandem_repeat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oligo1*6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in_uppercase_symbols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dna_sequence.upper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dna_sequence.count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PositionOfT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dna_sequence.find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rna_sequence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dna_sequence.replace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4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t'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rgbClr val="DD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results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74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"Ligated oligos"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ligated_oligos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74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"Tandem repeat"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tandem_repeat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74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"Polynucleotide run"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74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"Uppercase"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in_uppercase_symbols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74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 of Adenine"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74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"Position of first Thymine"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PositionOfT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74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"As RNA"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rna_sequence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461" name="Slide Number Placeholder 1">
            <a:extLst>
              <a:ext uri="{FF2B5EF4-FFF2-40B4-BE49-F238E27FC236}">
                <a16:creationId xmlns:a16="http://schemas.microsoft.com/office/drawing/2014/main" id="{BE0A177F-1258-462C-BBC1-0BD0076C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2784B3-00FC-4F9D-9680-E77D52B6ED5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AF968BE-1A6C-4C1F-89E2-18D1BA319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DNA Sequence II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8022-C788-4819-9051-07063FB0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Strings can be added (concatenation)</a:t>
            </a:r>
          </a:p>
          <a:p>
            <a:pPr>
              <a:defRPr/>
            </a:pPr>
            <a:r>
              <a:rPr lang="en-US" dirty="0"/>
              <a:t>Strings can be multiplied by an integer (concatenated copies)</a:t>
            </a:r>
          </a:p>
          <a:p>
            <a:pPr>
              <a:defRPr/>
            </a:pPr>
            <a:r>
              <a:rPr lang="en-US" dirty="0"/>
              <a:t>Upper and lower-case characters are not the same</a:t>
            </a:r>
          </a:p>
          <a:p>
            <a:pPr>
              <a:defRPr/>
            </a:pPr>
            <a:r>
              <a:rPr lang="en-US" dirty="0" err="1"/>
              <a:t>s.find</a:t>
            </a:r>
            <a:r>
              <a:rPr lang="en-US" dirty="0"/>
              <a:t>(t) → (integer) position of the string t in string s, if t is in s. Otherwise, -1.</a:t>
            </a:r>
          </a:p>
          <a:p>
            <a:pPr>
              <a:defRPr/>
            </a:pPr>
            <a:r>
              <a:rPr lang="en-US" dirty="0" err="1"/>
              <a:t>s.count</a:t>
            </a:r>
            <a:r>
              <a:rPr lang="en-US" dirty="0"/>
              <a:t>(t) → (integer) count of string t in string s.</a:t>
            </a:r>
          </a:p>
          <a:p>
            <a:pPr>
              <a:defRPr/>
            </a:pPr>
            <a:r>
              <a:rPr lang="en-US" dirty="0" err="1"/>
              <a:t>s.upper</a:t>
            </a:r>
            <a:r>
              <a:rPr lang="en-US" dirty="0"/>
              <a:t>() → upper-case version of string s.</a:t>
            </a:r>
          </a:p>
          <a:p>
            <a:pPr>
              <a:defRPr/>
            </a:pPr>
            <a:r>
              <a:rPr lang="en-US" dirty="0" err="1"/>
              <a:t>s.replace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→ string s with string u replaced by string v.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24BC5D67-E338-460B-B3DE-A7DAE0A7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20485" name="Slide Number Placeholder 1">
            <a:extLst>
              <a:ext uri="{FF2B5EF4-FFF2-40B4-BE49-F238E27FC236}">
                <a16:creationId xmlns:a16="http://schemas.microsoft.com/office/drawing/2014/main" id="{06C0EAE0-2D63-4CB0-B452-E81FE6E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45E56F-BD54-47BF-B726-89B8C21B21E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064E7C6-0D92-473E-BA17-18CEC6D13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AEF99281-4DEF-4AB2-B261-BB545E48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6D76E3F5-D962-4788-8DCB-4FD5D746C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0"/>
            <a:ext cx="80772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String methods are very useful!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= 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gcatgacgttattacgactctgtgtggcgtctgctggg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few important string methods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874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number of 'a' symbols:"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874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sequence in uppercase:"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seq.upper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874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"Does it end with </a:t>
            </a:r>
            <a:r>
              <a:rPr lang="en-US" altLang="en-US" sz="16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tggg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tggg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874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"Does it start with </a:t>
            </a:r>
            <a:r>
              <a:rPr lang="en-US" altLang="en-US" sz="16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seq.startswith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874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"What position is </a:t>
            </a:r>
            <a:r>
              <a:rPr lang="en-US" altLang="en-US" sz="16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tggg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in:"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tggg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874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"After conversion to uppercase?"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seq.upper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().find(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'TGGG'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3557" name="Slide Number Placeholder 1">
            <a:extLst>
              <a:ext uri="{FF2B5EF4-FFF2-40B4-BE49-F238E27FC236}">
                <a16:creationId xmlns:a16="http://schemas.microsoft.com/office/drawing/2014/main" id="{A3DCFE5F-9007-4313-87EE-37D7A1F3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58970F-3D7E-4E47-A3B8-0C06ED541F2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0894DBA-BE58-445C-BE42-B534C2E0E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Flow: if statement</a:t>
            </a:r>
          </a:p>
        </p:txBody>
      </p:sp>
      <p:sp>
        <p:nvSpPr>
          <p:cNvPr id="27651" name="Content Placeholder 7">
            <a:extLst>
              <a:ext uri="{FF2B5EF4-FFF2-40B4-BE49-F238E27FC236}">
                <a16:creationId xmlns:a16="http://schemas.microsoft.com/office/drawing/2014/main" id="{A3ABC0A7-EC3B-47C1-9226-5F95487052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Execution path depends on string in seq.</a:t>
            </a:r>
          </a:p>
          <a:p>
            <a:r>
              <a:rPr lang="en-US" altLang="en-US"/>
              <a:t>Make sure you change seq to different values.</a:t>
            </a:r>
          </a:p>
        </p:txBody>
      </p:sp>
      <p:sp>
        <p:nvSpPr>
          <p:cNvPr id="27652" name="Footer Placeholder 4">
            <a:extLst>
              <a:ext uri="{FF2B5EF4-FFF2-40B4-BE49-F238E27FC236}">
                <a16:creationId xmlns:a16="http://schemas.microsoft.com/office/drawing/2014/main" id="{D1620B84-B4DF-4849-992E-AA9984C8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0B9C9A40-97DB-4272-A42C-07FB31430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52601"/>
            <a:ext cx="73152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input DNA sequence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= 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atggcatgacgttattacgactctgtgtggcgtctgctggg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the initial Met codon if it is there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seq.startswith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"Sequence without initial </a:t>
            </a:r>
            <a:r>
              <a:rPr lang="en-US" altLang="en-US" sz="16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Met:"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,seq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[3:])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 err="1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600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seq.startswith</a:t>
            </a:r>
            <a:r>
              <a:rPr lang="en-US" altLang="en-US" sz="1600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 err="1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1600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"Sequence starts with a </a:t>
            </a:r>
            <a:r>
              <a:rPr lang="en-US" altLang="en-US" sz="1600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polyA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,seq[3:])</a:t>
            </a:r>
            <a:endParaRPr lang="en-US" altLang="en-US" sz="1600" dirty="0">
              <a:solidFill>
                <a:srgbClr val="FF77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"Sequence (no initial Met):"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,seq)</a:t>
            </a:r>
          </a:p>
        </p:txBody>
      </p:sp>
      <p:sp>
        <p:nvSpPr>
          <p:cNvPr id="27654" name="Slide Number Placeholder 1">
            <a:extLst>
              <a:ext uri="{FF2B5EF4-FFF2-40B4-BE49-F238E27FC236}">
                <a16:creationId xmlns:a16="http://schemas.microsoft.com/office/drawing/2014/main" id="{3DFFE568-339A-4211-AB13-F14819EC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772FBD-AC51-4380-B557-665B3550740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HOMEWORK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Write a python program to find the position of the first stop-codon (TAG, TGA, or TAA ) in the DNA sequence:</a:t>
            </a:r>
          </a:p>
          <a:p>
            <a:pPr marL="349250" lvl="1" indent="0">
              <a:buFont typeface="Wingdings" panose="05000000000000000000" pitchFamily="2" charset="2"/>
              <a:buNone/>
              <a:defRPr/>
            </a:pPr>
            <a:r>
              <a:rPr lang="en-US" dirty="0"/>
              <a:t>	     </a:t>
            </a:r>
            <a:r>
              <a:rPr lang="en-US" dirty="0" err="1"/>
              <a:t>gcatcacgttatgtcgactctgtgtgagcgtctgctggg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4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66649" cy="4351338"/>
          </a:xfrm>
        </p:spPr>
        <p:txBody>
          <a:bodyPr/>
          <a:lstStyle/>
          <a:p>
            <a:r>
              <a:rPr lang="en-US" dirty="0"/>
              <a:t>Data: The first ingredient of a program</a:t>
            </a:r>
          </a:p>
          <a:p>
            <a:r>
              <a:rPr lang="en-US" dirty="0"/>
              <a:t>Actions: The second ingredient of a program</a:t>
            </a:r>
          </a:p>
          <a:p>
            <a:r>
              <a:rPr lang="en-US" dirty="0"/>
              <a:t>Complexity: A measure for "solution hardness"</a:t>
            </a:r>
          </a:p>
          <a:p>
            <a:r>
              <a:rPr lang="en-US" dirty="0"/>
              <a:t>Organizing Data</a:t>
            </a:r>
          </a:p>
          <a:p>
            <a:r>
              <a:rPr lang="en-US" dirty="0"/>
              <a:t>Objects: Reunion of Data and Actions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0" y="365125"/>
            <a:ext cx="9961110" cy="66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2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79" y="400844"/>
            <a:ext cx="10515600" cy="1325563"/>
          </a:xfrm>
        </p:spPr>
        <p:txBody>
          <a:bodyPr/>
          <a:lstStyle/>
          <a:p>
            <a:r>
              <a:rPr lang="en-US" dirty="0"/>
              <a:t>Interactive Python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79" y="1825625"/>
            <a:ext cx="117565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http://interactivepython.org/runestone/static/thinkcspy/GeneralIntro/SpecialWaystoExecutePythoninthisBook.html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https://piazza.com/mu.edu.tr/fall2020/binf6001/resources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8578" y="3463925"/>
            <a:ext cx="11652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Python Book with Case Studies (</a:t>
            </a:r>
            <a:r>
              <a:rPr lang="en-US" dirty="0" err="1"/>
              <a:t>Göktürk</a:t>
            </a:r>
            <a:r>
              <a:rPr lang="en-US" dirty="0"/>
              <a:t> </a:t>
            </a:r>
            <a:r>
              <a:rPr lang="en-US" dirty="0" err="1"/>
              <a:t>Üçoluk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190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Why </a:t>
            </a:r>
            <a:r>
              <a:rPr lang="tr-TR" altLang="tr-TR" dirty="0" err="1"/>
              <a:t>Python</a:t>
            </a:r>
            <a:r>
              <a:rPr lang="en-US" altLang="tr-TR" dirty="0"/>
              <a:t>?</a:t>
            </a:r>
            <a:endParaRPr lang="tr-TR" altLang="tr-TR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Ease of Programming</a:t>
            </a:r>
          </a:p>
          <a:p>
            <a:pPr lvl="1" eaLnBrk="1" hangingPunct="1"/>
            <a:r>
              <a:rPr lang="en-US" altLang="tr-TR" dirty="0"/>
              <a:t>Excellent </a:t>
            </a:r>
            <a:r>
              <a:rPr lang="en-US" altLang="tr-TR" u="sng" dirty="0"/>
              <a:t>pattern matching </a:t>
            </a:r>
            <a:r>
              <a:rPr lang="en-US" altLang="tr-TR" dirty="0"/>
              <a:t>features</a:t>
            </a:r>
          </a:p>
          <a:p>
            <a:pPr lvl="1" eaLnBrk="1" hangingPunct="1"/>
            <a:r>
              <a:rPr lang="en-US" altLang="tr-TR" dirty="0"/>
              <a:t>Good for</a:t>
            </a:r>
            <a:r>
              <a:rPr lang="en-US" altLang="tr-TR" u="sng" dirty="0"/>
              <a:t> gluing </a:t>
            </a:r>
            <a:r>
              <a:rPr lang="en-US" altLang="tr-TR" dirty="0"/>
              <a:t>other programs together</a:t>
            </a:r>
          </a:p>
          <a:p>
            <a:pPr lvl="1" eaLnBrk="1" hangingPunct="1"/>
            <a:r>
              <a:rPr lang="en-US" altLang="tr-TR" dirty="0"/>
              <a:t>Easy to learn (enough to get started)</a:t>
            </a:r>
          </a:p>
          <a:p>
            <a:pPr eaLnBrk="1" hangingPunct="1"/>
            <a:r>
              <a:rPr lang="en-US" altLang="tr-TR" dirty="0"/>
              <a:t>Rapid Prototyping</a:t>
            </a:r>
          </a:p>
          <a:p>
            <a:pPr lvl="1" eaLnBrk="1" hangingPunct="1"/>
            <a:r>
              <a:rPr lang="en-US" altLang="tr-TR" dirty="0"/>
              <a:t>Few lines of code needed for many problems</a:t>
            </a:r>
          </a:p>
          <a:p>
            <a:pPr lvl="1" eaLnBrk="1" hangingPunct="1"/>
            <a:r>
              <a:rPr lang="en-US" altLang="tr-TR" dirty="0"/>
              <a:t>One-liners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F97F8-3168-485D-AFDD-59F5E3D9C1E2}" type="slidenum">
              <a:rPr lang="en-US" altLang="tr-TR" smtClean="0"/>
              <a:pPr>
                <a:defRPr/>
              </a:pPr>
              <a:t>5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5778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290" y="-1588"/>
            <a:ext cx="11775232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lecture based on material  from http://www.cs.caltech.edu/courses/cs11/material/python/index.html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C7A9-09C8-44B4-9DB0-8D7D9860B7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2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820" y="7939"/>
            <a:ext cx="10737980" cy="684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lecture based on material  from http://www.cs.caltech.edu/courses/cs11/material/python/index.html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C7A9-09C8-44B4-9DB0-8D7D9860B7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597" y="30164"/>
            <a:ext cx="10898154" cy="679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lecture based on material  from http://www.cs.caltech.edu/courses/cs11/material/python/index.html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C7A9-09C8-44B4-9DB0-8D7D9860B7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2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F57B51E-BDC1-45A7-8644-38564261F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Numbers (Review of last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2CFF-CFD4-4AA6-AE31-B563F51A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264"/>
            <a:ext cx="10515600" cy="46815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Variables (names) to store values</a:t>
            </a:r>
          </a:p>
          <a:p>
            <a:pPr>
              <a:defRPr/>
            </a:pPr>
            <a:r>
              <a:rPr lang="en-US" dirty="0"/>
              <a:t>Variables to store the result of expressions</a:t>
            </a:r>
          </a:p>
          <a:p>
            <a:pPr>
              <a:defRPr/>
            </a:pPr>
            <a:r>
              <a:rPr lang="en-US" dirty="0"/>
              <a:t>The variable name itself does not matter, but should be descriptive</a:t>
            </a:r>
          </a:p>
          <a:p>
            <a:pPr>
              <a:defRPr/>
            </a:pPr>
            <a:r>
              <a:rPr lang="en-US" dirty="0"/>
              <a:t>Variables must have a value before you use them</a:t>
            </a:r>
          </a:p>
          <a:p>
            <a:pPr>
              <a:defRPr/>
            </a:pPr>
            <a:r>
              <a:rPr lang="en-US" dirty="0"/>
              <a:t>Arithmetic operators +, -, *, /, //, % are available</a:t>
            </a:r>
          </a:p>
          <a:p>
            <a:pPr>
              <a:defRPr/>
            </a:pPr>
            <a:r>
              <a:rPr lang="en-US" dirty="0"/>
              <a:t>Arithmetic can use variables and values</a:t>
            </a:r>
          </a:p>
          <a:p>
            <a:pPr>
              <a:defRPr/>
            </a:pPr>
            <a:r>
              <a:rPr lang="en-US" dirty="0"/>
              <a:t>Result of division is always a float, use // if integer division is desired.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2292" name="Footer Placeholder 4">
            <a:extLst>
              <a:ext uri="{FF2B5EF4-FFF2-40B4-BE49-F238E27FC236}">
                <a16:creationId xmlns:a16="http://schemas.microsoft.com/office/drawing/2014/main" id="{48C33F5A-DA0D-428D-977E-775BB34C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2293" name="Slide Number Placeholder 1">
            <a:extLst>
              <a:ext uri="{FF2B5EF4-FFF2-40B4-BE49-F238E27FC236}">
                <a16:creationId xmlns:a16="http://schemas.microsoft.com/office/drawing/2014/main" id="{D9E18D26-8E9E-43B1-876D-169CDE8B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3A0A4A-130B-4997-94AD-E0CBA49E41D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1949</Words>
  <Application>Microsoft Office PowerPoint</Application>
  <PresentationFormat>Geniş ekran</PresentationFormat>
  <Paragraphs>259</Paragraphs>
  <Slides>25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Office Theme</vt:lpstr>
      <vt:lpstr>Bioinformatics Programming </vt:lpstr>
      <vt:lpstr>Last Week: Checklist</vt:lpstr>
      <vt:lpstr>Programming</vt:lpstr>
      <vt:lpstr>Interactive Python Tutorial</vt:lpstr>
      <vt:lpstr>Why Python?</vt:lpstr>
      <vt:lpstr>PowerPoint Sunusu</vt:lpstr>
      <vt:lpstr>PowerPoint Sunusu</vt:lpstr>
      <vt:lpstr>PowerPoint Sunusu</vt:lpstr>
      <vt:lpstr>Simple Numbers (Review of last week)</vt:lpstr>
      <vt:lpstr>Simple Numbers II</vt:lpstr>
      <vt:lpstr>Experiment with Simple Numbers II</vt:lpstr>
      <vt:lpstr>Lessons</vt:lpstr>
      <vt:lpstr>DNA Sequence</vt:lpstr>
      <vt:lpstr>Experiment with DNA Sequence</vt:lpstr>
      <vt:lpstr>Experiment with DNA Sequence</vt:lpstr>
      <vt:lpstr>Lessons</vt:lpstr>
      <vt:lpstr>DNA Sequence II</vt:lpstr>
      <vt:lpstr>Experiment with DNA Sequence II</vt:lpstr>
      <vt:lpstr>Lessons</vt:lpstr>
      <vt:lpstr>DNA Sequence (Review)</vt:lpstr>
      <vt:lpstr>DNA Sequence II</vt:lpstr>
      <vt:lpstr>DNA Sequence II (Review)</vt:lpstr>
      <vt:lpstr>String Methods</vt:lpstr>
      <vt:lpstr>Control Flow: if statement</vt:lpstr>
      <vt:lpstr>HOMEWORK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Tugba</dc:creator>
  <cp:lastModifiedBy>tugba</cp:lastModifiedBy>
  <cp:revision>183</cp:revision>
  <dcterms:created xsi:type="dcterms:W3CDTF">2013-09-30T12:45:38Z</dcterms:created>
  <dcterms:modified xsi:type="dcterms:W3CDTF">2020-10-16T09:43:59Z</dcterms:modified>
</cp:coreProperties>
</file>