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4867F80-3D64-42DE-A786-5804CDB3A23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C5C8EA-62B9-4EDD-9286-DB440757D59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A1BE2D-3918-4222-9263-3D056F48B79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E217DC-20D5-4807-92C4-4D6E931ADB9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A34AE36-E7B4-44F0-9F8C-30F30B52BAC3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4112B25-6FB6-4092-B18B-5221ABD19EA7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6783BD-D8A9-438C-A140-FB2C71AE4126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8C420F-6BE4-4C40-9CBA-A2E38DC8DCA0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E23B81-2CD2-4572-9D31-5F19D7752CE3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639F01-743E-4DB3-AB7C-B1FDB306B70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577DC6-90C4-45C0-BF4E-EF2CBD2AA67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F33361C-2896-4AF9-802D-D367EAC5C8F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A2489D-F2A9-4CF9-98E2-FD3A25B24E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85280" y="1122480"/>
            <a:ext cx="101826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</a:rPr>
              <a:t>Bioinformatics Programming</a:t>
            </a:r>
            <a:br/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Week 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Defining and Executing 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89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variables are local unless specified as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global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Arguments are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passed by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#Defining your function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def foo(x):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y= x*10 +2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#Executing the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print(foo(5))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İçerik Yer Tutucusu 1" descr=""/>
          <p:cNvPicPr/>
          <p:nvPr/>
        </p:nvPicPr>
        <p:blipFill>
          <a:blip r:embed="rId1"/>
          <a:stretch/>
        </p:blipFill>
        <p:spPr>
          <a:xfrm>
            <a:off x="1594800" y="1823400"/>
            <a:ext cx="5209200" cy="223488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8120" y="365040"/>
            <a:ext cx="12020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Writing standalone scripts (without PyCharm or Jupyter)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Resim 5" descr=""/>
          <p:cNvPicPr/>
          <p:nvPr/>
        </p:nvPicPr>
        <p:blipFill>
          <a:blip r:embed="rId1"/>
          <a:stretch/>
        </p:blipFill>
        <p:spPr>
          <a:xfrm>
            <a:off x="1100520" y="1825560"/>
            <a:ext cx="5552640" cy="413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8120" y="365040"/>
            <a:ext cx="12020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File naming conventions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Resim 1" descr=""/>
          <p:cNvPicPr/>
          <p:nvPr/>
        </p:nvPicPr>
        <p:blipFill>
          <a:blip r:embed="rId1"/>
          <a:stretch/>
        </p:blipFill>
        <p:spPr>
          <a:xfrm>
            <a:off x="491400" y="1562040"/>
            <a:ext cx="6124320" cy="373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File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Data Structures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Tuples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String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3" name="CustomShape 4"/>
          <p:cNvSpPr/>
          <p:nvPr/>
        </p:nvSpPr>
        <p:spPr>
          <a:xfrm rot="10800000">
            <a:off x="4039200" y="2346120"/>
            <a:ext cx="1636200" cy="495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B48560-1F76-4823-8CEA-AD95284FDAFB}" type="slidenum">
              <a:rPr b="0" lang="en-US" sz="1400" spc="-1" strike="noStrike">
                <a:solidFill>
                  <a:srgbClr val="8b8b8b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Variables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0056960" y="5791320"/>
            <a:ext cx="183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5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Named location that stores a value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Unlike other programming languages, Python has no command for declaring a variable.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= 5</a:t>
            </a:r>
            <a:br/>
            <a:r>
              <a:rPr b="0" lang="tr-TR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 = "John"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Variables do not need to be declared with any particular type and can even change type after they have been set.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= 4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# x is of type int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= "Sally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"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# x is now of type str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61CB62-E5C1-42AF-9451-C52887765378}" type="slidenum">
              <a:rPr b="0" lang="en-US" sz="1400" spc="-1" strike="noStrike">
                <a:solidFill>
                  <a:srgbClr val="8b8b8b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Variables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38080" y="1308240"/>
            <a:ext cx="10515240" cy="5412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String variables can be declared either by using single or double quotes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x = "John"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# is the same as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x = 'John'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variable can have a short name (like x and y) or a more descriptive name (age, carname, total_volume). Rules for Python variables: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 variable name must start with a letter or the underscore character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 variable name cannot start with a number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 variable name can only contain alpha-numeric characters and underscores (A-z, 0-9, and _ 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Variable names are case-sensitive (age, Age and AGE are three different variables)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allows you to assign values to multiple variables and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assign the 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value to multiple variables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one line</a:t>
            </a: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x, y, z = "Orange", "Banana", "Cherry"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= y = z = "Orange“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about this? x=(y=“Orange”)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tr-TR" sz="4400" spc="-1" strike="noStrike">
                <a:solidFill>
                  <a:srgbClr val="000000"/>
                </a:solidFill>
                <a:latin typeface="Calibri Light"/>
              </a:rPr>
              <a:t>Data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has the following data types built-in by default, in these categories: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Text Type: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Numeric Types: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int, float, complex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Sequence Types: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list, tuple, range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Mapping Type: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dict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Set Types: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r-TR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set, frozenset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Boolean Type: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bool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Binary Types: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bytes, bytearray, memoryview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can get the data type of any object by using the type() function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= 5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print(type(x))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82ACBD-497D-4C20-93F5-225E69D758C4}" type="slidenum">
              <a:rPr b="0" lang="en-US" sz="1200" spc="-1" strike="noStrike">
                <a:solidFill>
                  <a:srgbClr val="8b8b8b"/>
                </a:solidFill>
                <a:latin typeface="Tahom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6" name="CustomShape 5"/>
          <p:cNvSpPr/>
          <p:nvPr/>
        </p:nvSpPr>
        <p:spPr>
          <a:xfrm flipH="1" flipV="1">
            <a:off x="4648320" y="3606120"/>
            <a:ext cx="3352320" cy="71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flipH="1" flipV="1">
            <a:off x="5168880" y="4114800"/>
            <a:ext cx="2831760" cy="3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7540560" y="4317840"/>
            <a:ext cx="523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make the variables constant (immutable)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File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Data Structures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Tuples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String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2" name="CustomShape 4"/>
          <p:cNvSpPr/>
          <p:nvPr/>
        </p:nvSpPr>
        <p:spPr>
          <a:xfrm rot="10800000">
            <a:off x="5278320" y="2803320"/>
            <a:ext cx="1636200" cy="495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203040" y="266760"/>
            <a:ext cx="11800080" cy="643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Last Week: Checklist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55680" y="1825560"/>
            <a:ext cx="109980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Did you all install Jupyter or PyCharm?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Did you run the Python commands we practiced during class?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Did you get your Truba accounts?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(Truba is optional this year 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Did you submit your Python homework?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Due Friday midnight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9EDB84-BCE0-4BED-BCE8-C80CB312C5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114480" y="469800"/>
            <a:ext cx="11556720" cy="61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0"/>
            <a:ext cx="10515240" cy="1690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3" descr=""/>
          <p:cNvPicPr/>
          <p:nvPr/>
        </p:nvPicPr>
        <p:blipFill>
          <a:blip r:embed="rId1"/>
          <a:stretch/>
        </p:blipFill>
        <p:spPr>
          <a:xfrm>
            <a:off x="190440" y="558720"/>
            <a:ext cx="10845360" cy="629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88920" y="254160"/>
            <a:ext cx="12060720" cy="633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İçerik Yer Tutucusu 3" descr=""/>
          <p:cNvPicPr/>
          <p:nvPr/>
        </p:nvPicPr>
        <p:blipFill>
          <a:blip r:embed="rId1"/>
          <a:stretch/>
        </p:blipFill>
        <p:spPr>
          <a:xfrm>
            <a:off x="100440" y="0"/>
            <a:ext cx="11597040" cy="683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3" descr=""/>
          <p:cNvPicPr/>
          <p:nvPr/>
        </p:nvPicPr>
        <p:blipFill>
          <a:blip r:embed="rId1"/>
          <a:stretch/>
        </p:blipFill>
        <p:spPr>
          <a:xfrm>
            <a:off x="482760" y="266760"/>
            <a:ext cx="10870920" cy="636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14480" y="276120"/>
            <a:ext cx="1051524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9dc3e6"/>
                </a:solidFill>
                <a:latin typeface="Calibri Light"/>
              </a:rPr>
              <a:t>Constructors: creating a new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Content Placeholder 4" descr=""/>
          <p:cNvPicPr/>
          <p:nvPr/>
        </p:nvPicPr>
        <p:blipFill>
          <a:blip r:embed="rId1"/>
          <a:stretch/>
        </p:blipFill>
        <p:spPr>
          <a:xfrm>
            <a:off x="216000" y="965160"/>
            <a:ext cx="11620080" cy="589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4" descr=""/>
          <p:cNvPicPr/>
          <p:nvPr/>
        </p:nvPicPr>
        <p:blipFill>
          <a:blip r:embed="rId1"/>
          <a:stretch/>
        </p:blipFill>
        <p:spPr>
          <a:xfrm>
            <a:off x="0" y="309960"/>
            <a:ext cx="12191760" cy="623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23760" y="190440"/>
            <a:ext cx="12143880" cy="657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7960" y="-5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Summary of List/Tuple/Set/Dictionary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2" descr="Image for post"/>
          <p:cNvPicPr/>
          <p:nvPr/>
        </p:nvPicPr>
        <p:blipFill>
          <a:blip r:embed="rId1"/>
          <a:stretch/>
        </p:blipFill>
        <p:spPr>
          <a:xfrm>
            <a:off x="300960" y="1181880"/>
            <a:ext cx="11052360" cy="491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66760" y="55440"/>
            <a:ext cx="779256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 Light"/>
              </a:rPr>
              <a:t>Why does the </a:t>
            </a:r>
            <a:r>
              <a:rPr b="1" i="1" lang="en-US" sz="3200" spc="-1" strike="noStrike">
                <a:solidFill>
                  <a:srgbClr val="ff0000"/>
                </a:solidFill>
                <a:latin typeface="Calibri Light"/>
              </a:rPr>
              <a:t>Data Structure</a:t>
            </a:r>
            <a:r>
              <a:rPr b="1" lang="en-US" sz="3200" spc="-1" strike="noStrike">
                <a:solidFill>
                  <a:srgbClr val="ff0000"/>
                </a:solidFill>
                <a:latin typeface="Calibri Light"/>
              </a:rPr>
              <a:t> matter?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91440" y="1219320"/>
            <a:ext cx="673848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# An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Courier New"/>
              </a:rPr>
              <a:t>inefficient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way to compute</a:t>
            </a:r>
            <a:r>
              <a:rPr b="1" lang="tr-TR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intersections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a = list("ABCDEFGHIJKXYZ")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b = list("QRSACDTUGHVIJKXZ")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intersection = []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for i in a: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for j in b: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if i == j: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intersection.append(i)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print(*intersection)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Output: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A C D G H I J K X Z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6804000" y="1371600"/>
            <a:ext cx="3839760" cy="410508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7315200" y="1219320"/>
            <a:ext cx="2819160" cy="45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Algorithm is O(N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7238880" y="5257800"/>
            <a:ext cx="2819160" cy="45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 = size of Lists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39680" y="741240"/>
            <a:ext cx="6078240" cy="5835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File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Control 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Data Structures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Tuples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String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7" name="CustomShape 4"/>
          <p:cNvSpPr/>
          <p:nvPr/>
        </p:nvSpPr>
        <p:spPr>
          <a:xfrm rot="10800000">
            <a:off x="4593600" y="1825560"/>
            <a:ext cx="1636200" cy="495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"/>
          <p:cNvGrpSpPr/>
          <p:nvPr/>
        </p:nvGrpSpPr>
        <p:grpSpPr>
          <a:xfrm>
            <a:off x="6705720" y="1523880"/>
            <a:ext cx="3962160" cy="4494960"/>
            <a:chOff x="6705720" y="1523880"/>
            <a:chExt cx="3962160" cy="4494960"/>
          </a:xfrm>
        </p:grpSpPr>
        <p:pic>
          <p:nvPicPr>
            <p:cNvPr id="187" name="Picture 7" descr=""/>
            <p:cNvPicPr/>
            <p:nvPr/>
          </p:nvPicPr>
          <p:blipFill>
            <a:blip r:embed="rId1"/>
            <a:stretch/>
          </p:blipFill>
          <p:spPr>
            <a:xfrm>
              <a:off x="6705720" y="1828800"/>
              <a:ext cx="3962160" cy="395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CustomShape 2"/>
            <p:cNvSpPr/>
            <p:nvPr/>
          </p:nvSpPr>
          <p:spPr>
            <a:xfrm>
              <a:off x="7620120" y="1523880"/>
              <a:ext cx="2819160" cy="456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Algorithm is O(N)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9" name="CustomShape 3"/>
            <p:cNvSpPr/>
            <p:nvPr/>
          </p:nvSpPr>
          <p:spPr>
            <a:xfrm>
              <a:off x="7543800" y="5562720"/>
              <a:ext cx="2819160" cy="456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N = size of Lists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90" name="TextShape 4"/>
          <p:cNvSpPr txBox="1"/>
          <p:nvPr/>
        </p:nvSpPr>
        <p:spPr>
          <a:xfrm>
            <a:off x="127080" y="343080"/>
            <a:ext cx="779256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Same code, using Dictionary instead of List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365760" y="1432800"/>
            <a:ext cx="5768640" cy="579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# A better way to compute intersections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a = list("ABCDEFGHIJKXYZ")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b = list("QRSACDTUGHVIJKXZ")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intersection = []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# "mark" each item in</a:t>
            </a:r>
            <a:r>
              <a:rPr b="1" lang="tr-TR" sz="1400" spc="-1" strike="noStrike">
                <a:solidFill>
                  <a:srgbClr val="000000"/>
                </a:solidFill>
                <a:latin typeface="Courier New"/>
              </a:rPr>
              <a:t> 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Courier New"/>
              </a:rPr>
              <a:t>mark = {}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for i in </a:t>
            </a:r>
            <a:r>
              <a:rPr b="1" lang="tr-TR" sz="1400" spc="-1" strike="noStrike">
                <a:solidFill>
                  <a:srgbClr val="000000"/>
                </a:solidFill>
                <a:latin typeface="Courier New"/>
              </a:rPr>
              <a:t>a: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tr-TR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mark[i] = 0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# intersection = any "marked" item in b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for j in b: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if j in mark.keys():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intersection.append(j)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print(*intersection)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Output: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A C D G H I J K X Z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9302040" y="4724280"/>
            <a:ext cx="866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version 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8768880" y="2743200"/>
            <a:ext cx="866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version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127080" y="1676520"/>
            <a:ext cx="6578280" cy="43430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52280" y="0"/>
            <a:ext cx="119250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 Linux time function to demonstrate time efficiency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280" y="1257480"/>
            <a:ext cx="11925000" cy="5600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Unix commands: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/usr/bin/time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head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diff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cmp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1143000" indent="-228240">
              <a:lnSpc>
                <a:spcPct val="8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% 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wc -l list1 list2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24762 list1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12381 list2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37143 total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% /usr/bin/time </a:t>
            </a:r>
            <a:r>
              <a:rPr b="1" lang="tr-TR" sz="2100" spc="-1" strike="noStrike">
                <a:solidFill>
                  <a:srgbClr val="000000"/>
                </a:solidFill>
                <a:latin typeface="Courier New"/>
              </a:rPr>
              <a:t>python3 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intersect1.p</a:t>
            </a:r>
            <a:r>
              <a:rPr b="1" lang="tr-TR" sz="2100" spc="-1" strike="noStrike">
                <a:solidFill>
                  <a:srgbClr val="000000"/>
                </a:solidFill>
                <a:latin typeface="Courier New"/>
              </a:rPr>
              <a:t>y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 list1 list2 &gt; out1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22.91 real        22.88 user         0.02 sys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% /usr/bin/time </a:t>
            </a:r>
            <a:r>
              <a:rPr b="1" lang="tr-TR" sz="2100" spc="-1" strike="noStrike">
                <a:solidFill>
                  <a:srgbClr val="000000"/>
                </a:solidFill>
                <a:latin typeface="Courier New"/>
              </a:rPr>
              <a:t>python3 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intersect2.p</a:t>
            </a:r>
            <a:r>
              <a:rPr b="1" lang="tr-TR" sz="2100" spc="-1" strike="noStrike">
                <a:solidFill>
                  <a:srgbClr val="000000"/>
                </a:solidFill>
                <a:latin typeface="Courier New"/>
              </a:rPr>
              <a:t>y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 list1 list2 &gt; out2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2100" spc="-1" strike="noStrike">
                <a:solidFill>
                  <a:srgbClr val="000000"/>
                </a:solidFill>
                <a:latin typeface="Courier New"/>
              </a:rPr>
              <a:t>0.06 real         0.05 user         0.00 sys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</a:rPr>
              <a:t>22.88/.05 = 458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27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Dictionaries(Hashes in Python) and Efficiency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27080" y="990720"/>
            <a:ext cx="11442240" cy="5194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Dictionaries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provide a very fast way to look up information associated with a set of values (keys)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Count how many time each word appears in a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Count how many time each codon appears in a DNA sequence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Whether a given codon appears in a sequence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many time an item appears in a given 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Intersections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6524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Dictionary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0" y="2057400"/>
            <a:ext cx="12087720" cy="446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Write a </a:t>
            </a:r>
            <a:r>
              <a:rPr b="0" lang="tr-TR" sz="2400" spc="-1" strike="noStrike">
                <a:solidFill>
                  <a:srgbClr val="000000"/>
                </a:solidFill>
                <a:latin typeface="Times New Roman"/>
              </a:rPr>
              <a:t>function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get_intersection(a, b) that returns the intersection of two lists.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Write a </a:t>
            </a:r>
            <a:r>
              <a:rPr b="0" lang="tr-TR" sz="2400" spc="-1" strike="noStrike">
                <a:solidFill>
                  <a:srgbClr val="000000"/>
                </a:solidFill>
                <a:latin typeface="Times New Roman"/>
              </a:rPr>
              <a:t>function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first_list_only(a, b) that returns the items that are in list a but not in b.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Write a </a:t>
            </a:r>
            <a:r>
              <a:rPr b="0" lang="tr-TR" sz="2400" spc="-1" strike="noStrike">
                <a:solidFill>
                  <a:srgbClr val="000000"/>
                </a:solidFill>
                <a:latin typeface="Times New Roman"/>
              </a:rPr>
              <a:t>function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unique(a) that return the unique items in list a (that is, remove the duplicates).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Write a </a:t>
            </a:r>
            <a:r>
              <a:rPr b="0" lang="tr-TR" sz="2400" spc="-1" strike="noStrike">
                <a:solidFill>
                  <a:srgbClr val="000000"/>
                </a:solidFill>
                <a:latin typeface="Times New Roman"/>
              </a:rPr>
              <a:t>function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dups(n, a) that returns a list of items that appear in a at least n times.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Homework II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Please convert the code on Slide 24 and Slide 25 to a standalone python file so that you can run from command line Linux  (by writing #! /usr/bin/env python at the top)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 the time difference from Linux command 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Upload both of your codes and a snapshot of your Linux screen to DYS showing the magnificent time difference (Slide 26) you observed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File Iteration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f=open("myfile.txt","r")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line in f: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print(line[3:])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File Iteration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f=open("myfile.txt",“r")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outputfile=open("myfile2.txt",“w")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line in f: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outputfile.write(line[3:]+”\n”)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47320" y="-20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File reading ,writing and mix and match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67400" y="1304640"/>
            <a:ext cx="12024360" cy="5553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f=open(“inputfile.txt","r")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line in f: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print(line)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print("writing the first 3 letters to outputfile")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f=open(“inputfile.txt","r")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outputfile=open(“outputfile.txt","w")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line in f: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outputfile.write(line[0:3]+”\n”)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outputfile.close()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print("reading from outputfile")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f2=open(“outputfile.txt","r")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line in f2: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print(line,end=“”)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File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Control 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Python Data Structures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Tuples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String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9" name="CustomShape 4"/>
          <p:cNvSpPr/>
          <p:nvPr/>
        </p:nvSpPr>
        <p:spPr>
          <a:xfrm rot="10800000">
            <a:off x="4638240" y="2327400"/>
            <a:ext cx="1636200" cy="495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Control Flow: odds &amp; ends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continue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statement like in 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a=0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a &lt; 10: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a=a+1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% 2 == 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continue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else: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Control Flow: odds &amp; ends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pass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statement like ;  in 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a=0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a &lt; 10: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a=a+1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 == 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else: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print(a)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</TotalTime>
  <Application>LibreOffice/6.4.6.2$Linux_X86_64 LibreOffice_project/40$Build-2</Application>
  <Words>1344</Words>
  <Paragraphs>241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2013-09-30T12:45:38Z</dcterms:created>
  <dc:creator>Tugba</dc:creator>
  <dc:description/>
  <dc:language>en-US</dc:language>
  <cp:lastModifiedBy/>
  <dcterms:modified xsi:type="dcterms:W3CDTF">2020-10-24T20:46:36Z</dcterms:modified>
  <cp:revision>211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