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11" r:id="rId2"/>
    <p:sldId id="594" r:id="rId3"/>
    <p:sldId id="420" r:id="rId4"/>
    <p:sldId id="421" r:id="rId5"/>
    <p:sldId id="423" r:id="rId6"/>
    <p:sldId id="574" r:id="rId7"/>
    <p:sldId id="575" r:id="rId8"/>
    <p:sldId id="595" r:id="rId9"/>
    <p:sldId id="576" r:id="rId10"/>
    <p:sldId id="577" r:id="rId11"/>
    <p:sldId id="578" r:id="rId12"/>
    <p:sldId id="579" r:id="rId13"/>
    <p:sldId id="580" r:id="rId14"/>
    <p:sldId id="581" r:id="rId15"/>
    <p:sldId id="591" r:id="rId16"/>
    <p:sldId id="582" r:id="rId17"/>
    <p:sldId id="596" r:id="rId18"/>
    <p:sldId id="485" r:id="rId19"/>
    <p:sldId id="522" r:id="rId20"/>
    <p:sldId id="523" r:id="rId21"/>
    <p:sldId id="592" r:id="rId22"/>
    <p:sldId id="593" r:id="rId23"/>
    <p:sldId id="490" r:id="rId24"/>
    <p:sldId id="597" r:id="rId25"/>
    <p:sldId id="491" r:id="rId26"/>
    <p:sldId id="492" r:id="rId27"/>
    <p:sldId id="599" r:id="rId28"/>
    <p:sldId id="493" r:id="rId29"/>
    <p:sldId id="494" r:id="rId30"/>
    <p:sldId id="495" r:id="rId31"/>
    <p:sldId id="496" r:id="rId32"/>
    <p:sldId id="497" r:id="rId33"/>
    <p:sldId id="498" r:id="rId34"/>
    <p:sldId id="524" r:id="rId35"/>
    <p:sldId id="499" r:id="rId36"/>
    <p:sldId id="500" r:id="rId37"/>
    <p:sldId id="501" r:id="rId38"/>
    <p:sldId id="598" r:id="rId39"/>
    <p:sldId id="502" r:id="rId40"/>
    <p:sldId id="503" r:id="rId41"/>
    <p:sldId id="505" r:id="rId42"/>
    <p:sldId id="506" r:id="rId43"/>
    <p:sldId id="507" r:id="rId44"/>
    <p:sldId id="508" r:id="rId45"/>
    <p:sldId id="509" r:id="rId46"/>
    <p:sldId id="510" r:id="rId47"/>
    <p:sldId id="54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57" autoAdjust="0"/>
    <p:restoredTop sz="92874" autoAdjust="0"/>
  </p:normalViewPr>
  <p:slideViewPr>
    <p:cSldViewPr snapToGrid="0">
      <p:cViewPr varScale="1">
        <p:scale>
          <a:sx n="77" d="100"/>
          <a:sy n="77" d="100"/>
        </p:scale>
        <p:origin x="192" y="68"/>
      </p:cViewPr>
      <p:guideLst/>
    </p:cSldViewPr>
  </p:slideViewPr>
  <p:outlineViewPr>
    <p:cViewPr>
      <p:scale>
        <a:sx n="33" d="100"/>
        <a:sy n="33" d="100"/>
      </p:scale>
      <p:origin x="0" y="-72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51AAD-DD31-41D3-B7F6-E5D51A663E3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72D9-2862-4C73-A497-13D9006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F485BA5-A7FF-4C61-964F-2EED7F0BE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EFF5A7-CBC7-441C-A394-D17276D68D82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DD27D4D-1BBA-4EAE-9FDE-F557802F7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E10E993-C494-4B84-AC37-4F7426CF1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DFFD8-4E18-4A71-8DBB-40AF6353CBDA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048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E429B2-5C87-4557-AFEE-A7B33F24E611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62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56409D-EE97-4998-92EB-977DAB8A5B6D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0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39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5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20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27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514469-A269-48DA-85BD-973D9FE6FCD4}" type="slidenum">
              <a:rPr lang="en-US" altLang="tr-TR" smtClean="0">
                <a:latin typeface="Times" panose="02020603050405020304" pitchFamily="18" charset="0"/>
              </a:rPr>
              <a:pPr/>
              <a:t>21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48418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97F8E4-8E47-4D25-AFE5-EC5AD4ABF9CA}" type="slidenum">
              <a:rPr lang="en-US" altLang="en-US">
                <a:latin typeface="Times" panose="02020603050405020304" pitchFamily="18" charset="0"/>
              </a:rPr>
              <a:pPr/>
              <a:t>22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25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8A964C-6229-43EA-BB27-BC8304187DAB}" type="slidenum">
              <a:rPr lang="en-US" altLang="tr-TR" smtClean="0">
                <a:latin typeface="Times" panose="02020603050405020304" pitchFamily="18" charset="0"/>
              </a:rPr>
              <a:pPr/>
              <a:t>23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4501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EA008A-C3DE-4B29-95C3-76EDEEE6B93A}" type="slidenum">
              <a:rPr lang="en-US" altLang="tr-TR" smtClean="0">
                <a:latin typeface="Times" panose="02020603050405020304" pitchFamily="18" charset="0"/>
              </a:rPr>
              <a:pPr/>
              <a:t>25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7000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519128F-A2E9-447B-B64D-27FA4CFE1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F7CD7B-60A7-421C-9B2B-AA08636240E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615D5A-C740-4F0C-9177-31828E020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655BA3B-C5E4-4EE3-B5BC-8CD8E427E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i="1" dirty="0"/>
              <a:t># Initialize</a:t>
            </a:r>
            <a:br>
              <a:rPr lang="en-US" i="1" dirty="0"/>
            </a:br>
            <a:r>
              <a:rPr lang="en-US" dirty="0"/>
              <a:t>d={}</a:t>
            </a:r>
            <a:br>
              <a:rPr lang="en-US" dirty="0"/>
            </a:br>
            <a:r>
              <a:rPr lang="en-US" i="1" dirty="0"/>
              <a:t># Add some values, integer keys!</a:t>
            </a:r>
            <a:br>
              <a:rPr lang="en-US" i="1" dirty="0"/>
            </a:br>
            <a:r>
              <a:rPr lang="en-US" dirty="0"/>
              <a:t>d[0]=1</a:t>
            </a:r>
            <a:br>
              <a:rPr lang="en-US" dirty="0"/>
            </a:br>
            <a:r>
              <a:rPr lang="en-US" dirty="0"/>
              <a:t>d[1]=2</a:t>
            </a:r>
            <a:br>
              <a:rPr lang="en-US" dirty="0"/>
            </a:br>
            <a:r>
              <a:rPr lang="en-US" dirty="0"/>
              <a:t>d[10]=1000</a:t>
            </a:r>
            <a:br>
              <a:rPr lang="en-US" dirty="0"/>
            </a:br>
            <a:r>
              <a:rPr lang="en-US" i="1" dirty="0"/>
              <a:t># See how the dictionary looks</a:t>
            </a:r>
            <a:br>
              <a:rPr lang="en-US" i="1" dirty="0"/>
            </a:br>
            <a:r>
              <a:rPr lang="en-US" dirty="0"/>
              <a:t>print(d) </a:t>
            </a:r>
            <a:r>
              <a:rPr lang="en-US" i="1" dirty="0"/>
              <a:t># Test whether a key is in the dictionary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b="1" dirty="0"/>
              <a:t>"Is key 15 in d?"</a:t>
            </a:r>
            <a:r>
              <a:rPr lang="en-US" dirty="0"/>
              <a:t>,15 </a:t>
            </a:r>
            <a:r>
              <a:rPr lang="en-US" b="1" dirty="0"/>
              <a:t>in </a:t>
            </a:r>
            <a:r>
              <a:rPr lang="en-US" dirty="0"/>
              <a:t>d )</a:t>
            </a:r>
            <a:br>
              <a:rPr lang="en-US" dirty="0"/>
            </a:br>
            <a:r>
              <a:rPr lang="en-US" i="1" dirty="0"/>
              <a:t># Access value with key 15 with default -1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b="1" dirty="0"/>
              <a:t>"Value for key 15, or -1:"</a:t>
            </a:r>
            <a:r>
              <a:rPr lang="en-US" dirty="0"/>
              <a:t>,d.get(15,-1))</a:t>
            </a:r>
            <a:br>
              <a:rPr lang="en-US" dirty="0"/>
            </a:br>
            <a:r>
              <a:rPr lang="en-US" i="1" dirty="0"/>
              <a:t># Access value with key 15 - error!</a:t>
            </a:r>
            <a:br>
              <a:rPr lang="en-US" i="1" dirty="0"/>
            </a:br>
            <a:r>
              <a:rPr lang="en-US"/>
              <a:t>print(</a:t>
            </a:r>
            <a:r>
              <a:rPr lang="en-US" b="1"/>
              <a:t>"Value for key 15:"</a:t>
            </a:r>
            <a:r>
              <a:rPr lang="en-US"/>
              <a:t>,d[15])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174A3D-6929-470F-BAE5-5885CE5F453F}" type="slidenum">
              <a:rPr lang="en-US" altLang="tr-TR" smtClean="0">
                <a:latin typeface="Times" panose="02020603050405020304" pitchFamily="18" charset="0"/>
              </a:rPr>
              <a:pPr/>
              <a:t>26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856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7152A6-762F-42E9-BA50-5DD41E68381B}" type="slidenum">
              <a:rPr lang="en-US" altLang="tr-TR" smtClean="0">
                <a:latin typeface="Times" panose="02020603050405020304" pitchFamily="18" charset="0"/>
              </a:rPr>
              <a:pPr/>
              <a:t>28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56544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51FC9F-A383-46E8-B6A9-10207D6D6BDB}" type="slidenum">
              <a:rPr lang="en-US" altLang="tr-TR" smtClean="0">
                <a:latin typeface="Times" panose="02020603050405020304" pitchFamily="18" charset="0"/>
              </a:rPr>
              <a:pPr/>
              <a:t>29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8908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94467F-F3D3-4D56-BD6B-A7F4C3C64F6B}" type="slidenum">
              <a:rPr lang="en-US" altLang="tr-TR" smtClean="0">
                <a:latin typeface="Times" panose="02020603050405020304" pitchFamily="18" charset="0"/>
              </a:rPr>
              <a:pPr/>
              <a:t>30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61325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9AC1F2-9F37-41A9-8F41-2776FF40E060}" type="slidenum">
              <a:rPr lang="en-US" altLang="tr-TR" smtClean="0">
                <a:latin typeface="Times" panose="02020603050405020304" pitchFamily="18" charset="0"/>
              </a:rPr>
              <a:pPr/>
              <a:t>31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54569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5003DA-B33E-45A7-9A00-31491659D2C9}" type="slidenum">
              <a:rPr lang="en-US" altLang="tr-TR" smtClean="0">
                <a:latin typeface="Times" panose="02020603050405020304" pitchFamily="18" charset="0"/>
              </a:rPr>
              <a:pPr/>
              <a:t>32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13389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96F493-DD23-4CFB-83F4-8D20CA7FC0CB}" type="slidenum">
              <a:rPr lang="en-US" altLang="en-US" smtClean="0">
                <a:latin typeface="Times" panose="02020603050405020304" pitchFamily="18" charset="0"/>
              </a:rPr>
              <a:pPr/>
              <a:t>33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611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96F493-DD23-4CFB-83F4-8D20CA7FC0CB}" type="slidenum">
              <a:rPr lang="en-US" altLang="en-US" smtClean="0">
                <a:latin typeface="Times" panose="02020603050405020304" pitchFamily="18" charset="0"/>
              </a:rPr>
              <a:pPr/>
              <a:t>34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047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8E6F55-121A-4609-BF45-9F1E2D6CA0F0}" type="slidenum">
              <a:rPr lang="en-US" altLang="en-US" smtClean="0">
                <a:latin typeface="Times" panose="02020603050405020304" pitchFamily="18" charset="0"/>
              </a:rPr>
              <a:pPr/>
              <a:t>35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94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D35EB-DB2F-442B-BD4C-B3DBF0D96AF8}" type="slidenum">
              <a:rPr lang="en-US" altLang="en-US" smtClean="0">
                <a:latin typeface="Times" panose="02020603050405020304" pitchFamily="18" charset="0"/>
              </a:rPr>
              <a:pPr/>
              <a:t>36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5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2939559-5004-4785-86AD-ACC46884B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F5C9AE-5770-4E77-BC06-D6F75BA063C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734575D-C23C-4810-86EE-B426838CA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93C9885-B9F6-406B-9A96-58EE5679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686" y="4389664"/>
            <a:ext cx="5704114" cy="2228850"/>
          </a:xfrm>
          <a:noFill/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x=""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print(*x)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Initialize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d={}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Add some values, integer keys!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d[0]=1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d[1]=2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d[10]=1000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See how the dictionary looks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Test whether a key is in the dictionary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print(15 in 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Access value with key 15 with </a:t>
            </a:r>
            <a:r>
              <a:rPr lang="en-US" altLang="en-US" sz="9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defalt</a:t>
            </a: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 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print("Value for key 15, or -1:",d.get(15,-1))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# Access value with key 15 - error!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print("Value for key 15:",d[15])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3462B9-062A-421E-945B-B05C86BC7C87}" type="slidenum">
              <a:rPr lang="en-US" altLang="en-US" smtClean="0">
                <a:latin typeface="Times" panose="02020603050405020304" pitchFamily="18" charset="0"/>
              </a:rPr>
              <a:pPr/>
              <a:t>37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37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4EF737-BB8C-4B68-9A75-3AEECF9948EB}" type="slidenum">
              <a:rPr lang="en-US" altLang="tr-TR" smtClean="0">
                <a:latin typeface="Times" panose="02020603050405020304" pitchFamily="18" charset="0"/>
              </a:rPr>
              <a:pPr/>
              <a:t>40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22064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216D30-1693-4384-B90E-4D03879EF15E}" type="slidenum">
              <a:rPr lang="en-US" altLang="tr-TR" smtClean="0">
                <a:latin typeface="Times" panose="02020603050405020304" pitchFamily="18" charset="0"/>
              </a:rPr>
              <a:pPr/>
              <a:t>41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51458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64B074-E7E6-4697-8370-8F3DDB05BEF3}" type="slidenum">
              <a:rPr lang="en-US" altLang="tr-TR" smtClean="0">
                <a:latin typeface="Times" panose="02020603050405020304" pitchFamily="18" charset="0"/>
              </a:rPr>
              <a:pPr/>
              <a:t>42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01611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6DC9D-BE2B-4EB3-8BC4-1C0D951F5C4B}" type="slidenum">
              <a:rPr lang="en-US" altLang="tr-TR" smtClean="0">
                <a:latin typeface="Times" panose="02020603050405020304" pitchFamily="18" charset="0"/>
              </a:rPr>
              <a:pPr/>
              <a:t>43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59715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554CF6-5D6D-453E-92B8-0F6223C02209}" type="slidenum">
              <a:rPr lang="en-US" altLang="tr-TR" smtClean="0">
                <a:latin typeface="Times" panose="02020603050405020304" pitchFamily="18" charset="0"/>
              </a:rPr>
              <a:pPr/>
              <a:t>44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13509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27E59-92DB-436C-9335-F9A4571E973C}" type="slidenum">
              <a:rPr lang="en-US" altLang="tr-TR" smtClean="0">
                <a:latin typeface="Times" panose="02020603050405020304" pitchFamily="18" charset="0"/>
              </a:rPr>
              <a:pPr/>
              <a:t>45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97337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27E59-92DB-436C-9335-F9A4571E973C}" type="slidenum">
              <a:rPr lang="en-US" altLang="tr-TR" smtClean="0">
                <a:latin typeface="Times" panose="02020603050405020304" pitchFamily="18" charset="0"/>
              </a:rPr>
              <a:pPr/>
              <a:t>46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9067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47E2C-E022-4DD7-85D9-82AE1B601C01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8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81FA76-FC28-4309-8ED4-C900DAA104AC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B03A5D-5973-4811-88CF-6793755C1D05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96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DB3095-282F-4135-BA04-CCCE2FAD0DD9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0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6D017-75C7-4E44-9808-81ACC7098DEF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4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80D2FB-4E90-4B68-B4A5-46D7F106A599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49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10-09-07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A901B-EAB1-4883-9275-E42FF38308E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326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1F2E-9EA0-400A-BC2A-B9CA223796C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ncode.asp" TargetMode="External"/><Relationship Id="rId13" Type="http://schemas.openxmlformats.org/officeDocument/2006/relationships/hyperlink" Target="https://www.w3schools.com/python/ref_string_index.asp" TargetMode="External"/><Relationship Id="rId3" Type="http://schemas.openxmlformats.org/officeDocument/2006/relationships/hyperlink" Target="https://www.w3schools.com/python/python_ref_string.asp" TargetMode="External"/><Relationship Id="rId7" Type="http://schemas.openxmlformats.org/officeDocument/2006/relationships/hyperlink" Target="https://www.w3schools.com/python/ref_string_count.asp" TargetMode="External"/><Relationship Id="rId12" Type="http://schemas.openxmlformats.org/officeDocument/2006/relationships/hyperlink" Target="https://www.w3schools.com/python/ref_string_forma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center.asp" TargetMode="External"/><Relationship Id="rId11" Type="http://schemas.openxmlformats.org/officeDocument/2006/relationships/hyperlink" Target="https://www.w3schools.com/python/ref_string_find.asp" TargetMode="External"/><Relationship Id="rId5" Type="http://schemas.openxmlformats.org/officeDocument/2006/relationships/hyperlink" Target="https://www.w3schools.com/python/ref_string_casefold.asp" TargetMode="External"/><Relationship Id="rId10" Type="http://schemas.openxmlformats.org/officeDocument/2006/relationships/hyperlink" Target="https://www.w3schools.com/python/ref_string_expandtabs.asp" TargetMode="External"/><Relationship Id="rId4" Type="http://schemas.openxmlformats.org/officeDocument/2006/relationships/hyperlink" Target="https://www.w3schools.com/python/ref_string_capitalize.asp" TargetMode="External"/><Relationship Id="rId9" Type="http://schemas.openxmlformats.org/officeDocument/2006/relationships/hyperlink" Target="https://www.w3schools.com/python/ref_string_endswith.as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lower.asp" TargetMode="External"/><Relationship Id="rId13" Type="http://schemas.openxmlformats.org/officeDocument/2006/relationships/hyperlink" Target="https://www.w3schools.com/python/ref_string_isupper.asp" TargetMode="External"/><Relationship Id="rId3" Type="http://schemas.openxmlformats.org/officeDocument/2006/relationships/hyperlink" Target="https://www.w3schools.com/python/ref_string_isalnum.asp" TargetMode="External"/><Relationship Id="rId7" Type="http://schemas.openxmlformats.org/officeDocument/2006/relationships/hyperlink" Target="https://www.w3schools.com/python/ref_string_isidentifier.asp" TargetMode="External"/><Relationship Id="rId12" Type="http://schemas.openxmlformats.org/officeDocument/2006/relationships/hyperlink" Target="https://www.w3schools.com/python/ref_string_istitle.asp" TargetMode="External"/><Relationship Id="rId17" Type="http://schemas.openxmlformats.org/officeDocument/2006/relationships/hyperlink" Target="https://www.w3schools.com/python/ref_string_lstrip.asp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ww.w3schools.com/python/ref_string_low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digit.asp" TargetMode="External"/><Relationship Id="rId11" Type="http://schemas.openxmlformats.org/officeDocument/2006/relationships/hyperlink" Target="https://www.w3schools.com/python/ref_string_isspace.asp" TargetMode="External"/><Relationship Id="rId5" Type="http://schemas.openxmlformats.org/officeDocument/2006/relationships/hyperlink" Target="https://www.w3schools.com/python/ref_string_isdecimal.asp" TargetMode="External"/><Relationship Id="rId15" Type="http://schemas.openxmlformats.org/officeDocument/2006/relationships/hyperlink" Target="https://www.w3schools.com/python/ref_string_ljust.asp" TargetMode="External"/><Relationship Id="rId10" Type="http://schemas.openxmlformats.org/officeDocument/2006/relationships/hyperlink" Target="https://www.w3schools.com/python/ref_string_isprintable.asp" TargetMode="External"/><Relationship Id="rId4" Type="http://schemas.openxmlformats.org/officeDocument/2006/relationships/hyperlink" Target="https://www.w3schools.com/python/ref_string_isalpha.asp" TargetMode="External"/><Relationship Id="rId9" Type="http://schemas.openxmlformats.org/officeDocument/2006/relationships/hyperlink" Target="https://www.w3schools.com/python/ref_string_isnumeric.asp" TargetMode="External"/><Relationship Id="rId14" Type="http://schemas.openxmlformats.org/officeDocument/2006/relationships/hyperlink" Target="https://www.w3schools.com/python/ref_string_joi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rpartition.asp" TargetMode="External"/><Relationship Id="rId13" Type="http://schemas.openxmlformats.org/officeDocument/2006/relationships/hyperlink" Target="https://www.w3schools.com/python/ref_string_startswith.asp" TargetMode="External"/><Relationship Id="rId18" Type="http://schemas.openxmlformats.org/officeDocument/2006/relationships/hyperlink" Target="https://www.w3schools.com/python/ref_string_zfill.asp" TargetMode="External"/><Relationship Id="rId3" Type="http://schemas.openxmlformats.org/officeDocument/2006/relationships/hyperlink" Target="https://www.w3schools.com/python/ref_string_partition.asp" TargetMode="External"/><Relationship Id="rId7" Type="http://schemas.openxmlformats.org/officeDocument/2006/relationships/hyperlink" Target="https://www.w3schools.com/python/ref_string_rjust.asp" TargetMode="External"/><Relationship Id="rId12" Type="http://schemas.openxmlformats.org/officeDocument/2006/relationships/hyperlink" Target="https://www.w3schools.com/python/ref_string_splitlines.asp" TargetMode="External"/><Relationship Id="rId17" Type="http://schemas.openxmlformats.org/officeDocument/2006/relationships/hyperlink" Target="https://www.w3schools.com/python/ref_string_upper.asp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ww.w3schools.com/python/ref_strin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rindex.asp" TargetMode="External"/><Relationship Id="rId11" Type="http://schemas.openxmlformats.org/officeDocument/2006/relationships/hyperlink" Target="https://www.w3schools.com/python/ref_string_split.asp" TargetMode="External"/><Relationship Id="rId5" Type="http://schemas.openxmlformats.org/officeDocument/2006/relationships/hyperlink" Target="https://www.w3schools.com/python/ref_string_rfind.asp" TargetMode="External"/><Relationship Id="rId15" Type="http://schemas.openxmlformats.org/officeDocument/2006/relationships/hyperlink" Target="https://www.w3schools.com/python/ref_string_swapcase.asp" TargetMode="External"/><Relationship Id="rId10" Type="http://schemas.openxmlformats.org/officeDocument/2006/relationships/hyperlink" Target="https://www.w3schools.com/python/ref_string_rstrip.asp" TargetMode="External"/><Relationship Id="rId4" Type="http://schemas.openxmlformats.org/officeDocument/2006/relationships/hyperlink" Target="https://www.w3schools.com/python/ref_string_replace.asp" TargetMode="External"/><Relationship Id="rId9" Type="http://schemas.openxmlformats.org/officeDocument/2006/relationships/hyperlink" Target="https://www.w3schools.com/python/ref_string_rsplit.asp" TargetMode="External"/><Relationship Id="rId14" Type="http://schemas.openxmlformats.org/officeDocument/2006/relationships/hyperlink" Target="https://www.w3schools.com/python/ref_string_strip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92" y="1122363"/>
            <a:ext cx="10182808" cy="2387600"/>
          </a:xfrm>
        </p:spPr>
        <p:txBody>
          <a:bodyPr/>
          <a:lstStyle/>
          <a:p>
            <a:r>
              <a:rPr lang="en-US" b="1" dirty="0"/>
              <a:t>Bioinformatics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4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42999"/>
            <a:ext cx="11423185" cy="563694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1800" dirty="0"/>
              <a:t>The operator module has </a:t>
            </a:r>
            <a:r>
              <a:rPr lang="en-US" altLang="en-US" sz="1800" dirty="0" err="1"/>
              <a:t>itemgetter</a:t>
            </a:r>
            <a:r>
              <a:rPr lang="en-US" altLang="en-US" sz="1800" dirty="0"/>
              <a:t>(), </a:t>
            </a:r>
            <a:r>
              <a:rPr lang="en-US" altLang="en-US" sz="1800" dirty="0" err="1"/>
              <a:t>attrgetter</a:t>
            </a:r>
            <a:r>
              <a:rPr lang="en-US" altLang="en-US" sz="1800" dirty="0"/>
              <a:t>(), and a </a:t>
            </a:r>
            <a:r>
              <a:rPr lang="en-US" altLang="en-US" sz="1800" dirty="0" err="1"/>
              <a:t>methodcaller</a:t>
            </a:r>
            <a:r>
              <a:rPr lang="en-US" altLang="en-US" sz="1800" dirty="0"/>
              <a:t>() function.</a:t>
            </a:r>
            <a:endParaRPr lang="tr-TR" altLang="en-US" sz="1800" dirty="0"/>
          </a:p>
          <a:p>
            <a:pPr marL="0" indent="0">
              <a:buNone/>
              <a:defRPr/>
            </a:pPr>
            <a:r>
              <a:rPr lang="tr-TR" altLang="en-US" sz="1800" dirty="0"/>
              <a:t>	</a:t>
            </a:r>
          </a:p>
          <a:p>
            <a:pPr marL="0" indent="0">
              <a:buNone/>
              <a:defRPr/>
            </a:pPr>
            <a:r>
              <a:rPr lang="tr-TR" altLang="en-US" sz="1800" dirty="0"/>
              <a:t>	</a:t>
            </a:r>
            <a:r>
              <a:rPr lang="tr-TR" altLang="en-US" sz="1600" dirty="0" err="1"/>
              <a:t>from</a:t>
            </a:r>
            <a:r>
              <a:rPr lang="tr-TR" altLang="en-US" sz="1600" dirty="0"/>
              <a:t> </a:t>
            </a:r>
            <a:r>
              <a:rPr lang="tr-TR" altLang="en-US" sz="1600" dirty="0" err="1"/>
              <a:t>operator</a:t>
            </a:r>
            <a:r>
              <a:rPr lang="tr-TR" altLang="en-US" sz="1600" dirty="0"/>
              <a:t> </a:t>
            </a:r>
            <a:r>
              <a:rPr lang="tr-TR" altLang="en-US" sz="1600" dirty="0" err="1"/>
              <a:t>import</a:t>
            </a:r>
            <a:r>
              <a:rPr lang="tr-TR" altLang="en-US" sz="1600" dirty="0"/>
              <a:t> </a:t>
            </a:r>
            <a:r>
              <a:rPr lang="tr-TR" altLang="en-US" sz="1600" dirty="0" err="1"/>
              <a:t>itemgetter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attrgetter</a:t>
            </a:r>
            <a:endParaRPr lang="tr-TR" altLang="en-US" sz="1600" dirty="0"/>
          </a:p>
          <a:p>
            <a:pPr marL="0" indent="0">
              <a:buNone/>
              <a:defRPr/>
            </a:pPr>
            <a:r>
              <a:rPr lang="tr-TR" altLang="en-US" sz="1800" dirty="0"/>
              <a:t>	</a:t>
            </a:r>
            <a:r>
              <a:rPr lang="tr-TR" altLang="en-US" sz="1600" dirty="0" err="1"/>
              <a:t>student_tuples</a:t>
            </a:r>
            <a:r>
              <a:rPr lang="tr-TR" altLang="en-US" sz="1600" dirty="0"/>
              <a:t> = [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	('</a:t>
            </a:r>
            <a:r>
              <a:rPr lang="tr-TR" altLang="en-US" sz="1600" dirty="0" err="1"/>
              <a:t>john</a:t>
            </a:r>
            <a:r>
              <a:rPr lang="tr-TR" altLang="en-US" sz="1600" dirty="0"/>
              <a:t>', 'A', 15),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	('</a:t>
            </a:r>
            <a:r>
              <a:rPr lang="tr-TR" altLang="en-US" sz="1600" dirty="0" err="1"/>
              <a:t>jane</a:t>
            </a:r>
            <a:r>
              <a:rPr lang="tr-TR" altLang="en-US" sz="1600" dirty="0"/>
              <a:t>', 'B', 12),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	('</a:t>
            </a:r>
            <a:r>
              <a:rPr lang="tr-TR" altLang="en-US" sz="1600" dirty="0" err="1"/>
              <a:t>dave</a:t>
            </a:r>
            <a:r>
              <a:rPr lang="tr-TR" altLang="en-US" sz="1600" dirty="0"/>
              <a:t>', 'B', 10),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]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</a:t>
            </a:r>
            <a:r>
              <a:rPr lang="tr-TR" altLang="en-US" sz="1600" dirty="0" err="1"/>
              <a:t>sorted</a:t>
            </a:r>
            <a:r>
              <a:rPr lang="tr-TR" altLang="en-US" sz="1600" dirty="0"/>
              <a:t>(</a:t>
            </a:r>
            <a:r>
              <a:rPr lang="tr-TR" altLang="en-US" sz="1600" dirty="0" err="1"/>
              <a:t>student_tuples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key</a:t>
            </a:r>
            <a:r>
              <a:rPr lang="tr-TR" altLang="en-US" sz="1600" dirty="0"/>
              <a:t>=</a:t>
            </a:r>
            <a:r>
              <a:rPr lang="tr-TR" altLang="en-US" sz="1600" dirty="0" err="1"/>
              <a:t>itemgetter</a:t>
            </a:r>
            <a:r>
              <a:rPr lang="tr-TR" altLang="en-US" sz="1600" dirty="0"/>
              <a:t>(2)) #</a:t>
            </a:r>
            <a:r>
              <a:rPr lang="tr-TR" altLang="en-US" sz="1600" dirty="0" err="1"/>
              <a:t>sort</a:t>
            </a:r>
            <a:r>
              <a:rPr lang="tr-TR" altLang="en-US" sz="1600" dirty="0"/>
              <a:t> </a:t>
            </a:r>
            <a:r>
              <a:rPr lang="tr-TR" altLang="en-US" sz="1600" dirty="0" err="1"/>
              <a:t>by</a:t>
            </a:r>
            <a:r>
              <a:rPr lang="tr-TR" altLang="en-US" sz="1600" dirty="0"/>
              <a:t> </a:t>
            </a:r>
            <a:r>
              <a:rPr lang="tr-TR" altLang="en-US" sz="1600" dirty="0" err="1"/>
              <a:t>age</a:t>
            </a:r>
            <a:endParaRPr lang="tr-TR" altLang="en-US" sz="1600" dirty="0"/>
          </a:p>
          <a:p>
            <a:pPr marL="0" indent="0">
              <a:buNone/>
              <a:defRPr/>
            </a:pPr>
            <a:r>
              <a:rPr lang="tr-TR" altLang="en-US" sz="1600" dirty="0"/>
              <a:t>	</a:t>
            </a:r>
            <a:r>
              <a:rPr lang="tr-TR" altLang="en-US" sz="1600" dirty="0" err="1">
                <a:solidFill>
                  <a:srgbClr val="FF0000"/>
                </a:solidFill>
              </a:rPr>
              <a:t>Output</a:t>
            </a:r>
            <a:r>
              <a:rPr lang="tr-TR" altLang="en-US" sz="1600" dirty="0">
                <a:solidFill>
                  <a:srgbClr val="FF0000"/>
                </a:solidFill>
              </a:rPr>
              <a:t>: [('</a:t>
            </a:r>
            <a:r>
              <a:rPr lang="tr-TR" altLang="en-US" sz="1600" dirty="0" err="1">
                <a:solidFill>
                  <a:srgbClr val="FF0000"/>
                </a:solidFill>
              </a:rPr>
              <a:t>dave</a:t>
            </a:r>
            <a:r>
              <a:rPr lang="tr-TR" altLang="en-US" sz="1600" dirty="0">
                <a:solidFill>
                  <a:srgbClr val="FF0000"/>
                </a:solidFill>
              </a:rPr>
              <a:t>', 'B', 10), ('</a:t>
            </a:r>
            <a:r>
              <a:rPr lang="tr-TR" altLang="en-US" sz="1600" dirty="0" err="1">
                <a:solidFill>
                  <a:srgbClr val="FF0000"/>
                </a:solidFill>
              </a:rPr>
              <a:t>jane</a:t>
            </a:r>
            <a:r>
              <a:rPr lang="tr-TR" altLang="en-US" sz="1600" dirty="0">
                <a:solidFill>
                  <a:srgbClr val="FF0000"/>
                </a:solidFill>
              </a:rPr>
              <a:t>', 'B', 12), ('</a:t>
            </a:r>
            <a:r>
              <a:rPr lang="tr-TR" altLang="en-US" sz="1600" dirty="0" err="1">
                <a:solidFill>
                  <a:srgbClr val="FF0000"/>
                </a:solidFill>
              </a:rPr>
              <a:t>john</a:t>
            </a:r>
            <a:r>
              <a:rPr lang="tr-TR" altLang="en-US" sz="1600" dirty="0">
                <a:solidFill>
                  <a:srgbClr val="FF0000"/>
                </a:solidFill>
              </a:rPr>
              <a:t>', 'A', 15)]</a:t>
            </a:r>
          </a:p>
          <a:p>
            <a:pPr marL="0" indent="0">
              <a:buNone/>
              <a:defRPr/>
            </a:pPr>
            <a:endParaRPr lang="tr-TR" altLang="en-US" sz="16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sz="1800" dirty="0"/>
              <a:t>The operator module functions allow multiple levels of sorting</a:t>
            </a:r>
            <a:r>
              <a:rPr lang="tr-TR" altLang="en-US" sz="1800" dirty="0"/>
              <a:t>.</a:t>
            </a:r>
          </a:p>
          <a:p>
            <a:pPr marL="0" indent="0">
              <a:buNone/>
              <a:defRPr/>
            </a:pPr>
            <a:endParaRPr lang="tr-TR" altLang="en-US" sz="1800" dirty="0"/>
          </a:p>
          <a:p>
            <a:pPr marL="0" indent="0">
              <a:buNone/>
              <a:defRPr/>
            </a:pPr>
            <a:r>
              <a:rPr lang="tr-TR" altLang="en-US" sz="1800" dirty="0"/>
              <a:t>	</a:t>
            </a:r>
            <a:r>
              <a:rPr lang="en-US" altLang="en-US" sz="1600" dirty="0"/>
              <a:t>sorted(</a:t>
            </a:r>
            <a:r>
              <a:rPr lang="en-US" altLang="en-US" sz="1600" dirty="0" err="1"/>
              <a:t>student_tuples</a:t>
            </a:r>
            <a:r>
              <a:rPr lang="en-US" altLang="en-US" sz="1600" dirty="0"/>
              <a:t>, key=</a:t>
            </a:r>
            <a:r>
              <a:rPr lang="en-US" altLang="en-US" sz="1600" dirty="0" err="1"/>
              <a:t>itemgetter</a:t>
            </a:r>
            <a:r>
              <a:rPr lang="en-US" altLang="en-US" sz="1600" dirty="0"/>
              <a:t>(1,2))</a:t>
            </a:r>
            <a:r>
              <a:rPr lang="tr-TR" altLang="en-US" sz="1600" dirty="0"/>
              <a:t> #</a:t>
            </a:r>
            <a:r>
              <a:rPr lang="en-US" altLang="en-US" sz="1600" dirty="0"/>
              <a:t>sort by grade then by age</a:t>
            </a:r>
          </a:p>
          <a:p>
            <a:pPr marL="0" indent="0">
              <a:buNone/>
              <a:defRPr/>
            </a:pPr>
            <a:r>
              <a:rPr lang="tr-TR" altLang="en-US" sz="1600" dirty="0"/>
              <a:t>	</a:t>
            </a:r>
            <a:r>
              <a:rPr lang="tr-TR" altLang="en-US" sz="1600" dirty="0" err="1">
                <a:solidFill>
                  <a:srgbClr val="FF0000"/>
                </a:solidFill>
              </a:rPr>
              <a:t>Output</a:t>
            </a:r>
            <a:r>
              <a:rPr lang="tr-TR" altLang="en-US" sz="1600" dirty="0">
                <a:solidFill>
                  <a:srgbClr val="FF0000"/>
                </a:solidFill>
              </a:rPr>
              <a:t>: </a:t>
            </a:r>
            <a:r>
              <a:rPr lang="en-US" altLang="en-US" sz="1600" dirty="0">
                <a:solidFill>
                  <a:srgbClr val="FF0000"/>
                </a:solidFill>
              </a:rPr>
              <a:t>[('john', 'A', 15), ('</a:t>
            </a:r>
            <a:r>
              <a:rPr lang="en-US" altLang="en-US" sz="1600" dirty="0" err="1">
                <a:solidFill>
                  <a:srgbClr val="FF0000"/>
                </a:solidFill>
              </a:rPr>
              <a:t>dave</a:t>
            </a:r>
            <a:r>
              <a:rPr lang="en-US" altLang="en-US" sz="1600" dirty="0">
                <a:solidFill>
                  <a:srgbClr val="FF0000"/>
                </a:solidFill>
              </a:rPr>
              <a:t>', 'B', 10), ('</a:t>
            </a:r>
            <a:r>
              <a:rPr lang="en-US" altLang="en-US" sz="1600" dirty="0" err="1">
                <a:solidFill>
                  <a:srgbClr val="FF0000"/>
                </a:solidFill>
              </a:rPr>
              <a:t>jane</a:t>
            </a:r>
            <a:r>
              <a:rPr lang="en-US" altLang="en-US" sz="1600" dirty="0">
                <a:solidFill>
                  <a:srgbClr val="FF0000"/>
                </a:solidFill>
              </a:rPr>
              <a:t>', 'B', 12)]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85234" y="183491"/>
            <a:ext cx="9296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+mj-lt"/>
                <a:cs typeface="Calibri" panose="020F0502020204030204" pitchFamily="34" charset="0"/>
              </a:rPr>
              <a:t>Sorting</a:t>
            </a:r>
            <a:r>
              <a:rPr lang="tr-TR" altLang="en-US" sz="4400" dirty="0">
                <a:latin typeface="+mj-lt"/>
                <a:cs typeface="Calibri" panose="020F0502020204030204" pitchFamily="34" charset="0"/>
              </a:rPr>
              <a:t>–Operator Module Functions</a:t>
            </a:r>
            <a:endParaRPr lang="en-US" altLang="en-US" sz="4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Our First Attempt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86000"/>
            <a:ext cx="41148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unsorted = [17, 8, 2, 111]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sorted = sorted(unsorted)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print (*unsorted)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print (*sorted)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775450" y="2133600"/>
            <a:ext cx="3810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17 8 2 111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2 8 17 111 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905000" y="2057400"/>
            <a:ext cx="4572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6629400" y="2057400"/>
            <a:ext cx="2514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3764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Numerically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017713"/>
            <a:ext cx="46878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unsorted = [17, 8, 2, 111]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sorted = sorted(unsorted</a:t>
            </a:r>
            <a:r>
              <a:rPr lang="tr-TR" altLang="en-US" sz="1400">
                <a:latin typeface="Courier New" panose="02070309020205020404" pitchFamily="49" charset="0"/>
              </a:rPr>
              <a:t>, reverse=True</a:t>
            </a:r>
            <a:r>
              <a:rPr lang="en-US" altLang="en-US" sz="1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print (*unsorted)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print (*sorted)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0" y="2171700"/>
            <a:ext cx="3810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17 8 2 111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111 17 8 2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905000" y="2057400"/>
            <a:ext cx="4572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6629400" y="2057400"/>
            <a:ext cx="2514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6927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DNA by Length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017713"/>
            <a:ext cx="6096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# Sorting strings: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dna = </a:t>
            </a:r>
            <a:r>
              <a:rPr lang="tr-TR" altLang="en-US" sz="1600">
                <a:latin typeface="Courier New" panose="02070309020205020404" pitchFamily="49" charset="0"/>
              </a:rPr>
              <a:t>"</a:t>
            </a:r>
            <a:r>
              <a:rPr lang="en-US" altLang="en-US" sz="1600">
                <a:latin typeface="Courier New" panose="02070309020205020404" pitchFamily="49" charset="0"/>
              </a:rPr>
              <a:t>TATAATG TTTT GT CTCAT</a:t>
            </a:r>
            <a:r>
              <a:rPr lang="tr-TR" altLang="en-US" sz="1600">
                <a:latin typeface="Courier New" panose="02070309020205020404" pitchFamily="49" charset="0"/>
              </a:rPr>
              <a:t>".split()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#</a:t>
            </a:r>
            <a:r>
              <a:rPr lang="tr-TR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Sort dna by length: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600">
                <a:latin typeface="Courier New" panose="02070309020205020404" pitchFamily="49" charset="0"/>
              </a:rPr>
              <a:t>d</a:t>
            </a:r>
            <a:r>
              <a:rPr lang="en-US" altLang="en-US" sz="1600">
                <a:latin typeface="Courier New" panose="02070309020205020404" pitchFamily="49" charset="0"/>
              </a:rPr>
              <a:t>na</a:t>
            </a:r>
            <a:r>
              <a:rPr lang="tr-TR" altLang="en-US" sz="1600">
                <a:latin typeface="Courier New" panose="02070309020205020404" pitchFamily="49" charset="0"/>
              </a:rPr>
              <a:t>.sort(key=len)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600">
                <a:latin typeface="Courier New" panose="02070309020205020404" pitchFamily="49" charset="0"/>
              </a:rPr>
              <a:t>p</a:t>
            </a:r>
            <a:r>
              <a:rPr lang="en-US" altLang="en-US" sz="1600">
                <a:latin typeface="Courier New" panose="02070309020205020404" pitchFamily="49" charset="0"/>
              </a:rPr>
              <a:t>rint</a:t>
            </a:r>
            <a:r>
              <a:rPr lang="tr-TR" altLang="en-US" sz="1600">
                <a:latin typeface="Courier New" panose="02070309020205020404" pitchFamily="49" charset="0"/>
              </a:rPr>
              <a:t> (*</a:t>
            </a:r>
            <a:r>
              <a:rPr lang="en-US" altLang="en-US" sz="1600">
                <a:latin typeface="Courier New" panose="02070309020205020404" pitchFamily="49" charset="0"/>
              </a:rPr>
              <a:t>dna</a:t>
            </a:r>
            <a:r>
              <a:rPr lang="tr-TR" altLang="en-US" sz="1600">
                <a:latin typeface="Courier New" panose="02070309020205020404" pitchFamily="49" charset="0"/>
              </a:rPr>
              <a:t>)</a:t>
            </a:r>
            <a:r>
              <a:rPr lang="en-US" altLang="en-US" sz="1600">
                <a:latin typeface="Courier New" panose="02070309020205020404" pitchFamily="49" charset="0"/>
              </a:rPr>
              <a:t> # Output: GT TTTT CTCAT TATAATG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8077200" y="2017713"/>
            <a:ext cx="24018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GT TTTT CTCAT TATAATG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905000" y="2057400"/>
            <a:ext cx="5715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696200" y="2057400"/>
            <a:ext cx="2514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9026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Strings Without Regard to Case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22860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Sort strings without regard to case: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unsorte</a:t>
            </a:r>
            <a:r>
              <a:rPr lang="tr-TR" altLang="en-US" sz="1600" dirty="0">
                <a:latin typeface="Courier New" panose="02070309020205020404" pitchFamily="49" charset="0"/>
              </a:rPr>
              <a:t>d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tr-TR" altLang="en-US" sz="1600" dirty="0">
                <a:latin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</a:rPr>
              <a:t>mouse Rat HUMAN </a:t>
            </a:r>
            <a:r>
              <a:rPr lang="en-US" altLang="en-US" sz="1600" dirty="0" err="1">
                <a:latin typeface="Courier New" panose="02070309020205020404" pitchFamily="49" charset="0"/>
              </a:rPr>
              <a:t>eColi</a:t>
            </a:r>
            <a:r>
              <a:rPr lang="tr-TR" altLang="en-US" sz="1600" dirty="0">
                <a:latin typeface="Courier New" panose="02070309020205020404" pitchFamily="49" charset="0"/>
              </a:rPr>
              <a:t>".</a:t>
            </a:r>
            <a:r>
              <a:rPr lang="tr-TR" altLang="en-US" sz="1600" dirty="0" err="1">
                <a:latin typeface="Courier New" panose="02070309020205020404" pitchFamily="49" charset="0"/>
              </a:rPr>
              <a:t>split</a:t>
            </a:r>
            <a:r>
              <a:rPr lang="tr-TR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sorted = sort</a:t>
            </a:r>
            <a:r>
              <a:rPr lang="tr-TR" altLang="en-US" sz="1600" dirty="0" err="1">
                <a:latin typeface="Courier New" panose="02070309020205020404" pitchFamily="49" charset="0"/>
              </a:rPr>
              <a:t>ed</a:t>
            </a:r>
            <a:r>
              <a:rPr lang="tr-TR" altLang="en-US" sz="1600" dirty="0">
                <a:latin typeface="Courier New" panose="02070309020205020404" pitchFamily="49" charset="0"/>
              </a:rPr>
              <a:t>(</a:t>
            </a:r>
            <a:r>
              <a:rPr lang="tr-TR" altLang="en-US" sz="1600" dirty="0" err="1">
                <a:latin typeface="Courier New" panose="02070309020205020404" pitchFamily="49" charset="0"/>
              </a:rPr>
              <a:t>unsorted</a:t>
            </a:r>
            <a:r>
              <a:rPr lang="tr-TR" altLang="en-US" sz="1600" dirty="0">
                <a:latin typeface="Courier New" panose="02070309020205020404" pitchFamily="49" charset="0"/>
              </a:rPr>
              <a:t>, </a:t>
            </a:r>
            <a:r>
              <a:rPr lang="tr-TR" altLang="en-US" sz="1600" dirty="0" err="1">
                <a:latin typeface="Courier New" panose="02070309020205020404" pitchFamily="49" charset="0"/>
              </a:rPr>
              <a:t>key</a:t>
            </a:r>
            <a:r>
              <a:rPr lang="tr-TR" altLang="en-US" sz="1600" dirty="0">
                <a:latin typeface="Courier New" panose="02070309020205020404" pitchFamily="49" charset="0"/>
              </a:rPr>
              <a:t>=</a:t>
            </a:r>
            <a:r>
              <a:rPr lang="tr-TR" altLang="en-US" sz="1600" dirty="0" err="1">
                <a:latin typeface="Courier New" panose="02070309020205020404" pitchFamily="49" charset="0"/>
              </a:rPr>
              <a:t>str.lower</a:t>
            </a:r>
            <a:r>
              <a:rPr lang="tr-TR" altLang="en-US" sz="1600" dirty="0">
                <a:latin typeface="Courier New" panose="02070309020205020404" pitchFamily="49" charset="0"/>
              </a:rPr>
              <a:t>)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print (*unsorted)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print (*sorted)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315200" y="2286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Output: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mouse Rat HUMAN eColi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eColi HUMAN mouse Rat 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676400" y="2057400"/>
            <a:ext cx="5410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7086600" y="2057400"/>
            <a:ext cx="3124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6215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lambda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965200"/>
            <a:ext cx="11645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myfunctionname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thing can be written without any function name:</a:t>
            </a:r>
          </a:p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Line below will print 5! </a:t>
            </a:r>
          </a:p>
          <a:p>
            <a:pPr marL="0" indent="0">
              <a:buNone/>
            </a:pPr>
            <a:r>
              <a:rPr lang="en-US" dirty="0"/>
              <a:t>print ((lambda </a:t>
            </a:r>
            <a:r>
              <a:rPr lang="en-US" dirty="0" err="1"/>
              <a:t>x,y:x+y</a:t>
            </a:r>
            <a:r>
              <a:rPr lang="en-US" dirty="0"/>
              <a:t>)(2,3))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7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Hashes by Value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2286000"/>
            <a:ext cx="6629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sales_amount</a:t>
            </a:r>
            <a:r>
              <a:rPr lang="en-US" altLang="en-US" sz="1400" dirty="0">
                <a:latin typeface="Courier New" panose="02070309020205020404" pitchFamily="49" charset="0"/>
              </a:rPr>
              <a:t> = {"auto":100, "kitchen":2000, "hardware":200}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for (</a:t>
            </a:r>
            <a:r>
              <a:rPr lang="en-US" altLang="en-US" sz="1400" dirty="0" err="1">
                <a:latin typeface="Courier New" panose="02070309020205020404" pitchFamily="49" charset="0"/>
              </a:rPr>
              <a:t>k,v</a:t>
            </a:r>
            <a:r>
              <a:rPr lang="en-US" altLang="en-US" sz="1400" dirty="0">
                <a:latin typeface="Courier New" panose="02070309020205020404" pitchFamily="49" charset="0"/>
              </a:rPr>
              <a:t>) in sorted(</a:t>
            </a:r>
            <a:r>
              <a:rPr lang="en-US" altLang="en-US" sz="1400" dirty="0" err="1">
                <a:latin typeface="Courier New" panose="02070309020205020404" pitchFamily="49" charset="0"/>
              </a:rPr>
              <a:t>sales_amount.items</a:t>
            </a:r>
            <a:r>
              <a:rPr lang="en-US" altLang="en-US" sz="1400" dirty="0">
                <a:latin typeface="Courier New" panose="02070309020205020404" pitchFamily="49" charset="0"/>
              </a:rPr>
              <a:t>(),key=lambda x:x[1]):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print(k + ":" + str(v))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8686800" y="2286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Output: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kitchen:2000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hardware: 200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auto: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05000" y="2057400"/>
            <a:ext cx="6629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34400" y="2057400"/>
            <a:ext cx="1905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5202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Loops (recap)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4862169" y="3753644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85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6323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String </a:t>
            </a:r>
            <a:r>
              <a:rPr lang="tr-TR" altLang="en-US" dirty="0" err="1"/>
              <a:t>Methods</a:t>
            </a:r>
            <a:endParaRPr lang="en-US" alt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81" y="407325"/>
            <a:ext cx="11997417" cy="4730548"/>
          </a:xfrm>
        </p:spPr>
        <p:txBody>
          <a:bodyPr>
            <a:normAutofit/>
          </a:bodyPr>
          <a:lstStyle/>
          <a:p>
            <a:r>
              <a:rPr lang="en-US" sz="2400" dirty="0"/>
              <a:t>Python has a set of built-in methods that you can use on strings.</a:t>
            </a:r>
            <a:r>
              <a:rPr lang="tr-TR" sz="2400" dirty="0"/>
              <a:t> (</a:t>
            </a:r>
            <a:r>
              <a:rPr lang="en-US" sz="2400" dirty="0"/>
              <a:t>Note: All string methods returns new values. They do not change the original string.</a:t>
            </a:r>
            <a:r>
              <a:rPr lang="tr-TR" sz="2400" dirty="0"/>
              <a:t>)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https://www.w3schools.com/python/python_ref_string.asp</a:t>
            </a:r>
            <a:endParaRPr lang="en-US" sz="2400" dirty="0"/>
          </a:p>
          <a:p>
            <a:endParaRPr lang="en-US" sz="2400" dirty="0"/>
          </a:p>
          <a:p>
            <a:endParaRPr lang="tr-TR" sz="2400" dirty="0"/>
          </a:p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0356"/>
              </p:ext>
            </p:extLst>
          </p:nvPr>
        </p:nvGraphicFramePr>
        <p:xfrm>
          <a:off x="194582" y="1600279"/>
          <a:ext cx="11997418" cy="5453664"/>
        </p:xfrm>
        <a:graphic>
          <a:graphicData uri="http://schemas.openxmlformats.org/drawingml/2006/table">
            <a:tbl>
              <a:tblPr/>
              <a:tblGrid>
                <a:gridCol w="5998709">
                  <a:extLst>
                    <a:ext uri="{9D8B030D-6E8A-4147-A177-3AD203B41FA5}">
                      <a16:colId xmlns:a16="http://schemas.microsoft.com/office/drawing/2014/main" val="3373759954"/>
                    </a:ext>
                  </a:extLst>
                </a:gridCol>
                <a:gridCol w="5998709">
                  <a:extLst>
                    <a:ext uri="{9D8B030D-6E8A-4147-A177-3AD203B41FA5}">
                      <a16:colId xmlns:a16="http://schemas.microsoft.com/office/drawing/2014/main" val="1905272322"/>
                    </a:ext>
                  </a:extLst>
                </a:gridCol>
              </a:tblGrid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Method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7883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capitalize()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the first character to upper case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13180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5"/>
                        </a:rPr>
                        <a:t>casefold</a:t>
                      </a:r>
                      <a:r>
                        <a:rPr lang="en-US" sz="1800" dirty="0">
                          <a:effectLst/>
                          <a:hlinkClick r:id="rId5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string into lower case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74446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center()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centered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718768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7"/>
                        </a:rPr>
                        <a:t>count()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90444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encode()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an encoded version of the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73127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endswith()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11284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expandtabs()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Sets the tab size of the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770359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find()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82677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format()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Formats specified values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13742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format_map()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Formats specified values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19297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3"/>
                        </a:rPr>
                        <a:t>index()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0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6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34" y="-2976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String </a:t>
            </a:r>
            <a:r>
              <a:rPr lang="tr-TR" altLang="en-US" dirty="0"/>
              <a:t>Methods</a:t>
            </a:r>
            <a:endParaRPr lang="en-US" alt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02558"/>
              </p:ext>
            </p:extLst>
          </p:nvPr>
        </p:nvGraphicFramePr>
        <p:xfrm>
          <a:off x="278361" y="794945"/>
          <a:ext cx="11664822" cy="5926530"/>
        </p:xfrm>
        <a:graphic>
          <a:graphicData uri="http://schemas.openxmlformats.org/drawingml/2006/table">
            <a:tbl>
              <a:tblPr/>
              <a:tblGrid>
                <a:gridCol w="5832411">
                  <a:extLst>
                    <a:ext uri="{9D8B030D-6E8A-4147-A177-3AD203B41FA5}">
                      <a16:colId xmlns:a16="http://schemas.microsoft.com/office/drawing/2014/main" val="3392021394"/>
                    </a:ext>
                  </a:extLst>
                </a:gridCol>
                <a:gridCol w="5832411">
                  <a:extLst>
                    <a:ext uri="{9D8B030D-6E8A-4147-A177-3AD203B41FA5}">
                      <a16:colId xmlns:a16="http://schemas.microsoft.com/office/drawing/2014/main" val="402576840"/>
                    </a:ext>
                  </a:extLst>
                </a:gridCol>
              </a:tblGrid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3"/>
                        </a:rPr>
                        <a:t>isalnum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98103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4"/>
                        </a:rPr>
                        <a:t>isalpha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1541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isdecimal()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541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isdigit()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83549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isidentifier()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the string is an identifier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61715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islower()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292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isnumeric()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48092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isprintable()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14338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isspace()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48417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istitle()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89079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13"/>
                        </a:rPr>
                        <a:t>isupper</a:t>
                      </a:r>
                      <a:r>
                        <a:rPr lang="en-US" sz="1800" dirty="0">
                          <a:effectLst/>
                          <a:hlinkClick r:id="rId1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39555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4"/>
                        </a:rPr>
                        <a:t>join()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Joins the elements of an iterable to the end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72038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5"/>
                        </a:rPr>
                        <a:t>ljust()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left justified version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4682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6"/>
                        </a:rPr>
                        <a:t>lower()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Converts a string into lower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6885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7"/>
                        </a:rPr>
                        <a:t>lstrip()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left trim version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Loops (recap)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5468998" y="2718269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31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34" y="-3159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String </a:t>
            </a:r>
            <a:r>
              <a:rPr lang="tr-TR" altLang="en-US" dirty="0" err="1"/>
              <a:t>Methods</a:t>
            </a:r>
            <a:endParaRPr lang="en-US" alt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49244"/>
              </p:ext>
            </p:extLst>
          </p:nvPr>
        </p:nvGraphicFramePr>
        <p:xfrm>
          <a:off x="149288" y="621648"/>
          <a:ext cx="11849878" cy="6236352"/>
        </p:xfrm>
        <a:graphic>
          <a:graphicData uri="http://schemas.openxmlformats.org/drawingml/2006/table">
            <a:tbl>
              <a:tblPr/>
              <a:tblGrid>
                <a:gridCol w="5924939">
                  <a:extLst>
                    <a:ext uri="{9D8B030D-6E8A-4147-A177-3AD203B41FA5}">
                      <a16:colId xmlns:a16="http://schemas.microsoft.com/office/drawing/2014/main" val="2114776493"/>
                    </a:ext>
                  </a:extLst>
                </a:gridCol>
                <a:gridCol w="5924939">
                  <a:extLst>
                    <a:ext uri="{9D8B030D-6E8A-4147-A177-3AD203B41FA5}">
                      <a16:colId xmlns:a16="http://schemas.microsoft.com/office/drawing/2014/main" val="2294785305"/>
                    </a:ext>
                  </a:extLst>
                </a:gridCol>
              </a:tblGrid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maketrans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0104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partition()</a:t>
                      </a:r>
                      <a:endParaRPr lang="en-US" sz="1600" dirty="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04037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replace()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423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rfind()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43382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hlinkClick r:id="rId6"/>
                        </a:rPr>
                        <a:t>rindex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8328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rjust()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right justified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15006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rpartition()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1149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9"/>
                        </a:rPr>
                        <a:t>rsplit()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5917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0"/>
                        </a:rPr>
                        <a:t>rstrip()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right trim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64653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1"/>
                        </a:rPr>
                        <a:t>split()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9060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2"/>
                        </a:rPr>
                        <a:t>splitlines()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56691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3"/>
                        </a:rPr>
                        <a:t>startswith()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51880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4"/>
                        </a:rPr>
                        <a:t>strip()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trimmed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78461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5"/>
                        </a:rPr>
                        <a:t>swapcase()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6650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6"/>
                        </a:rPr>
                        <a:t>title()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41699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translate()</a:t>
                      </a: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translated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69503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7"/>
                        </a:rPr>
                        <a:t>upper()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a string into upper case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4632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8"/>
                        </a:rPr>
                        <a:t>zfill()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Fills the string with a specified number of 0 values at the beginning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2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3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Search Operator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96899B-8918-4BA4-ABAC-CCDEF21B6F0C}" type="slidenum">
              <a:rPr lang="en-US" altLang="tr-TR" smtClean="0"/>
              <a:pPr/>
              <a:t>21</a:t>
            </a:fld>
            <a:endParaRPr lang="en-US" altLang="tr-TR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6345" y="1614954"/>
            <a:ext cx="10377182" cy="448384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# searching a pattern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import re # regular expression library</a:t>
            </a:r>
          </a:p>
          <a:p>
            <a:pPr>
              <a:spcBef>
                <a:spcPct val="0"/>
              </a:spcBef>
              <a:buNone/>
            </a:pP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en-US" altLang="tr-TR" sz="2600" b="1" dirty="0">
                <a:latin typeface="Courier" pitchFamily="49" charset="0"/>
              </a:rPr>
              <a:t> = "AG555.55"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pattern = </a:t>
            </a:r>
            <a:r>
              <a:rPr lang="en-US" altLang="tr-TR" sz="2600" b="1" dirty="0" err="1">
                <a:latin typeface="Courier" pitchFamily="49" charset="0"/>
              </a:rPr>
              <a:t>re.compile</a:t>
            </a:r>
            <a:r>
              <a:rPr lang="en-US" altLang="tr-TR" sz="2600" b="1" dirty="0">
                <a:latin typeface="Courier" pitchFamily="49" charset="0"/>
              </a:rPr>
              <a:t>(r"\d+\.\d")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x= </a:t>
            </a:r>
            <a:r>
              <a:rPr lang="en-US" altLang="tr-TR" sz="2600" b="1" dirty="0" err="1">
                <a:latin typeface="Courier" pitchFamily="49" charset="0"/>
              </a:rPr>
              <a:t>re.search</a:t>
            </a:r>
            <a:r>
              <a:rPr lang="en-US" altLang="tr-TR" sz="2600" b="1" dirty="0">
                <a:latin typeface="Courier" pitchFamily="49" charset="0"/>
              </a:rPr>
              <a:t>(pattern, </a:t>
            </a: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en-US" altLang="tr-TR" sz="2600" b="1" dirty="0">
                <a:latin typeface="Courier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if x: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 print(“contains")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 print(“does not contain”)</a:t>
            </a:r>
          </a:p>
        </p:txBody>
      </p:sp>
    </p:spTree>
    <p:extLst>
      <p:ext uri="{BB962C8B-B14F-4D97-AF65-F5344CB8AC3E}">
        <p14:creationId xmlns:p14="http://schemas.microsoft.com/office/powerpoint/2010/main" val="99417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152400"/>
            <a:ext cx="2438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42900" y="1016000"/>
            <a:ext cx="103251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match if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0 or more white space characters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(r”\s*”)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all capital letters (at least one)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(r”^[A-Z]+$")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a capital letter followed by 0 or more digits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(r”[A-Z]\d*")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number $n contains some digits before and after a decimal point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(r”^\d+\.\d+$")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contains A and B separated by any two characters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</a:t>
            </a:r>
            <a:r>
              <a:rPr lang="en-US" altLang="en-US" sz="1600" b="1" dirty="0" err="1">
                <a:latin typeface="Courier" pitchFamily="49" charset="0"/>
              </a:rPr>
              <a:t>r”A..B</a:t>
            </a:r>
            <a:r>
              <a:rPr lang="en-US" altLang="en-US" sz="1600" b="1" dirty="0">
                <a:latin typeface="Courier" pitchFamily="49" charset="0"/>
              </a:rPr>
              <a:t>")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00200" y="31751"/>
            <a:ext cx="313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Regular Expression (Practice)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5DE3A-5B47-485C-827A-28721F6041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5213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308100" y="6468417"/>
            <a:ext cx="688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/>
              <a:t> </a:t>
            </a:r>
            <a:endParaRPr lang="en-US" altLang="tr-TR" dirty="0"/>
          </a:p>
          <a:p>
            <a:endParaRPr lang="en-US" altLang="tr-TR" dirty="0"/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FBF8B6-5863-49C7-9783-670B57E21D78}" type="slidenum">
              <a:rPr lang="en-US" altLang="tr-TR" smtClean="0"/>
              <a:pPr/>
              <a:t>23</a:t>
            </a:fld>
            <a:endParaRPr lang="en-US" altLang="tr-T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31240" y="1302330"/>
            <a:ext cx="5100507" cy="507184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“replace example:”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"ATGCATTT"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</a:t>
            </a:r>
            <a:r>
              <a:rPr lang="tr-TR" altLang="tr-TR" sz="1600" b="1" dirty="0" err="1">
                <a:latin typeface="Courier" pitchFamily="49" charset="0"/>
              </a:rPr>
              <a:t>dna.replace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"TGC"</a:t>
            </a:r>
            <a:r>
              <a:rPr lang="tr-TR" altLang="tr-TR" sz="1600" b="1" dirty="0">
                <a:latin typeface="Courier" pitchFamily="49" charset="0"/>
              </a:rPr>
              <a:t>,</a:t>
            </a:r>
            <a:r>
              <a:rPr lang="en-US" altLang="tr-TR" sz="1600" b="1" dirty="0">
                <a:latin typeface="Courier" pitchFamily="49" charset="0"/>
              </a:rPr>
              <a:t> "</a:t>
            </a:r>
            <a:r>
              <a:rPr lang="en-US" altLang="tr-TR" sz="1600" b="1" dirty="0" err="1">
                <a:latin typeface="Courier" pitchFamily="49" charset="0"/>
              </a:rPr>
              <a:t>gggagc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New</a:t>
            </a:r>
            <a:r>
              <a:rPr lang="en-US" altLang="tr-TR" sz="1600" b="1" dirty="0">
                <a:latin typeface="Courier" pitchFamily="49" charset="0"/>
              </a:rPr>
              <a:t> DNA:"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 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600" b="1" dirty="0" err="1">
                <a:solidFill>
                  <a:srgbClr val="FF0000"/>
                </a:solidFill>
                <a:latin typeface="Courier" pitchFamily="49" charset="0"/>
              </a:rPr>
              <a:t>AgggagcATT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-1174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replace() Method</a:t>
            </a: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882547" y="1292894"/>
            <a:ext cx="5682843" cy="5063456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400" b="1" dirty="0">
                <a:latin typeface="Courier" pitchFamily="49" charset="0"/>
              </a:rPr>
              <a:t>p</a:t>
            </a:r>
            <a:r>
              <a:rPr lang="en-US" altLang="tr-TR" sz="1400" b="1" dirty="0" err="1">
                <a:latin typeface="Courier" pitchFamily="49" charset="0"/>
              </a:rPr>
              <a:t>rint</a:t>
            </a:r>
            <a:r>
              <a:rPr lang="tr-TR" altLang="tr-TR" sz="1400" b="1" dirty="0">
                <a:latin typeface="Courier" pitchFamily="49" charset="0"/>
              </a:rPr>
              <a:t>(</a:t>
            </a:r>
            <a:r>
              <a:rPr lang="en-US" altLang="tr-TR" sz="1400" b="1" dirty="0">
                <a:latin typeface="Courier" pitchFamily="49" charset="0"/>
              </a:rPr>
              <a:t>"single </a:t>
            </a:r>
            <a:r>
              <a:rPr lang="tr-TR" altLang="tr-TR" sz="1400" b="1" dirty="0" err="1">
                <a:latin typeface="Courier" pitchFamily="49" charset="0"/>
              </a:rPr>
              <a:t>replace</a:t>
            </a:r>
            <a:r>
              <a:rPr lang="en-US" altLang="tr-TR" sz="1400" b="1" dirty="0">
                <a:latin typeface="Courier" pitchFamily="49" charset="0"/>
              </a:rPr>
              <a:t>:"</a:t>
            </a:r>
            <a:r>
              <a:rPr lang="tr-TR" altLang="tr-TR" sz="1400" b="1" dirty="0">
                <a:latin typeface="Courier" pitchFamily="49" charset="0"/>
              </a:rPr>
              <a:t>)</a:t>
            </a:r>
            <a:endParaRPr lang="en-US" altLang="tr-TR" sz="1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 = "ATGCATTT"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print("Old DNA:" + 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new_dna</a:t>
            </a:r>
            <a:r>
              <a:rPr lang="en-US" altLang="tr-TR" sz="1400" b="1" dirty="0">
                <a:latin typeface="Courier" pitchFamily="49" charset="0"/>
              </a:rPr>
              <a:t> = </a:t>
            </a:r>
            <a:r>
              <a:rPr lang="en-US" altLang="tr-TR" sz="1400" b="1" dirty="0" err="1">
                <a:latin typeface="Courier" pitchFamily="49" charset="0"/>
              </a:rPr>
              <a:t>dna.replace</a:t>
            </a:r>
            <a:r>
              <a:rPr lang="en-US" altLang="tr-TR" sz="1400" b="1" dirty="0">
                <a:latin typeface="Courier" pitchFamily="49" charset="0"/>
              </a:rPr>
              <a:t>("T", "</a:t>
            </a:r>
            <a:r>
              <a:rPr lang="tr-TR" altLang="tr-TR" sz="1400" b="1" dirty="0">
                <a:latin typeface="Courier" pitchFamily="49" charset="0"/>
              </a:rPr>
              <a:t>t</a:t>
            </a:r>
            <a:r>
              <a:rPr lang="en-US" altLang="tr-TR" sz="1400" b="1" dirty="0">
                <a:latin typeface="Courier" pitchFamily="49" charset="0"/>
              </a:rPr>
              <a:t>"</a:t>
            </a:r>
            <a:r>
              <a:rPr lang="tr-TR" altLang="tr-TR" sz="1400" b="1" dirty="0">
                <a:latin typeface="Courier" pitchFamily="49" charset="0"/>
              </a:rPr>
              <a:t>, 1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print("New DNA:" + </a:t>
            </a:r>
            <a:r>
              <a:rPr lang="tr-TR" altLang="tr-TR" sz="1400" b="1" dirty="0" err="1">
                <a:latin typeface="Courier" pitchFamily="49" charset="0"/>
              </a:rPr>
              <a:t>new</a:t>
            </a:r>
            <a:r>
              <a:rPr lang="tr-TR" altLang="tr-TR" sz="1400" b="1" dirty="0">
                <a:latin typeface="Courier" pitchFamily="49" charset="0"/>
              </a:rPr>
              <a:t>_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single </a:t>
            </a:r>
            <a:r>
              <a:rPr lang="tr-TR" altLang="tr-TR" sz="14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4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400" b="1" dirty="0">
                <a:latin typeface="Courier" pitchFamily="49" charset="0"/>
              </a:rPr>
              <a:t>p</a:t>
            </a:r>
            <a:r>
              <a:rPr lang="en-US" altLang="tr-TR" sz="1400" b="1" dirty="0" err="1">
                <a:latin typeface="Courier" pitchFamily="49" charset="0"/>
              </a:rPr>
              <a:t>rint</a:t>
            </a:r>
            <a:r>
              <a:rPr lang="tr-TR" altLang="tr-TR" sz="1400" b="1" dirty="0">
                <a:latin typeface="Courier" pitchFamily="49" charset="0"/>
              </a:rPr>
              <a:t>(</a:t>
            </a:r>
            <a:r>
              <a:rPr lang="en-US" altLang="tr-TR" sz="1400" b="1" dirty="0">
                <a:latin typeface="Courier" pitchFamily="49" charset="0"/>
              </a:rPr>
              <a:t>global </a:t>
            </a:r>
            <a:r>
              <a:rPr lang="tr-TR" altLang="tr-TR" sz="1400" b="1" dirty="0" err="1">
                <a:latin typeface="Courier" pitchFamily="49" charset="0"/>
              </a:rPr>
              <a:t>replace</a:t>
            </a:r>
            <a:r>
              <a:rPr lang="en-US" altLang="tr-TR" sz="1400" b="1" dirty="0">
                <a:latin typeface="Courier" pitchFamily="49" charset="0"/>
              </a:rPr>
              <a:t>:"</a:t>
            </a:r>
            <a:r>
              <a:rPr lang="tr-TR" altLang="tr-TR" sz="1400" b="1" dirty="0">
                <a:latin typeface="Courier" pitchFamily="49" charset="0"/>
              </a:rPr>
              <a:t>)</a:t>
            </a:r>
            <a:endParaRPr lang="en-US" altLang="tr-TR" sz="1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 = "ATGCATTT"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print("Old DNA:" + 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new_dna</a:t>
            </a:r>
            <a:r>
              <a:rPr lang="en-US" altLang="tr-TR" sz="1400" b="1" dirty="0">
                <a:latin typeface="Courier" pitchFamily="49" charset="0"/>
              </a:rPr>
              <a:t> = </a:t>
            </a:r>
            <a:r>
              <a:rPr lang="en-US" altLang="tr-TR" sz="1400" b="1" dirty="0" err="1">
                <a:latin typeface="Courier" pitchFamily="49" charset="0"/>
              </a:rPr>
              <a:t>dna.replace</a:t>
            </a:r>
            <a:r>
              <a:rPr lang="en-US" altLang="tr-TR" sz="1400" b="1" dirty="0">
                <a:latin typeface="Courier" pitchFamily="49" charset="0"/>
              </a:rPr>
              <a:t>("T", "</a:t>
            </a:r>
            <a:r>
              <a:rPr lang="tr-TR" altLang="tr-TR" sz="1400" b="1" dirty="0">
                <a:latin typeface="Courier" pitchFamily="49" charset="0"/>
              </a:rPr>
              <a:t>t</a:t>
            </a:r>
            <a:r>
              <a:rPr lang="en-US" altLang="tr-TR" sz="1400" b="1" dirty="0">
                <a:latin typeface="Courier" pitchFamily="49" charset="0"/>
              </a:rPr>
              <a:t>")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print("New DNA:" + </a:t>
            </a:r>
            <a:r>
              <a:rPr lang="tr-TR" altLang="tr-TR" sz="1400" b="1" dirty="0" err="1">
                <a:latin typeface="Courier" pitchFamily="49" charset="0"/>
              </a:rPr>
              <a:t>new</a:t>
            </a:r>
            <a:r>
              <a:rPr lang="tr-TR" altLang="tr-TR" sz="1400" b="1" dirty="0">
                <a:latin typeface="Courier" pitchFamily="49" charset="0"/>
              </a:rPr>
              <a:t>_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global </a:t>
            </a:r>
            <a:r>
              <a:rPr lang="tr-TR" altLang="tr-TR" sz="14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1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Loops (recap)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3149747" y="4293971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35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D7BED-237E-4BCE-A441-7706DD313AD8}" type="slidenum">
              <a:rPr lang="en-US" altLang="tr-TR" smtClean="0"/>
              <a:pPr/>
              <a:t>25</a:t>
            </a:fld>
            <a:endParaRPr lang="en-US" altLang="tr-T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89362"/>
            <a:ext cx="4267200" cy="3733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 err="1">
                <a:latin typeface="Courier" pitchFamily="49" charset="0"/>
              </a:rPr>
              <a:t>import</a:t>
            </a:r>
            <a:r>
              <a:rPr lang="tr-TR" altLang="tr-TR" sz="1600" b="1" dirty="0">
                <a:latin typeface="Courier" pitchFamily="49" charset="0"/>
              </a:rPr>
              <a:t> 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"removing white space"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"ATG CATTT   CGCATAG"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 =</a:t>
            </a:r>
            <a:r>
              <a:rPr lang="en-US" altLang="tr-TR" sz="1600" b="1" dirty="0">
                <a:latin typeface="Courier" pitchFamily="49" charset="0"/>
              </a:rPr>
              <a:t> </a:t>
            </a:r>
            <a:r>
              <a:rPr lang="en-US" altLang="tr-TR" sz="1600" b="1" dirty="0" err="1">
                <a:latin typeface="Courier" pitchFamily="49" charset="0"/>
              </a:rPr>
              <a:t>re.sub</a:t>
            </a:r>
            <a:r>
              <a:rPr lang="en-US" altLang="tr-TR" sz="1600" b="1" dirty="0">
                <a:latin typeface="Courier" pitchFamily="49" charset="0"/>
              </a:rPr>
              <a:t>(r"\s+", '', </a:t>
            </a:r>
            <a:r>
              <a:rPr lang="tr-TR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  <a:endParaRPr lang="tr-TR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New</a:t>
            </a:r>
            <a:r>
              <a:rPr lang="en-US" altLang="tr-TR" sz="1600" b="1" dirty="0">
                <a:latin typeface="Courier" pitchFamily="49" charset="0"/>
              </a:rPr>
              <a:t>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removing white space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ATG CATTT   CGCATAG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ATGCATTTCGCATAG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74452" y="11414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Substitution</a:t>
            </a:r>
            <a:r>
              <a:rPr lang="tr-TR" altLang="tr-TR" dirty="0"/>
              <a:t> (</a:t>
            </a:r>
            <a:r>
              <a:rPr lang="en-US" altLang="tr-TR" dirty="0"/>
              <a:t>by using re library</a:t>
            </a:r>
            <a:r>
              <a:rPr lang="tr-TR" altLang="tr-TR" dirty="0"/>
              <a:t>)</a:t>
            </a:r>
            <a:endParaRPr lang="en-US" altLang="tr-TR" dirty="0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689362"/>
            <a:ext cx="8154332" cy="373310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i</a:t>
            </a:r>
            <a:r>
              <a:rPr lang="tr-TR" altLang="tr-TR" sz="1600" b="1" dirty="0">
                <a:latin typeface="Courier" pitchFamily="49" charset="0"/>
              </a:rPr>
              <a:t>mport 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"substitution ignoring case"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</a:t>
            </a:r>
            <a:r>
              <a:rPr lang="en-US" altLang="tr-TR" sz="1600" b="1" dirty="0" err="1">
                <a:latin typeface="Courier" pitchFamily="49" charset="0"/>
              </a:rPr>
              <a:t>ATGCAttT</a:t>
            </a:r>
            <a:r>
              <a:rPr lang="en-US" altLang="tr-TR" sz="16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>
                <a:latin typeface="Courier" pitchFamily="49" charset="0"/>
              </a:rPr>
              <a:t>new_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 = re.compile('T', re.IGNORECASE)</a:t>
            </a:r>
            <a:r>
              <a:rPr lang="en-US" altLang="tr-TR" sz="1600" b="1" dirty="0">
                <a:latin typeface="Courier" pitchFamily="49" charset="0"/>
              </a:rPr>
              <a:t>.</a:t>
            </a:r>
            <a:r>
              <a:rPr lang="tr-TR" altLang="tr-TR" sz="1600" b="1" dirty="0">
                <a:latin typeface="Courier" pitchFamily="49" charset="0"/>
              </a:rPr>
              <a:t>sub('U', dna)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"New DNA:</a:t>
            </a:r>
            <a:r>
              <a:rPr lang="tr-TR" altLang="tr-TR" sz="1600" b="1" dirty="0">
                <a:latin typeface="Courier" pitchFamily="49" charset="0"/>
              </a:rPr>
              <a:t> 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new_dna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substitution ignoring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6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6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AUGCAUUU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6513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1295400"/>
            <a:ext cx="10515600" cy="470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tr-TR" altLang="tr-TR" sz="2000" b="1" dirty="0" err="1">
                <a:latin typeface="Courier" pitchFamily="49" charset="0"/>
              </a:rPr>
              <a:t>import</a:t>
            </a:r>
            <a:r>
              <a:rPr lang="tr-TR" altLang="tr-TR" sz="2000" b="1" dirty="0">
                <a:latin typeface="Courier" pitchFamily="49" charset="0"/>
              </a:rPr>
              <a:t> re</a:t>
            </a:r>
          </a:p>
          <a:p>
            <a:r>
              <a:rPr lang="en-US" altLang="tr-TR" sz="2000" b="1" dirty="0">
                <a:latin typeface="Courier" pitchFamily="49" charset="0"/>
              </a:rPr>
              <a:t>strand1 = 'ACGGGAGGACGGGAAAATTACTACGGCATTAGC';</a:t>
            </a:r>
          </a:p>
          <a:p>
            <a:r>
              <a:rPr lang="en-US" altLang="tr-TR" sz="2000" b="1" dirty="0">
                <a:latin typeface="Courier" pitchFamily="49" charset="0"/>
              </a:rPr>
              <a:t>print</a:t>
            </a:r>
            <a:r>
              <a:rPr lang="tr-TR" altLang="tr-TR" sz="2000" b="1" dirty="0">
                <a:latin typeface="Courier" pitchFamily="49" charset="0"/>
              </a:rPr>
              <a:t>(</a:t>
            </a:r>
            <a:r>
              <a:rPr lang="en-US" altLang="tr-TR" sz="2000" b="1" dirty="0">
                <a:latin typeface="Courier" pitchFamily="49" charset="0"/>
              </a:rPr>
              <a:t>"strand1: "</a:t>
            </a:r>
            <a:r>
              <a:rPr lang="tr-TR" altLang="tr-TR" sz="2000" b="1" dirty="0">
                <a:latin typeface="Courier" pitchFamily="49" charset="0"/>
              </a:rPr>
              <a:t> + strand1)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# Copy strand1 into strand2</a:t>
            </a:r>
          </a:p>
          <a:p>
            <a:r>
              <a:rPr lang="en-US" altLang="tr-TR" sz="2000" b="1" dirty="0">
                <a:latin typeface="Courier" pitchFamily="49" charset="0"/>
              </a:rPr>
              <a:t>strand2 = strand1</a:t>
            </a:r>
          </a:p>
          <a:p>
            <a:r>
              <a:rPr lang="en-US" altLang="tr-TR" sz="2000" b="1" dirty="0">
                <a:latin typeface="Courier" pitchFamily="49" charset="0"/>
              </a:rPr>
              <a:t># Replace all bases by their complements: A-&gt;T, T-&gt;A, G-&gt;C, C-&gt;G</a:t>
            </a:r>
          </a:p>
          <a:p>
            <a:r>
              <a:rPr lang="en-US" altLang="tr-TR" sz="2000" b="1" dirty="0">
                <a:latin typeface="Courier" pitchFamily="49" charset="0"/>
              </a:rPr>
              <a:t>strand2 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('A', 'T',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</a:t>
            </a:r>
            <a:r>
              <a:rPr lang="tr-TR" altLang="tr-TR" sz="2000" b="1" dirty="0">
                <a:latin typeface="Courier" pitchFamily="49" charset="0"/>
              </a:rPr>
              <a:t>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('T', 'A',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</a:t>
            </a:r>
            <a:r>
              <a:rPr lang="tr-TR" altLang="tr-TR" sz="2000" b="1" dirty="0">
                <a:latin typeface="Courier" pitchFamily="49" charset="0"/>
              </a:rPr>
              <a:t>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('G', 'C',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=</a:t>
            </a:r>
            <a:r>
              <a:rPr lang="tr-TR" altLang="tr-TR" sz="2000" b="1" dirty="0">
                <a:latin typeface="Courier" pitchFamily="49" charset="0"/>
              </a:rPr>
              <a:t>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('C', 'G',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print</a:t>
            </a:r>
            <a:r>
              <a:rPr lang="tr-TR" altLang="tr-TR" sz="2000" b="1" dirty="0">
                <a:latin typeface="Courier" pitchFamily="49" charset="0"/>
              </a:rPr>
              <a:t>(</a:t>
            </a:r>
            <a:r>
              <a:rPr lang="en-US" altLang="tr-TR" sz="2000" b="1" dirty="0">
                <a:latin typeface="Courier" pitchFamily="49" charset="0"/>
              </a:rPr>
              <a:t>"strand2: "</a:t>
            </a:r>
            <a:r>
              <a:rPr lang="tr-TR" altLang="tr-TR" sz="2000" b="1" dirty="0">
                <a:latin typeface="Courier" pitchFamily="49" charset="0"/>
              </a:rPr>
              <a:t> + strand2)</a:t>
            </a:r>
          </a:p>
          <a:p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% complement1</a:t>
            </a:r>
          </a:p>
          <a:p>
            <a:r>
              <a:rPr lang="en-US" altLang="tr-TR" sz="2000" b="1" dirty="0">
                <a:latin typeface="Courier" pitchFamily="49" charset="0"/>
              </a:rPr>
              <a:t>strand1: ACGGGAGGACGGGAAAATTACTACGGCATTAGC </a:t>
            </a:r>
          </a:p>
          <a:p>
            <a:r>
              <a:rPr lang="en-US" altLang="tr-TR" sz="2000" b="1" dirty="0">
                <a:latin typeface="Courier" pitchFamily="49" charset="0"/>
              </a:rPr>
              <a:t>strand2: AGGGGAGGAGGGGAAAAAAAGAAGGGGAAAAGG</a:t>
            </a:r>
            <a:endParaRPr lang="en-US" altLang="tr-TR" sz="2000" dirty="0">
              <a:latin typeface="Courier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tr-TR" dirty="0"/>
              <a:t>Computing complementary DNA (with bug)</a:t>
            </a:r>
          </a:p>
        </p:txBody>
      </p:sp>
      <p:sp>
        <p:nvSpPr>
          <p:cNvPr id="4301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699D33-CA52-4BF2-A5D3-88F8F1235ED6}" type="slidenum">
              <a:rPr lang="en-US" altLang="tr-TR" smtClean="0"/>
              <a:pPr/>
              <a:t>26</a:t>
            </a:fld>
            <a:endParaRPr lang="en-US" altLang="tr-TR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173686" y="4054031"/>
            <a:ext cx="211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1600" b="1" dirty="0">
                <a:solidFill>
                  <a:srgbClr val="FF0000"/>
                </a:solidFill>
                <a:latin typeface="Times" panose="02020603050405020304" pitchFamily="18" charset="0"/>
              </a:rPr>
              <a:t>Can you find the bug?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173686" y="4001866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8023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Loops (recap)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3440693" y="4759483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63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417C4B-9F57-4AB3-AF70-C6F5C70DE695}" type="slidenum">
              <a:rPr lang="en-US" altLang="tr-TR" smtClean="0"/>
              <a:pPr/>
              <a:t>28</a:t>
            </a:fld>
            <a:endParaRPr lang="en-US" altLang="tr-T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37189"/>
            <a:ext cx="6019801" cy="357301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latin typeface="Courier" pitchFamily="49" charset="0"/>
              </a:rPr>
              <a:t>print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en-US" altLang="tr-TR" sz="1800" b="1" dirty="0" err="1">
                <a:latin typeface="Courier" pitchFamily="49" charset="0"/>
              </a:rPr>
              <a:t>transl</a:t>
            </a:r>
            <a:r>
              <a:rPr lang="tr-TR" altLang="tr-TR" sz="1800" b="1" dirty="0" err="1">
                <a:latin typeface="Courier" pitchFamily="49" charset="0"/>
              </a:rPr>
              <a:t>ate</a:t>
            </a:r>
            <a:r>
              <a:rPr lang="en-US" altLang="tr-TR" sz="1800" b="1" dirty="0">
                <a:latin typeface="Courier" pitchFamily="49" charset="0"/>
              </a:rPr>
              <a:t> operator"</a:t>
            </a:r>
            <a:r>
              <a:rPr lang="tr-TR" altLang="tr-TR" sz="1800" b="1" dirty="0">
                <a:latin typeface="Courier" pitchFamily="49" charset="0"/>
              </a:rPr>
              <a:t>)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 = "</a:t>
            </a:r>
            <a:r>
              <a:rPr lang="en-US" altLang="tr-TR" sz="1800" b="1" dirty="0" err="1">
                <a:latin typeface="Courier" pitchFamily="49" charset="0"/>
              </a:rPr>
              <a:t>ATGCAttT</a:t>
            </a:r>
            <a:r>
              <a:rPr lang="en-US" altLang="tr-TR" sz="18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800" b="1" dirty="0">
                <a:latin typeface="Courier" pitchFamily="49" charset="0"/>
              </a:rPr>
              <a:t>print("Old DNA:" + 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tr-TR" altLang="tr-TR" sz="1800" b="1" dirty="0">
                <a:latin typeface="Courier" pitchFamily="49" charset="0"/>
              </a:rPr>
              <a:t> = </a:t>
            </a:r>
            <a:r>
              <a:rPr lang="tr-TR" altLang="tr-TR" sz="1800" b="1" dirty="0" err="1">
                <a:latin typeface="Courier" pitchFamily="49" charset="0"/>
              </a:rPr>
              <a:t>dna.translate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tr-TR" altLang="tr-TR" sz="1800" b="1" dirty="0" err="1">
                <a:latin typeface="Courier" pitchFamily="49" charset="0"/>
              </a:rPr>
              <a:t>str.maketrans</a:t>
            </a:r>
            <a:r>
              <a:rPr lang="tr-TR" altLang="tr-TR" sz="1800" b="1" dirty="0">
                <a:latin typeface="Courier" pitchFamily="49" charset="0"/>
              </a:rPr>
              <a:t>({'T': 'U'}))</a:t>
            </a:r>
          </a:p>
          <a:p>
            <a:pPr>
              <a:buNone/>
            </a:pPr>
            <a:r>
              <a:rPr lang="tr-TR" altLang="tr-TR" sz="1800" b="1" dirty="0">
                <a:latin typeface="Courier" pitchFamily="49" charset="0"/>
              </a:rPr>
              <a:t>p</a:t>
            </a:r>
            <a:r>
              <a:rPr lang="en-US" altLang="tr-TR" sz="1800" b="1" dirty="0" err="1">
                <a:latin typeface="Courier" pitchFamily="49" charset="0"/>
              </a:rPr>
              <a:t>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tr-TR" altLang="tr-TR" sz="1800" b="1" dirty="0">
                <a:latin typeface="Courier" pitchFamily="49" charset="0"/>
              </a:rPr>
              <a:t>New</a:t>
            </a:r>
            <a:r>
              <a:rPr lang="en-US" altLang="tr-TR" sz="1800" b="1" dirty="0">
                <a:latin typeface="Courier" pitchFamily="49" charset="0"/>
              </a:rPr>
              <a:t> DNA:"</a:t>
            </a:r>
            <a:r>
              <a:rPr lang="tr-TR" altLang="tr-TR" sz="1800" b="1" dirty="0">
                <a:latin typeface="Courier" pitchFamily="49" charset="0"/>
              </a:rPr>
              <a:t> + </a:t>
            </a: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translate operator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AUGCAttU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Translate Operator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853967"/>
            <a:ext cx="6096001" cy="355623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latin typeface="Courier" pitchFamily="49" charset="0"/>
              </a:rPr>
              <a:t>print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en-US" altLang="tr-TR" sz="1800" b="1" dirty="0" err="1">
                <a:latin typeface="Courier" pitchFamily="49" charset="0"/>
              </a:rPr>
              <a:t>tr</a:t>
            </a:r>
            <a:r>
              <a:rPr lang="en-US" altLang="tr-TR" sz="1800" b="1" dirty="0">
                <a:latin typeface="Courier" pitchFamily="49" charset="0"/>
              </a:rPr>
              <a:t> on multiple characters"</a:t>
            </a:r>
            <a:r>
              <a:rPr lang="tr-TR" altLang="tr-TR" sz="1800" b="1" dirty="0">
                <a:latin typeface="Courier" pitchFamily="49" charset="0"/>
              </a:rPr>
              <a:t>)</a:t>
            </a:r>
            <a:endParaRPr lang="en-US" altLang="tr-TR" sz="18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 = "</a:t>
            </a:r>
            <a:r>
              <a:rPr lang="en-US" altLang="tr-TR" sz="1800" b="1" dirty="0" err="1">
                <a:latin typeface="Courier" pitchFamily="49" charset="0"/>
              </a:rPr>
              <a:t>ATGCAttT</a:t>
            </a:r>
            <a:r>
              <a:rPr lang="en-US" altLang="tr-TR" sz="18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800" b="1" dirty="0">
                <a:latin typeface="Courier" pitchFamily="49" charset="0"/>
              </a:rPr>
              <a:t>print("Old DNA:" + 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tr-TR" altLang="tr-TR" sz="1800" b="1" dirty="0">
                <a:latin typeface="Courier" pitchFamily="49" charset="0"/>
              </a:rPr>
              <a:t> = </a:t>
            </a:r>
            <a:r>
              <a:rPr lang="tr-TR" altLang="tr-TR" sz="1800" b="1" dirty="0" err="1">
                <a:latin typeface="Courier" pitchFamily="49" charset="0"/>
              </a:rPr>
              <a:t>dna.translate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tr-TR" altLang="tr-TR" sz="1800" b="1" dirty="0" err="1">
                <a:latin typeface="Courier" pitchFamily="49" charset="0"/>
              </a:rPr>
              <a:t>str.maketrans</a:t>
            </a:r>
            <a:r>
              <a:rPr lang="tr-TR" altLang="tr-TR" sz="1800" b="1" dirty="0">
                <a:latin typeface="Courier" pitchFamily="49" charset="0"/>
              </a:rPr>
              <a:t>({'T': 'U', 't': 'u'}))</a:t>
            </a:r>
          </a:p>
          <a:p>
            <a:pPr>
              <a:buNone/>
            </a:pPr>
            <a:r>
              <a:rPr lang="tr-TR" altLang="tr-TR" sz="1800" b="1" dirty="0">
                <a:latin typeface="Courier" pitchFamily="49" charset="0"/>
              </a:rPr>
              <a:t>p</a:t>
            </a:r>
            <a:r>
              <a:rPr lang="en-US" altLang="tr-TR" sz="1800" b="1" dirty="0" err="1">
                <a:latin typeface="Courier" pitchFamily="49" charset="0"/>
              </a:rPr>
              <a:t>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tr-TR" altLang="tr-TR" sz="1800" b="1" dirty="0">
                <a:latin typeface="Courier" pitchFamily="49" charset="0"/>
              </a:rPr>
              <a:t>New</a:t>
            </a:r>
            <a:r>
              <a:rPr lang="en-US" altLang="tr-TR" sz="1800" b="1" dirty="0">
                <a:latin typeface="Courier" pitchFamily="49" charset="0"/>
              </a:rPr>
              <a:t> DNA:"</a:t>
            </a:r>
            <a:r>
              <a:rPr lang="tr-TR" altLang="tr-TR" sz="1800" b="1" dirty="0">
                <a:latin typeface="Courier" pitchFamily="49" charset="0"/>
              </a:rPr>
              <a:t> + </a:t>
            </a: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tr</a:t>
            </a: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 on multiple characters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AUGCAuuU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1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6812DB-B4D9-4EDD-B255-6F19A03C89BE}" type="slidenum">
              <a:rPr lang="en-US" altLang="tr-TR" smtClean="0"/>
              <a:pPr/>
              <a:t>29</a:t>
            </a:fld>
            <a:endParaRPr lang="en-US" altLang="tr-T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DNA Complement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5625"/>
            <a:ext cx="11963400" cy="435133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"DNA complement strand"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complement = 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.</a:t>
            </a:r>
            <a:r>
              <a:rPr lang="tr-TR" altLang="tr-TR" sz="2400" b="1" dirty="0" err="1">
                <a:latin typeface="Courier" pitchFamily="49" charset="0"/>
              </a:rPr>
              <a:t>translate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'G', 'a': 't', 't': 'a', 'g': 'c', 'c': 'g'}))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complement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DNA complement strand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TACGTaaA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8868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71B4500F-630B-42FF-B6C3-C7181C6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E863F05D-BD3F-4745-87AE-AC929137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06DD0-B11B-41BE-9468-51E143D55D1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BC94304-0C92-4C5D-A57D-274E8F92D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075" y="365125"/>
            <a:ext cx="11202725" cy="1325563"/>
          </a:xfrm>
        </p:spPr>
        <p:txBody>
          <a:bodyPr/>
          <a:lstStyle/>
          <a:p>
            <a:r>
              <a:rPr lang="en-US" altLang="en-US" dirty="0"/>
              <a:t>Python Advanced Data-structures: Dictionaries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8DA703D-E813-4CAA-8BA0-B0B017149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Compound data-structure, stores any number of arbitrary key-value pairs.</a:t>
            </a:r>
          </a:p>
          <a:p>
            <a:pPr lvl="1"/>
            <a:r>
              <a:rPr lang="en-US" altLang="en-US"/>
              <a:t>Keys and/or value can be different types</a:t>
            </a:r>
          </a:p>
          <a:p>
            <a:pPr lvl="1"/>
            <a:r>
              <a:rPr lang="en-US" altLang="en-US"/>
              <a:t>Can be empty</a:t>
            </a:r>
          </a:p>
          <a:p>
            <a:pPr lvl="1"/>
            <a:r>
              <a:rPr lang="en-US" altLang="en-US"/>
              <a:t>Values can be accessed by key</a:t>
            </a:r>
          </a:p>
          <a:p>
            <a:pPr lvl="1"/>
            <a:r>
              <a:rPr lang="en-US" altLang="en-US"/>
              <a:t>Keys, values, or pairs can be accessed by iteration</a:t>
            </a:r>
          </a:p>
          <a:p>
            <a:pPr lvl="1"/>
            <a:r>
              <a:rPr lang="en-US" altLang="en-US"/>
              <a:t>Values can be changed</a:t>
            </a:r>
          </a:p>
          <a:p>
            <a:pPr lvl="1"/>
            <a:r>
              <a:rPr lang="en-US" altLang="en-US"/>
              <a:t>Key, value pairs can be added</a:t>
            </a:r>
          </a:p>
          <a:p>
            <a:pPr lvl="1"/>
            <a:r>
              <a:rPr lang="en-US" altLang="en-US"/>
              <a:t>Key, value pairs can be deleted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51B279-B2EB-42C3-A3A1-4F649C42A665}" type="slidenum">
              <a:rPr lang="en-US" altLang="tr-TR" smtClean="0"/>
              <a:pPr/>
              <a:t>30</a:t>
            </a:fld>
            <a:endParaRPr lang="en-US" altLang="tr-TR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1372416"/>
            <a:ext cx="12192000" cy="45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2400" b="1" dirty="0">
                <a:latin typeface="Courier" pitchFamily="49" charset="0"/>
              </a:rPr>
              <a:t>strand1 = 'ACGGGAGGACGGGAAAATTACTACGGCATTAGC';</a:t>
            </a:r>
          </a:p>
          <a:p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"strand1: "</a:t>
            </a:r>
            <a:r>
              <a:rPr lang="tr-TR" altLang="tr-TR" sz="2400" b="1" dirty="0">
                <a:latin typeface="Courier" pitchFamily="49" charset="0"/>
              </a:rPr>
              <a:t> + strand1)</a:t>
            </a:r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# Replace all bases by their complements: A-&gt;T, T-&gt;A, G-&gt;C, C-&gt;G</a:t>
            </a:r>
          </a:p>
          <a:p>
            <a:r>
              <a:rPr lang="tr-TR" altLang="tr-TR" sz="2400" b="1" dirty="0">
                <a:latin typeface="Courier" pitchFamily="49" charset="0"/>
              </a:rPr>
              <a:t>s</a:t>
            </a:r>
            <a:r>
              <a:rPr lang="en-US" altLang="tr-TR" sz="2400" b="1" dirty="0">
                <a:latin typeface="Courier" pitchFamily="49" charset="0"/>
              </a:rPr>
              <a:t>trand2</a:t>
            </a:r>
            <a:r>
              <a:rPr lang="tr-TR" altLang="tr-TR" sz="2400" b="1" dirty="0">
                <a:latin typeface="Courier" pitchFamily="49" charset="0"/>
              </a:rPr>
              <a:t> = strand1.translate(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'G'}))</a:t>
            </a:r>
          </a:p>
          <a:p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"strand2: "</a:t>
            </a:r>
            <a:r>
              <a:rPr lang="tr-TR" altLang="tr-TR" sz="2400" b="1" dirty="0">
                <a:latin typeface="Courier" pitchFamily="49" charset="0"/>
              </a:rPr>
              <a:t> + strand2)</a:t>
            </a:r>
          </a:p>
          <a:p>
            <a:endParaRPr lang="en-US" altLang="tr-TR" sz="2400" b="1" dirty="0">
              <a:latin typeface="Courier" pitchFamily="49" charset="0"/>
            </a:endParaRPr>
          </a:p>
          <a:p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% complement2</a:t>
            </a:r>
          </a:p>
          <a:p>
            <a:r>
              <a:rPr lang="en-US" altLang="tr-TR" sz="2400" b="1" dirty="0">
                <a:latin typeface="Courier" pitchFamily="49" charset="0"/>
              </a:rPr>
              <a:t>strand1: ACGGGAGGACGGGAAAATTACTACGGCATTAGC</a:t>
            </a:r>
          </a:p>
          <a:p>
            <a:r>
              <a:rPr lang="en-US" altLang="tr-TR" sz="2400" b="1" dirty="0">
                <a:latin typeface="Courier" pitchFamily="49" charset="0"/>
              </a:rPr>
              <a:t>strand2: TGCCCTCCTGCCCTTTTAATGATGCCGTAATCG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Computing complementary DNA (without bug)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7003657" y="4225392"/>
            <a:ext cx="310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1600" b="1">
                <a:solidFill>
                  <a:srgbClr val="00FF00"/>
                </a:solidFill>
                <a:latin typeface="Times" panose="02020603050405020304" pitchFamily="18" charset="0"/>
              </a:rPr>
              <a:t>How have we eliminated the bug?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6894780" y="4192715"/>
            <a:ext cx="32607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054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0D704E-2E7F-49D4-B899-F910B8C910E1}" type="slidenum">
              <a:rPr lang="en-US" altLang="tr-TR" smtClean="0"/>
              <a:pPr/>
              <a:t>31</a:t>
            </a:fld>
            <a:endParaRPr lang="en-US" altLang="tr-T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Length Function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"length function"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size = </a:t>
            </a:r>
            <a:r>
              <a:rPr lang="en-US" altLang="tr-TR" sz="2400" b="1" dirty="0" err="1">
                <a:latin typeface="Courier" pitchFamily="49" charset="0"/>
              </a:rPr>
              <a:t>len</a:t>
            </a:r>
            <a:r>
              <a:rPr lang="en-US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"DNA</a:t>
            </a:r>
            <a:r>
              <a:rPr lang="tr-TR" altLang="tr-TR" sz="2400" b="1" dirty="0">
                <a:latin typeface="Courier" pitchFamily="49" charset="0"/>
              </a:rPr>
              <a:t> " +</a:t>
            </a:r>
            <a:r>
              <a:rPr lang="en-US" altLang="tr-TR" sz="2400" b="1" dirty="0">
                <a:latin typeface="Courier" pitchFamily="49" charset="0"/>
              </a:rPr>
              <a:t> 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 +</a:t>
            </a:r>
            <a:r>
              <a:rPr lang="en-US" altLang="tr-TR" sz="2400" b="1" dirty="0">
                <a:latin typeface="Courier" pitchFamily="49" charset="0"/>
              </a:rPr>
              <a:t> </a:t>
            </a:r>
            <a:r>
              <a:rPr lang="tr-TR" altLang="tr-TR" sz="2400" b="1" dirty="0">
                <a:latin typeface="Courier" pitchFamily="49" charset="0"/>
              </a:rPr>
              <a:t>" </a:t>
            </a:r>
            <a:r>
              <a:rPr lang="en-US" altLang="tr-TR" sz="2400" b="1" dirty="0">
                <a:latin typeface="Courier" pitchFamily="49" charset="0"/>
              </a:rPr>
              <a:t>has length </a:t>
            </a:r>
            <a:r>
              <a:rPr lang="tr-TR" altLang="tr-TR" sz="2400" b="1" dirty="0">
                <a:latin typeface="Courier" pitchFamily="49" charset="0"/>
              </a:rPr>
              <a:t>" + </a:t>
            </a:r>
            <a:r>
              <a:rPr lang="tr-TR" altLang="tr-TR" sz="2400" b="1" dirty="0" err="1">
                <a:latin typeface="Courier" pitchFamily="49" charset="0"/>
              </a:rPr>
              <a:t>str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size</a:t>
            </a:r>
            <a:r>
              <a:rPr lang="tr-TR" altLang="tr-TR" sz="2400" b="1" dirty="0">
                <a:latin typeface="Courier" pitchFamily="49" charset="0"/>
              </a:rPr>
              <a:t>))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length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DNA </a:t>
            </a: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 has length 8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9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60EC0F-13E4-4D63-B3ED-07A141EDBC4C}" type="slidenum">
              <a:rPr lang="en-US" altLang="tr-TR" smtClean="0"/>
              <a:pPr/>
              <a:t>32</a:t>
            </a:fld>
            <a:endParaRPr lang="en-US" altLang="tr-T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9260" y="1666095"/>
            <a:ext cx="4383997" cy="422805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"reverse example"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 err="1">
                <a:latin typeface="Courier" pitchFamily="49" charset="0"/>
              </a:rPr>
              <a:t>dna</a:t>
            </a:r>
            <a:r>
              <a:rPr lang="en-US" altLang="tr-TR" sz="2300" b="1" dirty="0">
                <a:latin typeface="Courier" pitchFamily="49" charset="0"/>
              </a:rPr>
              <a:t> = "</a:t>
            </a:r>
            <a:r>
              <a:rPr lang="en-US" altLang="tr-TR" sz="2300" b="1" dirty="0" err="1">
                <a:latin typeface="Courier" pitchFamily="49" charset="0"/>
              </a:rPr>
              <a:t>ATGCAttT</a:t>
            </a:r>
            <a:r>
              <a:rPr lang="en-US" altLang="tr-TR" sz="23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300" b="1" dirty="0" err="1">
                <a:latin typeface="Courier" pitchFamily="49" charset="0"/>
              </a:rPr>
              <a:t>reverse_dna</a:t>
            </a:r>
            <a:r>
              <a:rPr lang="en-US" altLang="tr-TR" sz="2300" b="1" dirty="0">
                <a:latin typeface="Courier" pitchFamily="49" charset="0"/>
              </a:rPr>
              <a:t> = </a:t>
            </a:r>
            <a:r>
              <a:rPr lang="tr-TR" altLang="tr-TR" sz="2300" b="1" dirty="0" err="1">
                <a:latin typeface="Courier" pitchFamily="49" charset="0"/>
              </a:rPr>
              <a:t>dna</a:t>
            </a:r>
            <a:r>
              <a:rPr lang="en-US" altLang="tr-TR" sz="2300" b="1" dirty="0">
                <a:latin typeface="Courier" pitchFamily="49" charset="0"/>
              </a:rPr>
              <a:t>[::-1]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"DNA: "</a:t>
            </a:r>
            <a:r>
              <a:rPr lang="tr-TR" altLang="tr-TR" sz="2300" b="1" dirty="0">
                <a:latin typeface="Courier" pitchFamily="49" charset="0"/>
              </a:rPr>
              <a:t> + </a:t>
            </a:r>
            <a:r>
              <a:rPr lang="tr-TR" altLang="tr-TR" sz="2300" b="1" dirty="0" err="1">
                <a:latin typeface="Courier" pitchFamily="49" charset="0"/>
              </a:rPr>
              <a:t>dna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"Reverse DNA:</a:t>
            </a:r>
            <a:r>
              <a:rPr lang="tr-TR" altLang="tr-TR" sz="2300" b="1" dirty="0">
                <a:latin typeface="Courier" pitchFamily="49" charset="0"/>
              </a:rPr>
              <a:t> </a:t>
            </a:r>
            <a:r>
              <a:rPr lang="en-US" altLang="tr-TR" sz="2300" b="1" dirty="0">
                <a:latin typeface="Courier" pitchFamily="49" charset="0"/>
              </a:rPr>
              <a:t>"</a:t>
            </a:r>
            <a:r>
              <a:rPr lang="tr-TR" altLang="tr-TR" sz="2300" b="1" dirty="0">
                <a:latin typeface="Courier" pitchFamily="49" charset="0"/>
              </a:rPr>
              <a:t> + </a:t>
            </a:r>
            <a:r>
              <a:rPr lang="tr-TR" altLang="tr-TR" sz="2300" b="1" dirty="0" err="1">
                <a:latin typeface="Courier" pitchFamily="49" charset="0"/>
              </a:rPr>
              <a:t>reverse_dna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reverse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DNA: </a:t>
            </a:r>
            <a:r>
              <a:rPr lang="en-US" altLang="tr-TR" sz="23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3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Reverse DNA: </a:t>
            </a:r>
            <a:r>
              <a:rPr lang="en-US" altLang="tr-TR" sz="2300" b="1" dirty="0" err="1">
                <a:solidFill>
                  <a:srgbClr val="FF0000"/>
                </a:solidFill>
                <a:latin typeface="Courier" pitchFamily="49" charset="0"/>
              </a:rPr>
              <a:t>TttACGTA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Reversing a string</a:t>
            </a:r>
          </a:p>
        </p:txBody>
      </p:sp>
      <p:sp>
        <p:nvSpPr>
          <p:cNvPr id="5325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46415" y="1314450"/>
            <a:ext cx="7244892" cy="554354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"reverse </a:t>
            </a:r>
            <a:r>
              <a:rPr lang="tr-TR" altLang="tr-TR" sz="2400" b="1" dirty="0" err="1">
                <a:latin typeface="Courier" pitchFamily="49" charset="0"/>
              </a:rPr>
              <a:t>complement</a:t>
            </a:r>
            <a:r>
              <a:rPr lang="en-US" altLang="tr-TR" sz="2400" b="1" dirty="0">
                <a:latin typeface="Courier" pitchFamily="49" charset="0"/>
              </a:rPr>
              <a:t>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rev</a:t>
            </a:r>
            <a:r>
              <a:rPr lang="tr-TR" altLang="tr-TR" sz="2400" b="1" dirty="0">
                <a:latin typeface="Courier" pitchFamily="49" charset="0"/>
              </a:rPr>
              <a:t>erse</a:t>
            </a:r>
            <a:r>
              <a:rPr lang="en-US" altLang="tr-TR" sz="2400" b="1" dirty="0">
                <a:latin typeface="Courier" pitchFamily="49" charset="0"/>
              </a:rPr>
              <a:t>_</a:t>
            </a:r>
            <a:r>
              <a:rPr lang="tr-TR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</a:t>
            </a:r>
            <a:r>
              <a:rPr lang="tr-TR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[::-1]</a:t>
            </a:r>
          </a:p>
          <a:p>
            <a:pPr>
              <a:buNone/>
            </a:pPr>
            <a:r>
              <a:rPr lang="en-US" altLang="tr-TR" sz="2400" b="1" dirty="0" err="1">
                <a:latin typeface="Courier" pitchFamily="49" charset="0"/>
              </a:rPr>
              <a:t>rev_comp</a:t>
            </a:r>
            <a:r>
              <a:rPr lang="en-US" altLang="tr-TR" sz="2400" b="1" dirty="0">
                <a:latin typeface="Courier" pitchFamily="49" charset="0"/>
              </a:rPr>
              <a:t> =</a:t>
            </a:r>
            <a:r>
              <a:rPr lang="tr-TR" altLang="tr-TR" sz="2400" b="1" dirty="0">
                <a:latin typeface="Courier" pitchFamily="49" charset="0"/>
              </a:rPr>
              <a:t> </a:t>
            </a:r>
            <a:r>
              <a:rPr lang="tr-TR" altLang="tr-TR" sz="2400" b="1" dirty="0" err="1">
                <a:latin typeface="Courier" pitchFamily="49" charset="0"/>
              </a:rPr>
              <a:t>reverse_dna.translate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'G', 'a': 't', 't': 'a', 'g': 'c', 'c': 'g'}))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rev</a:t>
            </a:r>
            <a:r>
              <a:rPr lang="tr-TR" altLang="tr-TR" sz="2400" b="1" dirty="0">
                <a:latin typeface="Courier" pitchFamily="49" charset="0"/>
              </a:rPr>
              <a:t>_</a:t>
            </a:r>
            <a:r>
              <a:rPr lang="en-US" altLang="tr-TR" sz="2400" b="1" dirty="0">
                <a:latin typeface="Courier" pitchFamily="49" charset="0"/>
              </a:rPr>
              <a:t>comp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reverse complement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AaaTGCAT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514" y="0"/>
            <a:ext cx="10515600" cy="1325563"/>
          </a:xfrm>
        </p:spPr>
        <p:txBody>
          <a:bodyPr/>
          <a:lstStyle/>
          <a:p>
            <a:r>
              <a:rPr lang="en-US" altLang="en-US" dirty="0"/>
              <a:t>List/Array Methods</a:t>
            </a:r>
          </a:p>
        </p:txBody>
      </p:sp>
      <p:graphicFrame>
        <p:nvGraphicFramePr>
          <p:cNvPr id="3" name="İçerik Yer Tutucusu 2"/>
          <p:cNvGraphicFramePr>
            <a:graphicFrameLocks noGrp="1"/>
          </p:cNvGraphicFramePr>
          <p:nvPr>
            <p:ph idx="1"/>
            <p:extLst/>
          </p:nvPr>
        </p:nvGraphicFramePr>
        <p:xfrm>
          <a:off x="87086" y="1145267"/>
          <a:ext cx="11330214" cy="5712735"/>
        </p:xfrm>
        <a:graphic>
          <a:graphicData uri="http://schemas.openxmlformats.org/drawingml/2006/table">
            <a:tbl>
              <a:tblPr/>
              <a:tblGrid>
                <a:gridCol w="5665107">
                  <a:extLst>
                    <a:ext uri="{9D8B030D-6E8A-4147-A177-3AD203B41FA5}">
                      <a16:colId xmlns:a16="http://schemas.microsoft.com/office/drawing/2014/main" val="4003962845"/>
                    </a:ext>
                  </a:extLst>
                </a:gridCol>
                <a:gridCol w="5665107">
                  <a:extLst>
                    <a:ext uri="{9D8B030D-6E8A-4147-A177-3AD203B41FA5}">
                      <a16:colId xmlns:a16="http://schemas.microsoft.com/office/drawing/2014/main" val="3614518486"/>
                    </a:ext>
                  </a:extLst>
                </a:gridCol>
              </a:tblGrid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Method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594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append()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an element at the end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46290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4"/>
                        </a:rPr>
                        <a:t>clear()</a:t>
                      </a:r>
                      <a:endParaRPr lang="en-US" sz="13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all the elements from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877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copy()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copy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90136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count()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25981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7"/>
                        </a:rPr>
                        <a:t>extend()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96141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8"/>
                        </a:rPr>
                        <a:t>index()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98362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9"/>
                        </a:rPr>
                        <a:t>insert()</a:t>
                      </a:r>
                      <a:endParaRPr lang="en-US" sz="13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an element at the specified position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3652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0"/>
                        </a:rPr>
                        <a:t>pop()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the element at the specified position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1176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1"/>
                        </a:rPr>
                        <a:t>remove()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the first item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81490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2"/>
                        </a:rPr>
                        <a:t>reverse()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Reverses the order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1601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3"/>
                        </a:rPr>
                        <a:t>sort()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Sorts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52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List/Array Methods:  </a:t>
            </a:r>
            <a:r>
              <a:rPr lang="tr-TR" altLang="en-US" dirty="0" err="1"/>
              <a:t>len</a:t>
            </a:r>
            <a:r>
              <a:rPr lang="en-US" altLang="en-US" dirty="0"/>
              <a:t>, reverse, sort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6501493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"array of gene names"</a:t>
            </a:r>
            <a:r>
              <a:rPr lang="tr-TR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size = </a:t>
            </a:r>
            <a:r>
              <a:rPr lang="tr-TR" altLang="en-US" dirty="0" err="1"/>
              <a:t>len</a:t>
            </a:r>
            <a:r>
              <a:rPr lang="tr-TR" altLang="en-US" dirty="0"/>
              <a:t>(</a:t>
            </a:r>
            <a:r>
              <a:rPr lang="en-US" altLang="en-US" dirty="0"/>
              <a:t>genes</a:t>
            </a:r>
            <a:r>
              <a:rPr lang="tr-TR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"A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print(*genes)</a:t>
            </a:r>
          </a:p>
          <a:p>
            <a:pPr marL="0" indent="0">
              <a:buNone/>
            </a:pPr>
            <a:r>
              <a:rPr lang="tr-TR" altLang="en-US" dirty="0" err="1"/>
              <a:t>reversed</a:t>
            </a:r>
            <a:r>
              <a:rPr lang="tr-TR" altLang="en-US" dirty="0"/>
              <a:t>_</a:t>
            </a:r>
            <a:r>
              <a:rPr lang="en-US" altLang="en-US" dirty="0"/>
              <a:t>genes = genes</a:t>
            </a:r>
            <a:r>
              <a:rPr lang="tr-TR" altLang="en-US" dirty="0"/>
              <a:t>.</a:t>
            </a:r>
            <a:r>
              <a:rPr lang="tr-TR" altLang="en-US" dirty="0" err="1"/>
              <a:t>reverse</a:t>
            </a:r>
            <a:r>
              <a:rPr lang="tr-TR" altLang="en-US" dirty="0"/>
              <a:t>()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"Reversed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 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</a:t>
            </a:r>
            <a:r>
              <a:rPr lang="tr-TR" altLang="en-US" dirty="0" err="1"/>
              <a:t>reversed</a:t>
            </a:r>
            <a:r>
              <a:rPr lang="tr-TR" altLang="en-US" dirty="0"/>
              <a:t>_</a:t>
            </a:r>
            <a:r>
              <a:rPr lang="en-US" altLang="en-US" dirty="0"/>
              <a:t>genes)</a:t>
            </a:r>
          </a:p>
          <a:p>
            <a:pPr marL="0" indent="0">
              <a:buNone/>
            </a:pPr>
            <a:r>
              <a:rPr lang="tr-TR" altLang="en-US" dirty="0" err="1"/>
              <a:t>sorted</a:t>
            </a:r>
            <a:r>
              <a:rPr lang="tr-TR" altLang="en-US" dirty="0"/>
              <a:t>_</a:t>
            </a:r>
            <a:r>
              <a:rPr lang="en-US" altLang="en-US" dirty="0"/>
              <a:t>genes = genes</a:t>
            </a:r>
            <a:r>
              <a:rPr lang="tr-TR" altLang="en-US" dirty="0"/>
              <a:t>.</a:t>
            </a:r>
            <a:r>
              <a:rPr lang="tr-TR" altLang="en-US" dirty="0" err="1"/>
              <a:t>sort</a:t>
            </a:r>
            <a:r>
              <a:rPr lang="tr-TR" altLang="en-US" dirty="0"/>
              <a:t>()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</a:t>
            </a:r>
            <a:r>
              <a:rPr lang="tr-TR" altLang="en-US" dirty="0" err="1"/>
              <a:t>Sorted</a:t>
            </a:r>
            <a:r>
              <a:rPr lang="en-US" altLang="en-US" dirty="0"/>
              <a:t>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 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</a:t>
            </a:r>
            <a:r>
              <a:rPr lang="tr-TR" altLang="en-US" dirty="0" err="1"/>
              <a:t>sorted</a:t>
            </a:r>
            <a:r>
              <a:rPr lang="tr-TR" altLang="en-US" dirty="0"/>
              <a:t>_</a:t>
            </a:r>
            <a:r>
              <a:rPr lang="en-US" altLang="en-US" dirty="0"/>
              <a:t>genes)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368392" y="2005824"/>
            <a:ext cx="3823607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altLang="en-US" sz="2000" b="1" dirty="0" err="1"/>
              <a:t>Output</a:t>
            </a:r>
            <a:endParaRPr lang="tr-TR" altLang="en-US" sz="2000" b="1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array of gene names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HOXB1 ALPK1 TP53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Reversed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TP53 ALPK1 HOXB1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Sorted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ALPK1 HOXB1 TP53</a:t>
            </a:r>
          </a:p>
        </p:txBody>
      </p:sp>
    </p:spTree>
    <p:extLst>
      <p:ext uri="{BB962C8B-B14F-4D97-AF65-F5344CB8AC3E}">
        <p14:creationId xmlns:p14="http://schemas.microsoft.com/office/powerpoint/2010/main" val="400288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items to the end of a list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61558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"Appending to a list"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genes = </a:t>
            </a:r>
            <a:r>
              <a:rPr lang="tr-TR" altLang="en-US" sz="2400" dirty="0"/>
              <a:t>[</a:t>
            </a:r>
            <a:r>
              <a:rPr lang="en-US" altLang="en-US" sz="2400" dirty="0"/>
              <a:t>"HOXB1", "ALPK1", "TP53"</a:t>
            </a:r>
            <a:r>
              <a:rPr lang="tr-TR" altLang="en-US" sz="2400" dirty="0"/>
              <a:t>]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en-US" sz="2400" dirty="0"/>
              <a:t>g</a:t>
            </a:r>
            <a:r>
              <a:rPr lang="en-US" altLang="en-US" sz="2400" dirty="0" err="1"/>
              <a:t>enes</a:t>
            </a:r>
            <a:r>
              <a:rPr lang="tr-TR" altLang="en-US" sz="2400" dirty="0"/>
              <a:t>.</a:t>
            </a:r>
            <a:r>
              <a:rPr lang="tr-TR" altLang="en-US" sz="2400" dirty="0" err="1"/>
              <a:t>append</a:t>
            </a:r>
            <a:r>
              <a:rPr lang="tr-TR" altLang="en-US" sz="2400" dirty="0"/>
              <a:t>(</a:t>
            </a:r>
            <a:r>
              <a:rPr lang="en-US" altLang="en-US" sz="2400" dirty="0"/>
              <a:t>"ZZZ3"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size = </a:t>
            </a:r>
            <a:r>
              <a:rPr lang="tr-TR" altLang="en-US" sz="2400" dirty="0" err="1"/>
              <a:t>len</a:t>
            </a:r>
            <a:r>
              <a:rPr lang="tr-TR" altLang="en-US" sz="2400" dirty="0"/>
              <a:t>(</a:t>
            </a:r>
            <a:r>
              <a:rPr lang="en-US" altLang="en-US" sz="2400" dirty="0"/>
              <a:t>genes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"There are now </a:t>
            </a:r>
            <a:r>
              <a:rPr lang="tr-TR" altLang="en-US" sz="2400" dirty="0"/>
              <a:t>"</a:t>
            </a:r>
            <a:r>
              <a:rPr lang="en-US" altLang="en-US" sz="2400" dirty="0"/>
              <a:t> </a:t>
            </a:r>
            <a:r>
              <a:rPr lang="tr-TR" altLang="en-US" sz="2400" dirty="0"/>
              <a:t> + </a:t>
            </a:r>
            <a:r>
              <a:rPr lang="tr-TR" altLang="en-US" sz="2400" dirty="0" err="1"/>
              <a:t>str</a:t>
            </a:r>
            <a:r>
              <a:rPr lang="tr-TR" altLang="en-US" sz="2400" dirty="0"/>
              <a:t>(</a:t>
            </a:r>
            <a:r>
              <a:rPr lang="en-US" altLang="en-US" sz="2400" dirty="0"/>
              <a:t>size</a:t>
            </a:r>
            <a:r>
              <a:rPr lang="tr-TR" altLang="en-US" sz="2400" dirty="0"/>
              <a:t>) + "</a:t>
            </a:r>
            <a:r>
              <a:rPr lang="en-US" altLang="en-US" sz="2400" dirty="0"/>
              <a:t> genes: </a:t>
            </a:r>
            <a:r>
              <a:rPr lang="tr-TR" altLang="en-US" sz="24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400" dirty="0" err="1"/>
              <a:t>print</a:t>
            </a:r>
            <a:r>
              <a:rPr lang="tr-TR" altLang="en-US" sz="2400" dirty="0"/>
              <a:t>(*</a:t>
            </a:r>
            <a:r>
              <a:rPr lang="tr-TR" altLang="en-US" sz="2400" dirty="0" err="1"/>
              <a:t>genes</a:t>
            </a:r>
            <a:r>
              <a:rPr lang="tr-TR" alt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genes</a:t>
            </a:r>
            <a:r>
              <a:rPr lang="tr-TR" altLang="en-US" sz="2400" dirty="0"/>
              <a:t>.</a:t>
            </a:r>
            <a:r>
              <a:rPr lang="tr-TR" altLang="en-US" sz="2400" dirty="0" err="1"/>
              <a:t>extend</a:t>
            </a:r>
            <a:r>
              <a:rPr lang="en-US" altLang="en-US" sz="2400" dirty="0"/>
              <a:t>("EGF", "EFGR")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size = </a:t>
            </a:r>
            <a:r>
              <a:rPr lang="tr-TR" altLang="en-US" sz="2400" dirty="0" err="1"/>
              <a:t>len</a:t>
            </a:r>
            <a:r>
              <a:rPr lang="tr-TR" altLang="en-US" sz="2400" dirty="0"/>
              <a:t>(</a:t>
            </a:r>
            <a:r>
              <a:rPr lang="en-US" altLang="en-US" sz="2400" dirty="0"/>
              <a:t>genes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"There are now </a:t>
            </a:r>
            <a:r>
              <a:rPr lang="tr-TR" altLang="en-US" sz="2400" dirty="0"/>
              <a:t>"</a:t>
            </a:r>
            <a:r>
              <a:rPr lang="en-US" altLang="en-US" sz="2400" dirty="0"/>
              <a:t> </a:t>
            </a:r>
            <a:r>
              <a:rPr lang="tr-TR" altLang="en-US" sz="2400" dirty="0"/>
              <a:t> + </a:t>
            </a:r>
            <a:r>
              <a:rPr lang="tr-TR" altLang="en-US" sz="2400" dirty="0" err="1"/>
              <a:t>str</a:t>
            </a:r>
            <a:r>
              <a:rPr lang="tr-TR" altLang="en-US" sz="2400" dirty="0"/>
              <a:t>(</a:t>
            </a:r>
            <a:r>
              <a:rPr lang="en-US" altLang="en-US" sz="2400" dirty="0"/>
              <a:t>size</a:t>
            </a:r>
            <a:r>
              <a:rPr lang="tr-TR" altLang="en-US" sz="2400" dirty="0"/>
              <a:t>) + "</a:t>
            </a:r>
            <a:r>
              <a:rPr lang="en-US" altLang="en-US" sz="2400" dirty="0"/>
              <a:t> genes: </a:t>
            </a:r>
            <a:r>
              <a:rPr lang="tr-TR" altLang="en-US" sz="24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400" dirty="0" err="1"/>
              <a:t>print</a:t>
            </a:r>
            <a:r>
              <a:rPr lang="tr-TR" altLang="en-US" sz="2400" dirty="0"/>
              <a:t>(*</a:t>
            </a:r>
            <a:r>
              <a:rPr lang="tr-TR" altLang="en-US" sz="2400" dirty="0" err="1"/>
              <a:t>genes</a:t>
            </a:r>
            <a:r>
              <a:rPr lang="tr-TR" altLang="en-US" sz="2400" dirty="0"/>
              <a:t>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118021" y="2388257"/>
            <a:ext cx="36363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b="1" dirty="0" err="1"/>
              <a:t>Output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Appending to a list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There are now 4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HOXB1 ALPK1 TP53 ZZZ3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There are now 6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HOXB1 ALPK1 TP53 ZZZ3 EGF EFGR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843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items from the end of list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358900"/>
            <a:ext cx="58674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"Removing items from end of list"</a:t>
            </a:r>
            <a:r>
              <a:rPr lang="tr-TR" altLang="en-US" sz="1800" dirty="0"/>
              <a:t>)</a:t>
            </a:r>
            <a:endParaRPr lang="en-US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genes = </a:t>
            </a:r>
            <a:r>
              <a:rPr lang="tr-TR" altLang="en-US" sz="1800" dirty="0"/>
              <a:t>[</a:t>
            </a:r>
            <a:r>
              <a:rPr lang="en-US" altLang="en-US" sz="1800" dirty="0"/>
              <a:t>"HOXB1", "ALPK1", "TP53", "EGF"</a:t>
            </a:r>
            <a:r>
              <a:rPr lang="tr-TR" altLang="en-US" sz="1800" dirty="0"/>
              <a:t>]</a:t>
            </a:r>
            <a:endParaRPr lang="en-US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"A list of</a:t>
            </a:r>
            <a:r>
              <a:rPr lang="tr-TR" altLang="en-US" sz="1800" dirty="0"/>
              <a:t> "</a:t>
            </a:r>
            <a:r>
              <a:rPr lang="en-US" altLang="en-US" sz="1800" dirty="0"/>
              <a:t> </a:t>
            </a:r>
            <a:r>
              <a:rPr lang="tr-TR" altLang="en-US" sz="1800" dirty="0"/>
              <a:t>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genes.pop</a:t>
            </a:r>
            <a:r>
              <a:rPr lang="tr-TR" altLang="en-US" sz="18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are now </a:t>
            </a:r>
            <a:r>
              <a:rPr lang="tr-TR" altLang="en-US" sz="1800" dirty="0"/>
              <a:t>"</a:t>
            </a:r>
            <a:r>
              <a:rPr lang="en-US" altLang="en-US" sz="1800" dirty="0"/>
              <a:t> </a:t>
            </a:r>
            <a:r>
              <a:rPr lang="tr-TR" altLang="en-US" sz="1800" dirty="0"/>
              <a:t> 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gene = genes</a:t>
            </a:r>
            <a:r>
              <a:rPr lang="tr-TR" altLang="en-US" sz="1800" dirty="0"/>
              <a:t>.pop()</a:t>
            </a:r>
            <a:endParaRPr lang="en-US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are now </a:t>
            </a:r>
            <a:r>
              <a:rPr lang="tr-TR" altLang="en-US" sz="1800" dirty="0"/>
              <a:t>"</a:t>
            </a:r>
            <a:r>
              <a:rPr lang="en-US" altLang="en-US" sz="1800" dirty="0"/>
              <a:t> </a:t>
            </a:r>
            <a:r>
              <a:rPr lang="tr-TR" altLang="en-US" sz="1800" dirty="0"/>
              <a:t> 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gene removed was</a:t>
            </a:r>
            <a:r>
              <a:rPr lang="tr-TR" altLang="en-US" sz="1800" dirty="0"/>
              <a:t> " + </a:t>
            </a:r>
            <a:r>
              <a:rPr lang="en-US" altLang="en-US" sz="1800" dirty="0"/>
              <a:t>gene</a:t>
            </a:r>
            <a:r>
              <a:rPr lang="tr-TR" altLang="en-US" sz="1800" dirty="0"/>
              <a:t>)</a:t>
            </a:r>
            <a:endParaRPr lang="en-US" altLang="en-US" sz="1600" dirty="0"/>
          </a:p>
        </p:txBody>
      </p:sp>
      <p:sp>
        <p:nvSpPr>
          <p:cNvPr id="2" name="Dikdörtgen 1"/>
          <p:cNvSpPr/>
          <p:nvPr/>
        </p:nvSpPr>
        <p:spPr>
          <a:xfrm>
            <a:off x="6370864" y="2755944"/>
            <a:ext cx="482237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tr-TR" altLang="en-US" b="1" dirty="0" err="1"/>
              <a:t>Output</a:t>
            </a:r>
            <a:endParaRPr lang="tr-TR" altLang="en-US" b="1" dirty="0"/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Removing items from end of list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 list of 4 genes: HOXB1 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3 genes: HOXB1 ALPK1 TP53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2 genes: HOXB1 ALPK1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gene removed was TP53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414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items from front of list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1213"/>
            <a:ext cx="5815693" cy="50536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"Removing items from front of list"</a:t>
            </a:r>
            <a:r>
              <a:rPr lang="tr-TR" altLang="en-US" sz="2000" dirty="0"/>
              <a:t>)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"TP53", "EGF"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"A list of</a:t>
            </a:r>
            <a:r>
              <a:rPr lang="tr-TR" altLang="en-US" sz="2000" dirty="0"/>
              <a:t> "</a:t>
            </a:r>
            <a:r>
              <a:rPr lang="en-US" altLang="en-US" sz="2000" dirty="0"/>
              <a:t> </a:t>
            </a:r>
            <a:r>
              <a:rPr lang="tr-TR" altLang="en-US" sz="2000" dirty="0"/>
              <a:t>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altLang="en-US" sz="2000" dirty="0"/>
              <a:t>g</a:t>
            </a:r>
            <a:r>
              <a:rPr lang="en-US" altLang="en-US" sz="2000" dirty="0" err="1"/>
              <a:t>enes</a:t>
            </a:r>
            <a:r>
              <a:rPr lang="tr-TR" altLang="en-US" sz="2000" dirty="0"/>
              <a:t>.pop(0)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 = genes</a:t>
            </a:r>
            <a:r>
              <a:rPr lang="tr-TR" altLang="en-US" sz="2000" dirty="0"/>
              <a:t>.pop(0)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gene removed was</a:t>
            </a:r>
            <a:r>
              <a:rPr lang="tr-TR" altLang="en-US" sz="2000" dirty="0"/>
              <a:t> " + </a:t>
            </a:r>
            <a:r>
              <a:rPr lang="en-US" altLang="en-US" sz="2000" dirty="0"/>
              <a:t>gene</a:t>
            </a:r>
            <a:r>
              <a:rPr lang="tr-TR" altLang="en-US" sz="2000" dirty="0"/>
              <a:t>)</a:t>
            </a:r>
            <a:endParaRPr lang="en-US" altLang="en-US" sz="2000" dirty="0"/>
          </a:p>
        </p:txBody>
      </p:sp>
      <p:sp>
        <p:nvSpPr>
          <p:cNvPr id="2" name="Dikdörtgen 1"/>
          <p:cNvSpPr/>
          <p:nvPr/>
        </p:nvSpPr>
        <p:spPr>
          <a:xfrm>
            <a:off x="7015843" y="2028746"/>
            <a:ext cx="3442607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tr-TR" altLang="en-US" b="1" dirty="0" err="1"/>
              <a:t>Output</a:t>
            </a:r>
            <a:endParaRPr lang="tr-TR" altLang="en-US" b="1" dirty="0"/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Removing items from front of list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 list of 4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HOXB1 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3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2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gene removed was ALPK1</a:t>
            </a:r>
          </a:p>
        </p:txBody>
      </p:sp>
    </p:spTree>
    <p:extLst>
      <p:ext uri="{BB962C8B-B14F-4D97-AF65-F5344CB8AC3E}">
        <p14:creationId xmlns:p14="http://schemas.microsoft.com/office/powerpoint/2010/main" val="325861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Loops (recap)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3405996" y="5272343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486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/>
              <a:t>Recap:Loops</a:t>
            </a:r>
            <a:endParaRPr lang="tr-TR" altLang="tr-TR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en-US" altLang="tr-TR" dirty="0"/>
              <a:t>statements </a:t>
            </a:r>
            <a:r>
              <a:rPr lang="tr-TR" altLang="en-US" dirty="0" err="1"/>
              <a:t>allow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tr-TR" altLang="en-US" dirty="0" err="1"/>
              <a:t>through</a:t>
            </a:r>
            <a:r>
              <a:rPr lang="tr-TR" altLang="en-US" dirty="0"/>
              <a:t> a </a:t>
            </a:r>
            <a:r>
              <a:rPr lang="tr-TR" altLang="en-US" dirty="0" err="1"/>
              <a:t>block</a:t>
            </a:r>
            <a:r>
              <a:rPr lang="tr-TR" altLang="en-US" dirty="0"/>
              <a:t> of </a:t>
            </a:r>
            <a:r>
              <a:rPr lang="tr-TR" altLang="en-US" dirty="0" err="1"/>
              <a:t>code</a:t>
            </a:r>
            <a:endParaRPr lang="en-US" altLang="en-US" dirty="0"/>
          </a:p>
          <a:p>
            <a:r>
              <a:rPr lang="tr-TR" altLang="tr-TR" dirty="0" err="1"/>
              <a:t>Python</a:t>
            </a:r>
            <a:r>
              <a:rPr lang="en-US" altLang="tr-TR" dirty="0"/>
              <a:t> supports </a:t>
            </a:r>
            <a:r>
              <a:rPr lang="en-US" dirty="0"/>
              <a:t>two primitive loop </a:t>
            </a:r>
            <a:r>
              <a:rPr lang="en-US" altLang="tr-TR" dirty="0"/>
              <a:t>statements</a:t>
            </a:r>
          </a:p>
          <a:p>
            <a:pPr lvl="1"/>
            <a:r>
              <a:rPr lang="tr-TR" altLang="tr-TR" dirty="0" err="1"/>
              <a:t>while</a:t>
            </a:r>
            <a:endParaRPr lang="en-US" altLang="tr-TR" dirty="0"/>
          </a:p>
          <a:p>
            <a:pPr lvl="1"/>
            <a:r>
              <a:rPr lang="tr-TR" altLang="tr-TR" dirty="0" err="1"/>
              <a:t>for</a:t>
            </a:r>
            <a:endParaRPr lang="en-US" alt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97FE1-9FAA-478A-9453-050F849CEED0}" type="slidenum">
              <a:rPr lang="en-US" altLang="tr-TR" smtClean="0"/>
              <a:pPr>
                <a:defRPr/>
              </a:pPr>
              <a:t>39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057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D94B0D5B-546B-4D44-9A01-841CDD69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BF2D4DB0-B34B-46FA-8D79-D29C87A9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2FDC4E-9428-4221-870E-CEA7494E7BF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54A05F1-EBCC-4C52-8643-BD91D053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Dictionaries: Syntax and item access</a:t>
            </a: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AAB1208C-BACA-462B-9818-75AF79A2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898" y="4727675"/>
            <a:ext cx="65532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B770D-50CC-4887-96D3-45ACF7D5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51" y="2034155"/>
            <a:ext cx="10601618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Initialize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d={}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Add some values, integer keys!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See how the dictionary looks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Test whether a key is in the dictionary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"Is key 15 in d?"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Access value with key 15 with default -1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"Value for key 15, or -1:"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,d.get(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Access value with key 15 - error!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"Value for key 15:"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500EB4-FB33-48BB-A6E4-83A6D64E7734}" type="slidenum">
              <a:rPr lang="en-US" altLang="tr-TR" smtClean="0"/>
              <a:pPr/>
              <a:t>40</a:t>
            </a:fld>
            <a:endParaRPr lang="en-US" altLang="tr-T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99418" y="1810317"/>
            <a:ext cx="10454382" cy="4728595"/>
          </a:xfrm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while </a:t>
            </a:r>
            <a:r>
              <a:rPr lang="tr-TR" altLang="tr-TR" sz="2000" dirty="0" err="1"/>
              <a:t>genes</a:t>
            </a:r>
            <a:r>
              <a:rPr lang="tr-TR" altLang="tr-TR" sz="2000" dirty="0"/>
              <a:t>: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gene = genes</a:t>
            </a:r>
            <a:r>
              <a:rPr lang="tr-TR" altLang="tr-TR" sz="2000" dirty="0"/>
              <a:t>.pop(0)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print</a:t>
            </a:r>
            <a:r>
              <a:rPr lang="tr-TR" altLang="tr-TR" sz="2000" dirty="0"/>
              <a:t>(</a:t>
            </a:r>
            <a:r>
              <a:rPr lang="en-US" altLang="tr-TR" sz="2000" dirty="0"/>
              <a:t>"Processing gene "</a:t>
            </a:r>
            <a:r>
              <a:rPr lang="tr-TR" altLang="tr-TR" sz="2000" dirty="0"/>
              <a:t> + gene)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# put processing code here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tr-TR" altLang="tr-TR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tr-TR" sz="2000" b="1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HOXB1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ALPK1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TP53</a:t>
            </a:r>
            <a:endParaRPr lang="en-US" altLang="tr-TR" sz="2000" b="1" dirty="0"/>
          </a:p>
          <a:p>
            <a:pPr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There are now 0 genes in the list: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ourier" pitchFamily="49" charset="0"/>
              </a:rPr>
              <a:t>while</a:t>
            </a:r>
            <a:r>
              <a:rPr lang="en-US" altLang="tr-TR" dirty="0"/>
              <a:t> loops for list processing</a:t>
            </a:r>
          </a:p>
        </p:txBody>
      </p:sp>
    </p:spTree>
    <p:extLst>
      <p:ext uri="{BB962C8B-B14F-4D97-AF65-F5344CB8AC3E}">
        <p14:creationId xmlns:p14="http://schemas.microsoft.com/office/powerpoint/2010/main" val="132671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 loops for list processing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8" y="1417739"/>
            <a:ext cx="6362701" cy="4759224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tr-TR" sz="2000" dirty="0"/>
              <a:t>print</a:t>
            </a:r>
            <a:r>
              <a:rPr lang="tr-TR" altLang="tr-TR" sz="2000" dirty="0"/>
              <a:t>(</a:t>
            </a:r>
            <a:r>
              <a:rPr lang="en-US" altLang="tr-TR" sz="2000" dirty="0"/>
              <a:t>"another for loop to process a list"</a:t>
            </a:r>
            <a:r>
              <a:rPr lang="tr-TR" altLang="tr-TR" sz="2000" dirty="0"/>
              <a:t>)</a:t>
            </a:r>
            <a:endParaRPr lang="en-US" altLang="tr-T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altLang="tr-TR" sz="2000" dirty="0" err="1"/>
              <a:t>for</a:t>
            </a:r>
            <a:r>
              <a:rPr lang="tr-TR" altLang="tr-TR" sz="2000" dirty="0"/>
              <a:t> g in</a:t>
            </a:r>
            <a:r>
              <a:rPr lang="en-US" altLang="tr-TR" sz="2000" dirty="0"/>
              <a:t> </a:t>
            </a:r>
            <a:r>
              <a:rPr lang="tr-TR" altLang="tr-TR" sz="2000" dirty="0" err="1"/>
              <a:t>genes</a:t>
            </a:r>
            <a:r>
              <a:rPr lang="tr-TR" altLang="tr-TR" sz="2000" dirty="0"/>
              <a:t>:</a:t>
            </a:r>
            <a:endParaRPr lang="en-US" altLang="tr-TR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tr-TR" sz="2000" dirty="0"/>
              <a:t>    print</a:t>
            </a:r>
            <a:r>
              <a:rPr lang="tr-TR" altLang="tr-TR" sz="2000" dirty="0"/>
              <a:t>(</a:t>
            </a:r>
            <a:r>
              <a:rPr lang="en-US" altLang="tr-TR" sz="2000" dirty="0"/>
              <a:t>"Processing gene "</a:t>
            </a:r>
            <a:r>
              <a:rPr lang="tr-TR" altLang="tr-TR" sz="2000" dirty="0"/>
              <a:t> + g)</a:t>
            </a:r>
            <a:endParaRPr lang="en-US" altLang="tr-TR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tr-TR" sz="2000" dirty="0"/>
              <a:t>    # put processing code here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altLang="tr-TR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</a:t>
            </a:r>
            <a:r>
              <a:rPr lang="tr-TR" altLang="en-US" sz="2000" dirty="0" err="1"/>
              <a:t>still</a:t>
            </a:r>
            <a:r>
              <a:rPr lang="en-US" altLang="en-US" sz="2000" dirty="0"/>
              <a:t>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</a:t>
            </a:r>
            <a:r>
              <a:rPr lang="tr-TR" altLang="en-US" sz="2000" dirty="0"/>
              <a:t> in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list</a:t>
            </a:r>
            <a:r>
              <a:rPr lang="en-US" altLang="en-US" sz="2000" dirty="0"/>
              <a:t>: </a:t>
            </a:r>
            <a:r>
              <a:rPr lang="tr-TR" altLang="en-US" sz="2000" dirty="0"/>
              <a:t>")</a:t>
            </a:r>
            <a:endParaRPr lang="tr-TR" altLang="tr-TR" sz="20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  <a:endParaRPr lang="tr-TR" altLang="tr-T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altLang="tr-TR" sz="1400" b="1" dirty="0">
              <a:solidFill>
                <a:srgbClr val="FF0000"/>
              </a:solidFill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01177D-994D-4FD1-B3D5-A88485681DC4}" type="slidenum">
              <a:rPr lang="en-US" altLang="tr-TR" smtClean="0"/>
              <a:pPr/>
              <a:t>41</a:t>
            </a:fld>
            <a:endParaRPr lang="en-US" altLang="tr-TR"/>
          </a:p>
        </p:txBody>
      </p:sp>
      <p:sp>
        <p:nvSpPr>
          <p:cNvPr id="2" name="Dikdörtgen 1"/>
          <p:cNvSpPr/>
          <p:nvPr/>
        </p:nvSpPr>
        <p:spPr>
          <a:xfrm>
            <a:off x="7592786" y="2374559"/>
            <a:ext cx="4090307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another for loop to process a list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HOXB1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ALPK1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TP53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There are still 3 genes in the list: </a:t>
            </a:r>
            <a:endParaRPr lang="tr-TR" altLang="tr-TR" b="1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</p:txBody>
      </p:sp>
    </p:spTree>
    <p:extLst>
      <p:ext uri="{BB962C8B-B14F-4D97-AF65-F5344CB8AC3E}">
        <p14:creationId xmlns:p14="http://schemas.microsoft.com/office/powerpoint/2010/main" val="219782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join: converting arrays to strings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"converting array to string"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tr-TR" altLang="tr-TR" dirty="0" err="1"/>
              <a:t>seperator</a:t>
            </a:r>
            <a:r>
              <a:rPr lang="tr-TR" altLang="tr-TR" dirty="0"/>
              <a:t> = ' '</a:t>
            </a:r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 err="1"/>
              <a:t>seperator.join</a:t>
            </a:r>
            <a:r>
              <a:rPr lang="tr-TR" altLang="tr-TR" dirty="0"/>
              <a:t>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converting array to string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of genes: HOXB1 ALPK1 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has length: 16</a:t>
            </a: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199" y="1825625"/>
            <a:ext cx="556804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"join with empty separator"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tr-TR" altLang="tr-TR" dirty="0" err="1"/>
              <a:t>seperator</a:t>
            </a:r>
            <a:r>
              <a:rPr lang="tr-TR" altLang="tr-TR" dirty="0"/>
              <a:t> = ''</a:t>
            </a:r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 err="1"/>
              <a:t>seperator.join</a:t>
            </a:r>
            <a:r>
              <a:rPr lang="tr-TR" altLang="tr-TR" dirty="0"/>
              <a:t>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join with empty separator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of genes: HOXB1ALPK1TP53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has length: 14</a:t>
            </a:r>
          </a:p>
          <a:p>
            <a:endParaRPr lang="en-US" altLang="tr-TR" dirty="0"/>
          </a:p>
        </p:txBody>
      </p:sp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040F67-EC9D-4F7C-9357-0FCA95BAC59F}" type="slidenum">
              <a:rPr lang="en-US" altLang="tr-TR" smtClean="0"/>
              <a:pPr/>
              <a:t>42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6572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join with newline separator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346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"join with newline separator"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/>
              <a:t>"\n".join(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CBD51E-BB37-47A3-8626-513B57E80BD0}" type="slidenum">
              <a:rPr lang="en-US" altLang="tr-TR" smtClean="0"/>
              <a:pPr/>
              <a:t>43</a:t>
            </a:fld>
            <a:endParaRPr lang="en-US" altLang="tr-TR"/>
          </a:p>
        </p:txBody>
      </p:sp>
      <p:sp>
        <p:nvSpPr>
          <p:cNvPr id="2" name="Dikdörtgen 1"/>
          <p:cNvSpPr/>
          <p:nvPr/>
        </p:nvSpPr>
        <p:spPr>
          <a:xfrm>
            <a:off x="7285265" y="2902608"/>
            <a:ext cx="38998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000" b="1" dirty="0">
                <a:solidFill>
                  <a:srgbClr val="FF0000"/>
                </a:solidFill>
              </a:rPr>
              <a:t>join with newline separator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String of genes: HOXB1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ALPK1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TP53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String has length: 16</a:t>
            </a:r>
          </a:p>
        </p:txBody>
      </p:sp>
    </p:spTree>
    <p:extLst>
      <p:ext uri="{BB962C8B-B14F-4D97-AF65-F5344CB8AC3E}">
        <p14:creationId xmlns:p14="http://schemas.microsoft.com/office/powerpoint/2010/main" val="42246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print("converting string to array")</a:t>
            </a:r>
          </a:p>
          <a:p>
            <a:pPr marL="0" indent="0">
              <a:buNone/>
            </a:pPr>
            <a:r>
              <a:rPr lang="en-US" altLang="tr-TR" dirty="0" err="1"/>
              <a:t>dna</a:t>
            </a:r>
            <a:r>
              <a:rPr lang="en-US" altLang="tr-TR" dirty="0"/>
              <a:t> = "ATGCATTT"</a:t>
            </a:r>
          </a:p>
          <a:p>
            <a:pPr marL="0" indent="0">
              <a:buNone/>
            </a:pPr>
            <a:r>
              <a:rPr lang="en-US" altLang="tr-TR" dirty="0"/>
              <a:t>bases = list(</a:t>
            </a:r>
            <a:r>
              <a:rPr lang="en-US" altLang="tr-TR" dirty="0" err="1"/>
              <a:t>dna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print("</a:t>
            </a:r>
            <a:r>
              <a:rPr lang="en-US" altLang="tr-TR" dirty="0" err="1"/>
              <a:t>dna</a:t>
            </a:r>
            <a:r>
              <a:rPr lang="en-US" altLang="tr-TR" dirty="0"/>
              <a:t> = " + </a:t>
            </a:r>
            <a:r>
              <a:rPr lang="en-US" altLang="tr-TR" dirty="0" err="1"/>
              <a:t>dna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en-US" altLang="tr-TR" dirty="0"/>
              <a:t>(bases)</a:t>
            </a:r>
          </a:p>
          <a:p>
            <a:pPr marL="0" indent="0">
              <a:buNone/>
            </a:pPr>
            <a:r>
              <a:rPr lang="en-US" altLang="tr-TR" dirty="0"/>
              <a:t>print("The list of " + </a:t>
            </a:r>
            <a:r>
              <a:rPr lang="en-US" altLang="tr-TR" dirty="0" err="1"/>
              <a:t>str</a:t>
            </a:r>
            <a:r>
              <a:rPr lang="en-US" altLang="tr-TR" dirty="0"/>
              <a:t>(size) + " bases:")</a:t>
            </a:r>
          </a:p>
          <a:p>
            <a:pPr marL="0" indent="0">
              <a:buNone/>
            </a:pPr>
            <a:r>
              <a:rPr lang="en-US" altLang="tr-TR" dirty="0"/>
              <a:t>print(*bases)</a:t>
            </a:r>
            <a:endParaRPr lang="tr-TR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converting string to array</a:t>
            </a:r>
          </a:p>
          <a:p>
            <a:pPr marL="0" indent="0">
              <a:buNone/>
            </a:pPr>
            <a:r>
              <a:rPr lang="en-US" altLang="tr-TR" b="1" dirty="0" err="1">
                <a:solidFill>
                  <a:srgbClr val="FF0000"/>
                </a:solidFill>
              </a:rPr>
              <a:t>dna</a:t>
            </a:r>
            <a:r>
              <a:rPr lang="en-US" altLang="tr-TR" b="1" dirty="0">
                <a:solidFill>
                  <a:srgbClr val="FF0000"/>
                </a:solidFill>
              </a:rPr>
              <a:t> = ATGCATTT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The list of 8 bases: A T G C A T </a:t>
            </a:r>
            <a:r>
              <a:rPr lang="en-US" altLang="tr-TR" b="1" dirty="0" err="1">
                <a:solidFill>
                  <a:srgbClr val="FF0000"/>
                </a:solidFill>
              </a:rPr>
              <a:t>T</a:t>
            </a:r>
            <a:r>
              <a:rPr lang="en-US" altLang="tr-TR" b="1" dirty="0">
                <a:solidFill>
                  <a:srgbClr val="FF0000"/>
                </a:solidFill>
              </a:rPr>
              <a:t> </a:t>
            </a:r>
            <a:r>
              <a:rPr lang="en-US" altLang="tr-TR" b="1" dirty="0" err="1">
                <a:solidFill>
                  <a:srgbClr val="FF0000"/>
                </a:solidFill>
              </a:rPr>
              <a:t>T</a:t>
            </a:r>
            <a:endParaRPr lang="en-US" altLang="tr-TR" b="1" dirty="0">
              <a:solidFill>
                <a:srgbClr val="FF0000"/>
              </a:solidFill>
            </a:endParaRP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D9EF0B-1339-45FE-AEE7-6FFC800FC45A}" type="slidenum">
              <a:rPr lang="en-US" altLang="tr-TR" smtClean="0"/>
              <a:pPr/>
              <a:t>44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5385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 using separators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r-TR" dirty="0"/>
              <a:t>print("split on white space")</a:t>
            </a:r>
          </a:p>
          <a:p>
            <a:pPr marL="0" indent="0">
              <a:buNone/>
            </a:pPr>
            <a:r>
              <a:rPr lang="tr-TR" altLang="tr-TR" dirty="0" err="1"/>
              <a:t>string</a:t>
            </a:r>
            <a:r>
              <a:rPr lang="en-US" altLang="tr-TR" dirty="0"/>
              <a:t> = "HOXB1 ALPK1   TP53"</a:t>
            </a:r>
          </a:p>
          <a:p>
            <a:pPr marL="0" indent="0">
              <a:buNone/>
            </a:pPr>
            <a:r>
              <a:rPr lang="en-US" altLang="tr-TR" dirty="0"/>
              <a:t>genes = list(</a:t>
            </a:r>
            <a:r>
              <a:rPr lang="tr-TR" altLang="tr-TR" dirty="0" err="1"/>
              <a:t>string.split</a:t>
            </a:r>
            <a:r>
              <a:rPr lang="tr-TR" altLang="tr-TR" dirty="0"/>
              <a:t>()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</a:t>
            </a:r>
            <a:r>
              <a:rPr lang="tr-TR" altLang="tr-TR" dirty="0" err="1"/>
              <a:t>string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print(*</a:t>
            </a:r>
            <a:r>
              <a:rPr lang="tr-TR" altLang="tr-TR" dirty="0" err="1"/>
              <a:t>genes</a:t>
            </a:r>
            <a:r>
              <a:rPr lang="en-US" altLang="tr-TR" dirty="0"/>
              <a:t>)</a:t>
            </a:r>
            <a:endParaRPr lang="tr-TR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split on white space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  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AFC106-3D33-444F-A8B0-15F3FBAA4DBE}" type="slidenum">
              <a:rPr lang="en-US" altLang="tr-TR" smtClean="0"/>
              <a:pPr/>
              <a:t>45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94641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 using separators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4"/>
            <a:ext cx="5181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dirty="0"/>
              <a:t>print("split on </a:t>
            </a:r>
            <a:r>
              <a:rPr lang="en-US" altLang="tr-TR" dirty="0" err="1"/>
              <a:t>seperator</a:t>
            </a:r>
            <a:r>
              <a:rPr lang="en-US" altLang="tr-TR" dirty="0"/>
              <a:t>")</a:t>
            </a:r>
          </a:p>
          <a:p>
            <a:pPr marL="0" indent="0">
              <a:buNone/>
            </a:pPr>
            <a:r>
              <a:rPr lang="en-US" altLang="tr-TR" dirty="0"/>
              <a:t>string = "HOXB1, ALPK1, TP53"</a:t>
            </a:r>
          </a:p>
          <a:p>
            <a:pPr marL="0" indent="0">
              <a:buNone/>
            </a:pPr>
            <a:r>
              <a:rPr lang="en-US" altLang="tr-TR" dirty="0"/>
              <a:t>genes = list(</a:t>
            </a:r>
            <a:r>
              <a:rPr lang="en-US" altLang="tr-TR" dirty="0" err="1"/>
              <a:t>string.split</a:t>
            </a:r>
            <a:r>
              <a:rPr lang="en-US" altLang="tr-TR" dirty="0"/>
              <a:t>(", "))</a:t>
            </a:r>
          </a:p>
          <a:p>
            <a:pPr marL="0" indent="0">
              <a:buNone/>
            </a:pPr>
            <a:r>
              <a:rPr lang="en-US" altLang="tr-TR" dirty="0"/>
              <a:t>print(string)</a:t>
            </a:r>
          </a:p>
          <a:p>
            <a:pPr marL="0" indent="0">
              <a:buNone/>
            </a:pPr>
            <a:r>
              <a:rPr lang="en-US" altLang="tr-TR" dirty="0"/>
              <a:t>print(*genes)</a:t>
            </a:r>
            <a:endParaRPr lang="tr-TR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split on </a:t>
            </a:r>
            <a:r>
              <a:rPr lang="tr-TR" altLang="tr-TR" b="1" dirty="0" err="1">
                <a:solidFill>
                  <a:srgbClr val="FF0000"/>
                </a:solidFill>
              </a:rPr>
              <a:t>seperator</a:t>
            </a:r>
            <a:endParaRPr lang="en-US" altLang="tr-T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</a:t>
            </a:r>
            <a:r>
              <a:rPr lang="tr-TR" altLang="tr-TR" b="1" dirty="0">
                <a:solidFill>
                  <a:srgbClr val="FF0000"/>
                </a:solidFill>
              </a:rPr>
              <a:t>, </a:t>
            </a:r>
            <a:r>
              <a:rPr lang="en-US" altLang="tr-TR" b="1" dirty="0">
                <a:solidFill>
                  <a:srgbClr val="FF0000"/>
                </a:solidFill>
              </a:rPr>
              <a:t>ALPK1</a:t>
            </a:r>
            <a:r>
              <a:rPr lang="tr-TR" altLang="tr-TR" b="1" dirty="0">
                <a:solidFill>
                  <a:srgbClr val="FF0000"/>
                </a:solidFill>
              </a:rPr>
              <a:t>, </a:t>
            </a:r>
            <a:r>
              <a:rPr lang="en-US" altLang="tr-TR" b="1" dirty="0">
                <a:solidFill>
                  <a:srgbClr val="FF0000"/>
                </a:solidFill>
              </a:rPr>
              <a:t>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AFC106-3D33-444F-A8B0-15F3FBAA4DBE}" type="slidenum">
              <a:rPr lang="en-US" altLang="tr-TR" smtClean="0"/>
              <a:pPr/>
              <a:t>46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69738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128949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cat /</a:t>
            </a:r>
            <a:r>
              <a:rPr lang="en-US" sz="2600" dirty="0" err="1"/>
              <a:t>etc</a:t>
            </a:r>
            <a:r>
              <a:rPr lang="en-US" sz="2600" dirty="0"/>
              <a:t>/</a:t>
            </a:r>
            <a:r>
              <a:rPr lang="en-US" sz="2600" dirty="0" err="1"/>
              <a:t>passwd</a:t>
            </a:r>
            <a:r>
              <a:rPr lang="en-US" sz="2600" dirty="0"/>
              <a:t> | python3 -c  "import sys; print(''.join([l for l in </a:t>
            </a:r>
            <a:r>
              <a:rPr lang="en-US" sz="2600" dirty="0" err="1"/>
              <a:t>sys.stdin.readlines</a:t>
            </a:r>
            <a:r>
              <a:rPr lang="en-US" sz="2600" dirty="0"/>
              <a:t>()]))"</a:t>
            </a:r>
          </a:p>
        </p:txBody>
      </p:sp>
    </p:spTree>
    <p:extLst>
      <p:ext uri="{BB962C8B-B14F-4D97-AF65-F5344CB8AC3E}">
        <p14:creationId xmlns:p14="http://schemas.microsoft.com/office/powerpoint/2010/main" val="41661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F4E87DC4-277B-423C-9A1D-B9183D71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AD88C8AB-4467-4E39-882F-422F82E6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6C9714-14C0-4965-BFC3-715345F8C17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36F5A1B-C3A9-4F98-801C-B803909CA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Dictionaries: Different from lists?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1A30593C-F60F-4B92-82CC-515DE3092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16089"/>
            <a:ext cx="65532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6ED38-339E-4061-97CD-31E478F6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2912"/>
            <a:ext cx="859536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Initialize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d={}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Add some values, integer keys!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See how the dictionary looks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Test whether a key is in the 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print(15 in d)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Access value with key 15 with default -1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"Value for key 15, or -1:"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,d.get(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 Access value with key 15 - error!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"Value for key 15:"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70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Dictionaries(Hashes in Python) and Efficiency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000" y="990600"/>
            <a:ext cx="11442700" cy="5194300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en-US" dirty="0"/>
              <a:t>Dictionaries</a:t>
            </a:r>
            <a:r>
              <a:rPr lang="en-US" altLang="en-US" dirty="0"/>
              <a:t> provide a very fast way to look up information associated with a set of values (keys)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Examples:</a:t>
            </a:r>
          </a:p>
          <a:p>
            <a:pPr lvl="1" eaLnBrk="1" hangingPunct="1"/>
            <a:r>
              <a:rPr lang="en-US" altLang="en-US" sz="2800" dirty="0"/>
              <a:t>Count how many time each word appears in a file</a:t>
            </a:r>
          </a:p>
          <a:p>
            <a:pPr lvl="2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Count how many time each codon appears in a DNA sequence</a:t>
            </a:r>
          </a:p>
          <a:p>
            <a:pPr lvl="2" eaLnBrk="1" hangingPunct="1"/>
            <a:r>
              <a:rPr lang="en-US" altLang="en-US" sz="2400" dirty="0"/>
              <a:t>Whether a given codon appears in a sequence</a:t>
            </a:r>
          </a:p>
          <a:p>
            <a:pPr lvl="2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How many time an item appears in a given list</a:t>
            </a:r>
          </a:p>
          <a:p>
            <a:pPr lvl="2" eaLnBrk="1" hangingPunct="1"/>
            <a:r>
              <a:rPr lang="en-US" altLang="en-US" sz="2400" dirty="0"/>
              <a:t>Intersections</a:t>
            </a:r>
          </a:p>
        </p:txBody>
      </p:sp>
    </p:spTree>
    <p:extLst>
      <p:ext uri="{BB962C8B-B14F-4D97-AF65-F5344CB8AC3E}">
        <p14:creationId xmlns:p14="http://schemas.microsoft.com/office/powerpoint/2010/main" val="17961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Dictionary 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399"/>
            <a:ext cx="12087922" cy="4466063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get_intersection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that returns the intersection of two lists.</a:t>
            </a:r>
          </a:p>
          <a:p>
            <a:pPr marL="457200" indent="-457200"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first_list_only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that returns the items that are in list a but not in b.</a:t>
            </a:r>
          </a:p>
          <a:p>
            <a:pPr marL="457200" indent="-457200"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unique(a) that return the unique items in list a (that is, remove the duplicates).</a:t>
            </a:r>
          </a:p>
          <a:p>
            <a:pPr marL="457200" indent="-457200"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dups(n, a) that returns a list of items that appear in a at least n times.</a:t>
            </a:r>
          </a:p>
          <a:p>
            <a:pPr marL="457200" indent="-457200"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440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 err="1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list, tuple, set, dictionary  </a:t>
            </a:r>
          </a:p>
          <a:p>
            <a:r>
              <a:rPr lang="en-US" altLang="en-US" dirty="0"/>
              <a:t>Sorting</a:t>
            </a:r>
          </a:p>
          <a:p>
            <a:r>
              <a:rPr lang="en-US" altLang="en-US" dirty="0"/>
              <a:t>String functions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2495210" y="3181350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3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-126999"/>
            <a:ext cx="10515600" cy="901700"/>
          </a:xfrm>
        </p:spPr>
        <p:txBody>
          <a:bodyPr/>
          <a:lstStyle/>
          <a:p>
            <a:pPr eaLnBrk="1" hangingPunct="1"/>
            <a:r>
              <a:rPr lang="en-US" altLang="en-US" dirty="0"/>
              <a:t>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11430000" cy="55499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400" dirty="0"/>
              <a:t>Python lists have a built-in </a:t>
            </a:r>
            <a:r>
              <a:rPr lang="en-US" altLang="en-US" sz="2400" dirty="0" err="1"/>
              <a:t>list.sort</a:t>
            </a:r>
            <a:r>
              <a:rPr lang="en-US" altLang="en-US" sz="2400" dirty="0"/>
              <a:t>() method that modifies the list in-place. There is also a sorted() built-in function that builds a new sorted list from an </a:t>
            </a:r>
            <a:r>
              <a:rPr lang="en-US" altLang="en-US" sz="2400" dirty="0" err="1"/>
              <a:t>iterable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400" dirty="0"/>
              <a:t>	</a:t>
            </a:r>
            <a:r>
              <a:rPr lang="en-US" altLang="en-US" sz="2000" dirty="0"/>
              <a:t>sorted([5, 2, 3, 1, 4])</a:t>
            </a:r>
            <a:r>
              <a:rPr lang="tr-TR" altLang="en-US" sz="2000" dirty="0"/>
              <a:t> #</a:t>
            </a:r>
            <a:r>
              <a:rPr lang="tr-TR" altLang="en-US" sz="2000" dirty="0" err="1"/>
              <a:t>returns</a:t>
            </a:r>
            <a:r>
              <a:rPr lang="tr-TR" altLang="en-US" sz="2000" dirty="0"/>
              <a:t> a </a:t>
            </a:r>
            <a:r>
              <a:rPr lang="tr-TR" altLang="en-US" sz="2000" dirty="0" err="1"/>
              <a:t>new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list</a:t>
            </a:r>
            <a:r>
              <a:rPr lang="tr-TR" altLang="en-US" sz="2000" dirty="0"/>
              <a:t> [1, 2, 3, 4, 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</a:t>
            </a:r>
            <a:r>
              <a:rPr lang="en-US" altLang="en-US" sz="2000" dirty="0"/>
              <a:t>a = [5, 2, 3, 1, 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</a:t>
            </a:r>
            <a:r>
              <a:rPr lang="en-US" altLang="en-US" sz="2000" dirty="0" err="1"/>
              <a:t>a.sort</a:t>
            </a:r>
            <a:r>
              <a:rPr lang="en-US" altLang="en-US" sz="2000" dirty="0"/>
              <a:t>()</a:t>
            </a:r>
            <a:r>
              <a:rPr lang="tr-TR" altLang="en-US" sz="2000" dirty="0"/>
              <a:t> #</a:t>
            </a:r>
            <a:r>
              <a:rPr lang="tr-TR" altLang="en-US" sz="2000" dirty="0" err="1"/>
              <a:t>modifies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list</a:t>
            </a:r>
            <a:endParaRPr lang="tr-TR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print(a) #[1, 2, 3, 4, 5]</a:t>
            </a:r>
            <a:endParaRPr lang="en-US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tr-TR" altLang="en-US" sz="2000" dirty="0"/>
          </a:p>
          <a:p>
            <a:pPr eaLnBrk="1" hangingPunct="1">
              <a:defRPr/>
            </a:pPr>
            <a:r>
              <a:rPr lang="en-US" altLang="en-US" sz="2400" dirty="0"/>
              <a:t>Both </a:t>
            </a:r>
            <a:r>
              <a:rPr lang="en-US" altLang="en-US" sz="2400" dirty="0" err="1"/>
              <a:t>list.sort</a:t>
            </a:r>
            <a:r>
              <a:rPr lang="en-US" altLang="en-US" sz="2400" dirty="0"/>
              <a:t>() and sorted() have a key parameter to specify a function to be called on each list element prior to making comparisons.</a:t>
            </a:r>
            <a:endParaRPr lang="tr-TR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400" dirty="0"/>
              <a:t>	</a:t>
            </a:r>
            <a:r>
              <a:rPr lang="tr-TR" altLang="en-US" sz="2000" dirty="0" err="1"/>
              <a:t>student_tuples</a:t>
            </a:r>
            <a:r>
              <a:rPr lang="tr-TR" altLang="en-US" sz="2000" dirty="0"/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	('</a:t>
            </a:r>
            <a:r>
              <a:rPr lang="tr-TR" altLang="en-US" sz="2000" dirty="0" err="1"/>
              <a:t>john</a:t>
            </a:r>
            <a:r>
              <a:rPr lang="tr-TR" altLang="en-US" sz="2000" dirty="0"/>
              <a:t>', 'A', 15),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	('</a:t>
            </a:r>
            <a:r>
              <a:rPr lang="tr-TR" altLang="en-US" sz="2000" dirty="0" err="1"/>
              <a:t>jane</a:t>
            </a:r>
            <a:r>
              <a:rPr lang="tr-TR" altLang="en-US" sz="2000" dirty="0"/>
              <a:t>', 'B', 12),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	('</a:t>
            </a:r>
            <a:r>
              <a:rPr lang="tr-TR" altLang="en-US" sz="2000" dirty="0" err="1"/>
              <a:t>dave</a:t>
            </a:r>
            <a:r>
              <a:rPr lang="tr-TR" altLang="en-US" sz="2000" dirty="0"/>
              <a:t>', 'B', 10),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000" dirty="0"/>
              <a:t>	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tr-TR" altLang="en-US" sz="2400" dirty="0"/>
              <a:t>	</a:t>
            </a:r>
            <a:r>
              <a:rPr lang="tr-TR" altLang="en-US" sz="2000" dirty="0" err="1"/>
              <a:t>sorted</a:t>
            </a:r>
            <a:r>
              <a:rPr lang="tr-TR" altLang="en-US" sz="2000" dirty="0"/>
              <a:t>(</a:t>
            </a:r>
            <a:r>
              <a:rPr lang="tr-TR" altLang="en-US" sz="2000" dirty="0" err="1"/>
              <a:t>student_tuples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key</a:t>
            </a:r>
            <a:r>
              <a:rPr lang="tr-TR" altLang="en-US" sz="2000" dirty="0"/>
              <a:t>=</a:t>
            </a:r>
            <a:r>
              <a:rPr lang="tr-TR" altLang="en-US" sz="2000" dirty="0" err="1"/>
              <a:t>lambda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student</a:t>
            </a:r>
            <a:r>
              <a:rPr lang="tr-TR" altLang="en-US" sz="2000" dirty="0"/>
              <a:t>: </a:t>
            </a:r>
            <a:r>
              <a:rPr lang="tr-TR" altLang="en-US" sz="2000" dirty="0" err="1"/>
              <a:t>student</a:t>
            </a:r>
            <a:r>
              <a:rPr lang="tr-TR" altLang="en-US" sz="2000" dirty="0"/>
              <a:t>[2])   #</a:t>
            </a:r>
            <a:r>
              <a:rPr lang="tr-TR" altLang="en-US" sz="2000" dirty="0" err="1"/>
              <a:t>sort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age</a:t>
            </a:r>
            <a:endParaRPr lang="tr-TR" altLang="en-US" sz="2000" dirty="0"/>
          </a:p>
          <a:p>
            <a:pPr marL="0" indent="0">
              <a:buNone/>
              <a:defRPr/>
            </a:pPr>
            <a:r>
              <a:rPr lang="tr-TR" altLang="en-US" sz="2400" dirty="0"/>
              <a:t>	</a:t>
            </a:r>
            <a:r>
              <a:rPr lang="tr-TR" altLang="en-US" sz="2400" dirty="0" err="1">
                <a:solidFill>
                  <a:srgbClr val="FF0000"/>
                </a:solidFill>
              </a:rPr>
              <a:t>Output</a:t>
            </a:r>
            <a:r>
              <a:rPr lang="tr-TR" altLang="en-US" sz="2400" dirty="0">
                <a:solidFill>
                  <a:srgbClr val="FF0000"/>
                </a:solidFill>
              </a:rPr>
              <a:t>: [('</a:t>
            </a:r>
            <a:r>
              <a:rPr lang="tr-TR" altLang="en-US" sz="2400" dirty="0" err="1">
                <a:solidFill>
                  <a:srgbClr val="FF0000"/>
                </a:solidFill>
              </a:rPr>
              <a:t>dave</a:t>
            </a:r>
            <a:r>
              <a:rPr lang="tr-TR" altLang="en-US" sz="2400" dirty="0">
                <a:solidFill>
                  <a:srgbClr val="FF0000"/>
                </a:solidFill>
              </a:rPr>
              <a:t>', 'B', 10), ('</a:t>
            </a:r>
            <a:r>
              <a:rPr lang="tr-TR" altLang="en-US" sz="2400" dirty="0" err="1">
                <a:solidFill>
                  <a:srgbClr val="FF0000"/>
                </a:solidFill>
              </a:rPr>
              <a:t>jane</a:t>
            </a:r>
            <a:r>
              <a:rPr lang="tr-TR" altLang="en-US" sz="2400" dirty="0">
                <a:solidFill>
                  <a:srgbClr val="FF0000"/>
                </a:solidFill>
              </a:rPr>
              <a:t>', 'B', 12), ('</a:t>
            </a:r>
            <a:r>
              <a:rPr lang="tr-TR" altLang="en-US" sz="2400" dirty="0" err="1">
                <a:solidFill>
                  <a:srgbClr val="FF0000"/>
                </a:solidFill>
              </a:rPr>
              <a:t>john</a:t>
            </a:r>
            <a:r>
              <a:rPr lang="tr-TR" altLang="en-US" sz="2400" dirty="0">
                <a:solidFill>
                  <a:srgbClr val="FF0000"/>
                </a:solidFill>
              </a:rPr>
              <a:t>', 'A', 15)]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4840</Words>
  <Application>Microsoft Office PowerPoint</Application>
  <PresentationFormat>Geniş ekran</PresentationFormat>
  <Paragraphs>722</Paragraphs>
  <Slides>47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</vt:lpstr>
      <vt:lpstr>Courier New</vt:lpstr>
      <vt:lpstr>Tahoma</vt:lpstr>
      <vt:lpstr>Times</vt:lpstr>
      <vt:lpstr>Times New Roman</vt:lpstr>
      <vt:lpstr>Wingdings</vt:lpstr>
      <vt:lpstr>Office Theme</vt:lpstr>
      <vt:lpstr>Bioinformatics Programming </vt:lpstr>
      <vt:lpstr>Outline</vt:lpstr>
      <vt:lpstr>Python Advanced Data-structures: Dictionaries</vt:lpstr>
      <vt:lpstr>Dictionaries: Syntax and item access</vt:lpstr>
      <vt:lpstr>Dictionaries: Different from lists?</vt:lpstr>
      <vt:lpstr>Dictionaries(Hashes in Python) and Efficiency</vt:lpstr>
      <vt:lpstr>Dictionary Examples</vt:lpstr>
      <vt:lpstr>Outline</vt:lpstr>
      <vt:lpstr>Sorting</vt:lpstr>
      <vt:lpstr>PowerPoint Sunusu</vt:lpstr>
      <vt:lpstr>Sorting Our First Attempt</vt:lpstr>
      <vt:lpstr>Sorting Numerically</vt:lpstr>
      <vt:lpstr>Sorting DNA by Length</vt:lpstr>
      <vt:lpstr>Sorting Strings Without Regard to Case</vt:lpstr>
      <vt:lpstr>Using lambda function</vt:lpstr>
      <vt:lpstr>Sorting Hashes by Value</vt:lpstr>
      <vt:lpstr>Outline</vt:lpstr>
      <vt:lpstr>String Methods</vt:lpstr>
      <vt:lpstr>String Methods</vt:lpstr>
      <vt:lpstr>String Methods</vt:lpstr>
      <vt:lpstr>Search Operator</vt:lpstr>
      <vt:lpstr>Examples</vt:lpstr>
      <vt:lpstr>replace() Method</vt:lpstr>
      <vt:lpstr>Outline</vt:lpstr>
      <vt:lpstr>Substitution (by using re library)</vt:lpstr>
      <vt:lpstr>Computing complementary DNA (with bug)</vt:lpstr>
      <vt:lpstr>Outline</vt:lpstr>
      <vt:lpstr>Translate Operator</vt:lpstr>
      <vt:lpstr>DNA Complement</vt:lpstr>
      <vt:lpstr>Computing complementary DNA (without bug)</vt:lpstr>
      <vt:lpstr>Length Function</vt:lpstr>
      <vt:lpstr>Reversing a string</vt:lpstr>
      <vt:lpstr>List/Array Methods</vt:lpstr>
      <vt:lpstr>List/Array Methods:  len, reverse, sort</vt:lpstr>
      <vt:lpstr>Adding items to the end of a list</vt:lpstr>
      <vt:lpstr>Removing items from the end of list</vt:lpstr>
      <vt:lpstr>Removing items from front of list</vt:lpstr>
      <vt:lpstr>Outline</vt:lpstr>
      <vt:lpstr>Recap:Loops</vt:lpstr>
      <vt:lpstr>while loops for list processing</vt:lpstr>
      <vt:lpstr>for loops for list processing</vt:lpstr>
      <vt:lpstr>join: converting arrays to strings</vt:lpstr>
      <vt:lpstr>join with newline separator</vt:lpstr>
      <vt:lpstr>Converting string to list</vt:lpstr>
      <vt:lpstr>Converting string to list using separators</vt:lpstr>
      <vt:lpstr>Converting string to list using separators</vt:lpstr>
      <vt:lpstr>One liner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Tugba</dc:creator>
  <cp:lastModifiedBy>tugba</cp:lastModifiedBy>
  <cp:revision>215</cp:revision>
  <dcterms:created xsi:type="dcterms:W3CDTF">2013-09-30T12:45:38Z</dcterms:created>
  <dcterms:modified xsi:type="dcterms:W3CDTF">2020-10-27T12:26:49Z</dcterms:modified>
</cp:coreProperties>
</file>