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DB6C3-77B4-4567-91B1-FD29FB7AE396}" type="datetimeFigureOut">
              <a:rPr lang="tr-TR" smtClean="0"/>
              <a:t>31.03.2021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6FD8B-743E-4C1E-8434-B795507886FC}" type="slidenum">
              <a:rPr lang="tr-TR" smtClean="0"/>
              <a:t>‹#›</a:t>
            </a:fld>
            <a:endParaRPr lang="tr-TR"/>
          </a:p>
        </p:txBody>
      </p:sp>
    </p:spTree>
    <p:extLst>
      <p:ext uri="{BB962C8B-B14F-4D97-AF65-F5344CB8AC3E}">
        <p14:creationId xmlns:p14="http://schemas.microsoft.com/office/powerpoint/2010/main" val="2416177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376FD8B-743E-4C1E-8434-B795507886FC}" type="slidenum">
              <a:rPr lang="tr-TR" smtClean="0"/>
              <a:t>17</a:t>
            </a:fld>
            <a:endParaRPr lang="tr-TR"/>
          </a:p>
        </p:txBody>
      </p:sp>
    </p:spTree>
    <p:extLst>
      <p:ext uri="{BB962C8B-B14F-4D97-AF65-F5344CB8AC3E}">
        <p14:creationId xmlns:p14="http://schemas.microsoft.com/office/powerpoint/2010/main" val="2459409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67718D54-31F1-4C3A-B01B-2CD6359FE874}" type="datetimeFigureOut">
              <a:rPr lang="tr-TR" smtClean="0"/>
              <a:t>31.03.2021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C1DA6E8-57C1-40A3-A730-573577175317}" type="slidenum">
              <a:rPr lang="tr-TR" smtClean="0"/>
              <a:t>‹#›</a:t>
            </a:fld>
            <a:endParaRPr lang="tr-TR"/>
          </a:p>
        </p:txBody>
      </p:sp>
    </p:spTree>
    <p:extLst>
      <p:ext uri="{BB962C8B-B14F-4D97-AF65-F5344CB8AC3E}">
        <p14:creationId xmlns:p14="http://schemas.microsoft.com/office/powerpoint/2010/main" val="850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7718D54-31F1-4C3A-B01B-2CD6359FE874}" type="datetimeFigureOut">
              <a:rPr lang="tr-TR" smtClean="0"/>
              <a:t>31.03.2021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C1DA6E8-57C1-40A3-A730-573577175317}" type="slidenum">
              <a:rPr lang="tr-TR" smtClean="0"/>
              <a:t>‹#›</a:t>
            </a:fld>
            <a:endParaRPr lang="tr-TR"/>
          </a:p>
        </p:txBody>
      </p:sp>
    </p:spTree>
    <p:extLst>
      <p:ext uri="{BB962C8B-B14F-4D97-AF65-F5344CB8AC3E}">
        <p14:creationId xmlns:p14="http://schemas.microsoft.com/office/powerpoint/2010/main" val="413958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7718D54-31F1-4C3A-B01B-2CD6359FE874}" type="datetimeFigureOut">
              <a:rPr lang="tr-TR" smtClean="0"/>
              <a:t>31.03.2021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C1DA6E8-57C1-40A3-A730-573577175317}" type="slidenum">
              <a:rPr lang="tr-TR" smtClean="0"/>
              <a:t>‹#›</a:t>
            </a:fld>
            <a:endParaRPr lang="tr-TR"/>
          </a:p>
        </p:txBody>
      </p:sp>
    </p:spTree>
    <p:extLst>
      <p:ext uri="{BB962C8B-B14F-4D97-AF65-F5344CB8AC3E}">
        <p14:creationId xmlns:p14="http://schemas.microsoft.com/office/powerpoint/2010/main" val="318648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7718D54-31F1-4C3A-B01B-2CD6359FE874}" type="datetimeFigureOut">
              <a:rPr lang="tr-TR" smtClean="0"/>
              <a:t>31.03.2021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C1DA6E8-57C1-40A3-A730-573577175317}" type="slidenum">
              <a:rPr lang="tr-TR" smtClean="0"/>
              <a:t>‹#›</a:t>
            </a:fld>
            <a:endParaRPr lang="tr-TR"/>
          </a:p>
        </p:txBody>
      </p:sp>
    </p:spTree>
    <p:extLst>
      <p:ext uri="{BB962C8B-B14F-4D97-AF65-F5344CB8AC3E}">
        <p14:creationId xmlns:p14="http://schemas.microsoft.com/office/powerpoint/2010/main" val="152373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67718D54-31F1-4C3A-B01B-2CD6359FE874}" type="datetimeFigureOut">
              <a:rPr lang="tr-TR" smtClean="0"/>
              <a:t>31.03.2021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C1DA6E8-57C1-40A3-A730-573577175317}" type="slidenum">
              <a:rPr lang="tr-TR" smtClean="0"/>
              <a:t>‹#›</a:t>
            </a:fld>
            <a:endParaRPr lang="tr-TR"/>
          </a:p>
        </p:txBody>
      </p:sp>
    </p:spTree>
    <p:extLst>
      <p:ext uri="{BB962C8B-B14F-4D97-AF65-F5344CB8AC3E}">
        <p14:creationId xmlns:p14="http://schemas.microsoft.com/office/powerpoint/2010/main" val="834137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7718D54-31F1-4C3A-B01B-2CD6359FE874}" type="datetimeFigureOut">
              <a:rPr lang="tr-TR" smtClean="0"/>
              <a:t>31.03.2021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C1DA6E8-57C1-40A3-A730-573577175317}" type="slidenum">
              <a:rPr lang="tr-TR" smtClean="0"/>
              <a:t>‹#›</a:t>
            </a:fld>
            <a:endParaRPr lang="tr-TR"/>
          </a:p>
        </p:txBody>
      </p:sp>
    </p:spTree>
    <p:extLst>
      <p:ext uri="{BB962C8B-B14F-4D97-AF65-F5344CB8AC3E}">
        <p14:creationId xmlns:p14="http://schemas.microsoft.com/office/powerpoint/2010/main" val="261562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7718D54-31F1-4C3A-B01B-2CD6359FE874}" type="datetimeFigureOut">
              <a:rPr lang="tr-TR" smtClean="0"/>
              <a:t>31.03.2021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C1DA6E8-57C1-40A3-A730-573577175317}" type="slidenum">
              <a:rPr lang="tr-TR" smtClean="0"/>
              <a:t>‹#›</a:t>
            </a:fld>
            <a:endParaRPr lang="tr-TR"/>
          </a:p>
        </p:txBody>
      </p:sp>
    </p:spTree>
    <p:extLst>
      <p:ext uri="{BB962C8B-B14F-4D97-AF65-F5344CB8AC3E}">
        <p14:creationId xmlns:p14="http://schemas.microsoft.com/office/powerpoint/2010/main" val="306490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67718D54-31F1-4C3A-B01B-2CD6359FE874}" type="datetimeFigureOut">
              <a:rPr lang="tr-TR" smtClean="0"/>
              <a:t>31.03.2021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C1DA6E8-57C1-40A3-A730-573577175317}" type="slidenum">
              <a:rPr lang="tr-TR" smtClean="0"/>
              <a:t>‹#›</a:t>
            </a:fld>
            <a:endParaRPr lang="tr-TR"/>
          </a:p>
        </p:txBody>
      </p:sp>
    </p:spTree>
    <p:extLst>
      <p:ext uri="{BB962C8B-B14F-4D97-AF65-F5344CB8AC3E}">
        <p14:creationId xmlns:p14="http://schemas.microsoft.com/office/powerpoint/2010/main" val="83731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7718D54-31F1-4C3A-B01B-2CD6359FE874}" type="datetimeFigureOut">
              <a:rPr lang="tr-TR" smtClean="0"/>
              <a:t>31.03.2021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C1DA6E8-57C1-40A3-A730-573577175317}" type="slidenum">
              <a:rPr lang="tr-TR" smtClean="0"/>
              <a:t>‹#›</a:t>
            </a:fld>
            <a:endParaRPr lang="tr-TR"/>
          </a:p>
        </p:txBody>
      </p:sp>
    </p:spTree>
    <p:extLst>
      <p:ext uri="{BB962C8B-B14F-4D97-AF65-F5344CB8AC3E}">
        <p14:creationId xmlns:p14="http://schemas.microsoft.com/office/powerpoint/2010/main" val="414961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7718D54-31F1-4C3A-B01B-2CD6359FE874}" type="datetimeFigureOut">
              <a:rPr lang="tr-TR" smtClean="0"/>
              <a:t>31.03.2021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C1DA6E8-57C1-40A3-A730-573577175317}" type="slidenum">
              <a:rPr lang="tr-TR" smtClean="0"/>
              <a:t>‹#›</a:t>
            </a:fld>
            <a:endParaRPr lang="tr-TR"/>
          </a:p>
        </p:txBody>
      </p:sp>
    </p:spTree>
    <p:extLst>
      <p:ext uri="{BB962C8B-B14F-4D97-AF65-F5344CB8AC3E}">
        <p14:creationId xmlns:p14="http://schemas.microsoft.com/office/powerpoint/2010/main" val="498594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7718D54-31F1-4C3A-B01B-2CD6359FE874}" type="datetimeFigureOut">
              <a:rPr lang="tr-TR" smtClean="0"/>
              <a:t>31.03.2021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C1DA6E8-57C1-40A3-A730-573577175317}" type="slidenum">
              <a:rPr lang="tr-TR" smtClean="0"/>
              <a:t>‹#›</a:t>
            </a:fld>
            <a:endParaRPr lang="tr-TR"/>
          </a:p>
        </p:txBody>
      </p:sp>
    </p:spTree>
    <p:extLst>
      <p:ext uri="{BB962C8B-B14F-4D97-AF65-F5344CB8AC3E}">
        <p14:creationId xmlns:p14="http://schemas.microsoft.com/office/powerpoint/2010/main" val="177306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18D54-31F1-4C3A-B01B-2CD6359FE874}" type="datetimeFigureOut">
              <a:rPr lang="tr-TR" smtClean="0"/>
              <a:t>31.03.2021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DA6E8-57C1-40A3-A730-573577175317}" type="slidenum">
              <a:rPr lang="tr-TR" smtClean="0"/>
              <a:t>‹#›</a:t>
            </a:fld>
            <a:endParaRPr lang="tr-TR"/>
          </a:p>
        </p:txBody>
      </p:sp>
    </p:spTree>
    <p:extLst>
      <p:ext uri="{BB962C8B-B14F-4D97-AF65-F5344CB8AC3E}">
        <p14:creationId xmlns:p14="http://schemas.microsoft.com/office/powerpoint/2010/main" val="344845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a:xfrm>
            <a:off x="1524000" y="518616"/>
            <a:ext cx="9144000" cy="3782918"/>
          </a:xfrm>
        </p:spPr>
        <p:txBody>
          <a:bodyPr>
            <a:normAutofit/>
          </a:bodyPr>
          <a:lstStyle/>
          <a:p>
            <a:r>
              <a:rPr lang="tr-TR" sz="6600" dirty="0" smtClean="0">
                <a:latin typeface="Arial" panose="020B0604020202020204" pitchFamily="34" charset="0"/>
                <a:cs typeface="Arial" panose="020B0604020202020204" pitchFamily="34" charset="0"/>
              </a:rPr>
              <a:t>KORUMACI-DEVLETÇİ</a:t>
            </a:r>
            <a:br>
              <a:rPr lang="tr-TR" sz="6600" dirty="0" smtClean="0">
                <a:latin typeface="Arial" panose="020B0604020202020204" pitchFamily="34" charset="0"/>
                <a:cs typeface="Arial" panose="020B0604020202020204" pitchFamily="34" charset="0"/>
              </a:rPr>
            </a:br>
            <a:r>
              <a:rPr lang="tr-TR" sz="6600" dirty="0" smtClean="0">
                <a:latin typeface="Arial" panose="020B0604020202020204" pitchFamily="34" charset="0"/>
                <a:cs typeface="Arial" panose="020B0604020202020204" pitchFamily="34" charset="0"/>
              </a:rPr>
              <a:t>SANAYİLEŞME </a:t>
            </a:r>
            <a:r>
              <a:rPr lang="tr-TR" sz="6600" smtClean="0">
                <a:latin typeface="Arial" panose="020B0604020202020204" pitchFamily="34" charset="0"/>
                <a:cs typeface="Arial" panose="020B0604020202020204" pitchFamily="34" charset="0"/>
              </a:rPr>
              <a:t/>
            </a:r>
            <a:br>
              <a:rPr lang="tr-TR" sz="6600" smtClean="0">
                <a:latin typeface="Arial" panose="020B0604020202020204" pitchFamily="34" charset="0"/>
                <a:cs typeface="Arial" panose="020B0604020202020204" pitchFamily="34" charset="0"/>
              </a:rPr>
            </a:br>
            <a:r>
              <a:rPr lang="tr-TR" sz="6600" smtClean="0">
                <a:latin typeface="Arial" panose="020B0604020202020204" pitchFamily="34" charset="0"/>
                <a:cs typeface="Arial" panose="020B0604020202020204" pitchFamily="34" charset="0"/>
              </a:rPr>
              <a:t>1930-1939</a:t>
            </a:r>
            <a:endParaRPr lang="tr-TR" sz="6600" dirty="0">
              <a:latin typeface="Arial" panose="020B0604020202020204" pitchFamily="34" charset="0"/>
              <a:cs typeface="Arial" panose="020B0604020202020204" pitchFamily="34" charset="0"/>
            </a:endParaRPr>
          </a:p>
        </p:txBody>
      </p:sp>
      <p:sp>
        <p:nvSpPr>
          <p:cNvPr id="5" name="Alt Başlık 4"/>
          <p:cNvSpPr>
            <a:spLocks noGrp="1"/>
          </p:cNvSpPr>
          <p:nvPr>
            <p:ph type="subTitle" idx="1"/>
          </p:nvPr>
        </p:nvSpPr>
        <p:spPr>
          <a:xfrm>
            <a:off x="2943368" y="5103292"/>
            <a:ext cx="9144000" cy="1655762"/>
          </a:xfrm>
        </p:spPr>
        <p:txBody>
          <a:bodyPr/>
          <a:lstStyle/>
          <a:p>
            <a:r>
              <a:rPr lang="tr-TR" dirty="0" smtClean="0"/>
              <a:t>                                                                     HAZIRLAYAN: M.FURKAN MESTAN</a:t>
            </a:r>
            <a:endParaRPr lang="tr-TR" dirty="0"/>
          </a:p>
        </p:txBody>
      </p:sp>
    </p:spTree>
    <p:extLst>
      <p:ext uri="{BB962C8B-B14F-4D97-AF65-F5344CB8AC3E}">
        <p14:creationId xmlns:p14="http://schemas.microsoft.com/office/powerpoint/2010/main" val="2193776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89398" y="656823"/>
            <a:ext cx="10542431" cy="4940591"/>
          </a:xfrm>
        </p:spPr>
        <p:txBody>
          <a:bodyPr>
            <a:normAutofit/>
          </a:bodyPr>
          <a:lstStyle/>
          <a:p>
            <a:r>
              <a:rPr lang="tr-TR" sz="3600" dirty="0" smtClean="0"/>
              <a:t>Birinci beş yıllık sanayi planı için 44 milyon TL bütçe ayrılmıştır. Fakat bu bütçeyi karşılamak için kaynak yaratmak şarttır. Zaten kriz ve ekmek buhranıyla iyice fakirleşen halka yüklenmek hiç doğru olmazdı, bu nedenle 27 Nisan 1932’de Başvekil İsmet İnönü Sovyet Rusya’ya ziyarete gitti. 13 günlük bu ziyareti sonucunda plana finansman bulma sorununa önemli ölçüde kaynak sağlamıştır.</a:t>
            </a:r>
            <a:endParaRPr lang="tr-TR" sz="3600" dirty="0"/>
          </a:p>
        </p:txBody>
      </p:sp>
    </p:spTree>
    <p:extLst>
      <p:ext uri="{BB962C8B-B14F-4D97-AF65-F5344CB8AC3E}">
        <p14:creationId xmlns:p14="http://schemas.microsoft.com/office/powerpoint/2010/main" val="1442257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59854"/>
            <a:ext cx="10515600" cy="5417109"/>
          </a:xfrm>
        </p:spPr>
        <p:txBody>
          <a:bodyPr/>
          <a:lstStyle/>
          <a:p>
            <a:r>
              <a:rPr lang="tr-TR" dirty="0" smtClean="0"/>
              <a:t>SSCB’nin Türkiye’ye 8.000.000 dolar faizsiz ve 20 yıl içerisinde tarım ürünleriyle ödemeli kredisi, plana ayrılan bütçenin 1/3ünü oluşturmaktaydı. Ayrıca Sovyet Rusya kurulacak fabrikalara teknoloji ve uzman yardımı sağlayacağını belirtti. </a:t>
            </a:r>
          </a:p>
          <a:p>
            <a:r>
              <a:rPr lang="tr-TR" dirty="0" smtClean="0"/>
              <a:t>SSCB’nin Türkiye’ye vermeyi yükümlendiği kredi önemlidir. 21 Ocak 1934’te imzalanan bu kredi ve teknik yardımla 1934’te Kayseri, 1935’te Nazilli dokuma fabrikaları açılmıştır. Çok daha önemlisi bu kredi 1930’lu yılların ikinci yarısında Almanya ve İngiltere’den alınan kredilere örnek olmuştur.</a:t>
            </a:r>
          </a:p>
          <a:p>
            <a:r>
              <a:rPr lang="tr-TR" dirty="0" smtClean="0"/>
              <a:t>İngiltere 1936 ve 1938 yıllarında verdiği krediler demir-çelik fabrikasının kurulmasını sağlamıştır. </a:t>
            </a:r>
          </a:p>
          <a:p>
            <a:endParaRPr lang="tr-TR" dirty="0"/>
          </a:p>
        </p:txBody>
      </p:sp>
    </p:spTree>
    <p:extLst>
      <p:ext uri="{BB962C8B-B14F-4D97-AF65-F5344CB8AC3E}">
        <p14:creationId xmlns:p14="http://schemas.microsoft.com/office/powerpoint/2010/main" val="3882616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222" y="180305"/>
            <a:ext cx="8577329" cy="6420118"/>
          </a:xfrm>
        </p:spPr>
      </p:pic>
    </p:spTree>
    <p:extLst>
      <p:ext uri="{BB962C8B-B14F-4D97-AF65-F5344CB8AC3E}">
        <p14:creationId xmlns:p14="http://schemas.microsoft.com/office/powerpoint/2010/main" val="1122865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796" y="231820"/>
            <a:ext cx="9066727" cy="6284890"/>
          </a:xfrm>
        </p:spPr>
      </p:pic>
    </p:spTree>
    <p:extLst>
      <p:ext uri="{BB962C8B-B14F-4D97-AF65-F5344CB8AC3E}">
        <p14:creationId xmlns:p14="http://schemas.microsoft.com/office/powerpoint/2010/main" val="3600000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800" b="1" dirty="0" smtClean="0">
                <a:solidFill>
                  <a:srgbClr val="FF0000"/>
                </a:solidFill>
              </a:rPr>
              <a:t>UYGULAMALAR</a:t>
            </a:r>
            <a:endParaRPr lang="tr-TR" sz="4800" b="1" dirty="0">
              <a:solidFill>
                <a:srgbClr val="FF0000"/>
              </a:solidFill>
            </a:endParaRPr>
          </a:p>
        </p:txBody>
      </p:sp>
      <p:sp>
        <p:nvSpPr>
          <p:cNvPr id="3" name="İçerik Yer Tutucusu 2"/>
          <p:cNvSpPr>
            <a:spLocks noGrp="1"/>
          </p:cNvSpPr>
          <p:nvPr>
            <p:ph idx="1"/>
          </p:nvPr>
        </p:nvSpPr>
        <p:spPr/>
        <p:txBody>
          <a:bodyPr>
            <a:normAutofit lnSpcReduction="10000"/>
          </a:bodyPr>
          <a:lstStyle/>
          <a:p>
            <a:r>
              <a:rPr lang="tr-TR" dirty="0"/>
              <a:t>Plan, birtakım değişikliklerle de olsa </a:t>
            </a:r>
            <a:r>
              <a:rPr lang="tr-TR" dirty="0" smtClean="0"/>
              <a:t>uygulanabilmiştir. </a:t>
            </a:r>
            <a:r>
              <a:rPr lang="tr-TR" dirty="0"/>
              <a:t>U</a:t>
            </a:r>
            <a:r>
              <a:rPr lang="tr-TR" dirty="0" smtClean="0"/>
              <a:t>ygulanan </a:t>
            </a:r>
            <a:r>
              <a:rPr lang="tr-TR" dirty="0"/>
              <a:t>birinci plana göre; meydana getirilen başlıca sanayi dalları şunlardır</a:t>
            </a:r>
            <a:r>
              <a:rPr lang="tr-TR" dirty="0" smtClean="0"/>
              <a:t>:</a:t>
            </a:r>
          </a:p>
          <a:p>
            <a:r>
              <a:rPr lang="tr-TR" dirty="0" smtClean="0"/>
              <a:t> </a:t>
            </a:r>
            <a:r>
              <a:rPr lang="tr-TR" dirty="0"/>
              <a:t>-Pamuk Mensucat sanayi</a:t>
            </a:r>
            <a:r>
              <a:rPr lang="tr-TR" dirty="0" smtClean="0"/>
              <a:t>,</a:t>
            </a:r>
          </a:p>
          <a:p>
            <a:r>
              <a:rPr lang="tr-TR" dirty="0" smtClean="0"/>
              <a:t> </a:t>
            </a:r>
            <a:r>
              <a:rPr lang="tr-TR" dirty="0"/>
              <a:t>-Karabük Demir Sanayi</a:t>
            </a:r>
            <a:r>
              <a:rPr lang="tr-TR" dirty="0" smtClean="0"/>
              <a:t>,</a:t>
            </a:r>
          </a:p>
          <a:p>
            <a:r>
              <a:rPr lang="tr-TR" dirty="0" smtClean="0"/>
              <a:t> </a:t>
            </a:r>
            <a:r>
              <a:rPr lang="tr-TR" dirty="0"/>
              <a:t>-İzmir Kağıt </a:t>
            </a:r>
            <a:r>
              <a:rPr lang="tr-TR" dirty="0" smtClean="0"/>
              <a:t>Sanayi</a:t>
            </a:r>
          </a:p>
          <a:p>
            <a:r>
              <a:rPr lang="tr-TR" dirty="0" smtClean="0"/>
              <a:t> </a:t>
            </a:r>
            <a:r>
              <a:rPr lang="tr-TR" dirty="0"/>
              <a:t>-Bursa </a:t>
            </a:r>
            <a:r>
              <a:rPr lang="tr-TR" dirty="0" err="1" smtClean="0"/>
              <a:t>Kamgarn</a:t>
            </a:r>
            <a:r>
              <a:rPr lang="tr-TR" dirty="0" smtClean="0"/>
              <a:t> (</a:t>
            </a:r>
            <a:r>
              <a:rPr lang="tr-TR" dirty="0"/>
              <a:t>Merinos ) sanayi </a:t>
            </a:r>
            <a:endParaRPr lang="tr-TR" dirty="0" smtClean="0"/>
          </a:p>
          <a:p>
            <a:r>
              <a:rPr lang="tr-TR" dirty="0" smtClean="0"/>
              <a:t>-</a:t>
            </a:r>
            <a:r>
              <a:rPr lang="tr-TR" dirty="0"/>
              <a:t>Toprak Sanayi( Kütahya Seramik, Paşabahçe Şişe ve cam fabrikaları) </a:t>
            </a:r>
            <a:endParaRPr lang="tr-TR" dirty="0" smtClean="0"/>
          </a:p>
          <a:p>
            <a:r>
              <a:rPr lang="tr-TR" dirty="0" smtClean="0"/>
              <a:t>-</a:t>
            </a:r>
            <a:r>
              <a:rPr lang="tr-TR" dirty="0"/>
              <a:t>Keçiborlu Kükürt Sanayi </a:t>
            </a:r>
            <a:endParaRPr lang="tr-TR" dirty="0" smtClean="0"/>
          </a:p>
          <a:p>
            <a:r>
              <a:rPr lang="tr-TR" dirty="0" smtClean="0"/>
              <a:t>-</a:t>
            </a:r>
            <a:r>
              <a:rPr lang="tr-TR" dirty="0"/>
              <a:t>Kimya </a:t>
            </a:r>
            <a:r>
              <a:rPr lang="tr-TR" dirty="0" smtClean="0"/>
              <a:t>Sanayi</a:t>
            </a:r>
            <a:endParaRPr lang="tr-TR" dirty="0"/>
          </a:p>
        </p:txBody>
      </p:sp>
    </p:spTree>
    <p:extLst>
      <p:ext uri="{BB962C8B-B14F-4D97-AF65-F5344CB8AC3E}">
        <p14:creationId xmlns:p14="http://schemas.microsoft.com/office/powerpoint/2010/main" val="1815749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idx="1"/>
          </p:nvPr>
        </p:nvSpPr>
        <p:spPr>
          <a:xfrm>
            <a:off x="838200" y="153988"/>
            <a:ext cx="10515600" cy="6022975"/>
          </a:xfrm>
        </p:spPr>
        <p:txBody>
          <a:bodyPr>
            <a:normAutofit fontScale="92500" lnSpcReduction="10000"/>
          </a:bodyPr>
          <a:lstStyle/>
          <a:p>
            <a:r>
              <a:rPr lang="tr-TR" dirty="0"/>
              <a:t>Kurulan işletmelerin 13’ü Sümerbank tarafından </a:t>
            </a:r>
            <a:r>
              <a:rPr lang="tr-TR" dirty="0" smtClean="0"/>
              <a:t>gerçekleştirilmiştir</a:t>
            </a:r>
            <a:r>
              <a:rPr lang="tr-TR" dirty="0" smtClean="0"/>
              <a:t>. Etibank </a:t>
            </a:r>
            <a:r>
              <a:rPr lang="tr-TR" dirty="0"/>
              <a:t>ve Sümerbank’ın özel tasarrufu yatırıma yönlendirmeleri düşünülse de, planda belirtilen yatırımlar için gerekli fonlar kamu tasarruflarıyla sağlanmıştır. Dokuma sanayii yatırımlarının finansmanının tümü </a:t>
            </a:r>
            <a:r>
              <a:rPr lang="tr-TR" dirty="0" smtClean="0"/>
              <a:t>SSCB’den </a:t>
            </a:r>
            <a:r>
              <a:rPr lang="tr-TR" dirty="0"/>
              <a:t>olmak üzere Almanya ve İngiltere’den temin </a:t>
            </a:r>
            <a:r>
              <a:rPr lang="tr-TR" dirty="0" smtClean="0"/>
              <a:t>edilmiştir. </a:t>
            </a:r>
            <a:r>
              <a:rPr lang="tr-TR" dirty="0"/>
              <a:t>Plan sonucunda hedeflenen dokuz sanayi dalında faaliyete giren yirmi fabrika şunlardır</a:t>
            </a:r>
            <a:r>
              <a:rPr lang="tr-TR" dirty="0" smtClean="0"/>
              <a:t>:</a:t>
            </a:r>
          </a:p>
          <a:p>
            <a:r>
              <a:rPr lang="tr-TR" dirty="0" smtClean="0"/>
              <a:t> </a:t>
            </a:r>
            <a:r>
              <a:rPr lang="tr-TR" dirty="0"/>
              <a:t>- Kimya Sanayii: Gemlik Suni İpek, İzmit Kibrit Asidi ve Isparta Gülyağı fabrikaları</a:t>
            </a:r>
            <a:r>
              <a:rPr lang="tr-TR" dirty="0" smtClean="0"/>
              <a:t>,</a:t>
            </a:r>
          </a:p>
          <a:p>
            <a:r>
              <a:rPr lang="tr-TR" dirty="0" smtClean="0"/>
              <a:t> </a:t>
            </a:r>
            <a:r>
              <a:rPr lang="tr-TR" dirty="0"/>
              <a:t>- Toprak sanayii: Zonguldak Seramik, Paşabahçe Şişe ve Cam, Çimento fabrikaları</a:t>
            </a:r>
            <a:r>
              <a:rPr lang="tr-TR" dirty="0" smtClean="0"/>
              <a:t>,</a:t>
            </a:r>
          </a:p>
          <a:p>
            <a:r>
              <a:rPr lang="tr-TR" dirty="0" smtClean="0"/>
              <a:t> </a:t>
            </a:r>
            <a:r>
              <a:rPr lang="tr-TR" dirty="0"/>
              <a:t>- Demir Sanayii Karabük Fabrikası, </a:t>
            </a:r>
            <a:endParaRPr lang="tr-TR" dirty="0" smtClean="0"/>
          </a:p>
          <a:p>
            <a:r>
              <a:rPr lang="tr-TR" dirty="0" smtClean="0"/>
              <a:t>-İzmit </a:t>
            </a:r>
            <a:r>
              <a:rPr lang="tr-TR" dirty="0"/>
              <a:t>Kâğıt ve Selüloz Fabrikası, </a:t>
            </a:r>
            <a:endParaRPr lang="tr-TR" dirty="0" smtClean="0"/>
          </a:p>
          <a:p>
            <a:r>
              <a:rPr lang="tr-TR" dirty="0" smtClean="0"/>
              <a:t>- </a:t>
            </a:r>
            <a:r>
              <a:rPr lang="tr-TR" dirty="0" err="1"/>
              <a:t>Kamgarn</a:t>
            </a:r>
            <a:r>
              <a:rPr lang="tr-TR" dirty="0"/>
              <a:t> Sanayii; Bursa-Merinos</a:t>
            </a:r>
            <a:r>
              <a:rPr lang="tr-TR" dirty="0" smtClean="0"/>
              <a:t>,</a:t>
            </a:r>
          </a:p>
          <a:p>
            <a:r>
              <a:rPr lang="tr-TR" dirty="0" smtClean="0"/>
              <a:t> </a:t>
            </a:r>
            <a:r>
              <a:rPr lang="tr-TR" dirty="0"/>
              <a:t>- Keçiborlu Kükürt Sanayii</a:t>
            </a:r>
            <a:r>
              <a:rPr lang="tr-TR" dirty="0" smtClean="0"/>
              <a:t>,</a:t>
            </a:r>
          </a:p>
          <a:p>
            <a:r>
              <a:rPr lang="tr-TR" dirty="0" smtClean="0"/>
              <a:t> </a:t>
            </a:r>
            <a:r>
              <a:rPr lang="tr-TR" dirty="0"/>
              <a:t>- Bodrum’da Süngercilik, </a:t>
            </a:r>
          </a:p>
        </p:txBody>
      </p:sp>
    </p:spTree>
    <p:extLst>
      <p:ext uri="{BB962C8B-B14F-4D97-AF65-F5344CB8AC3E}">
        <p14:creationId xmlns:p14="http://schemas.microsoft.com/office/powerpoint/2010/main" val="1468549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60927" y="421828"/>
            <a:ext cx="10515600" cy="4351338"/>
          </a:xfrm>
        </p:spPr>
        <p:txBody>
          <a:bodyPr/>
          <a:lstStyle/>
          <a:p>
            <a:r>
              <a:rPr lang="tr-TR" dirty="0"/>
              <a:t>- Pamuklu Dokuma Sanayii: Bakırköy, Kayseri, Ereğli, Nazilli, Iğdır İplik ile Malatya İplik ve dokuma fabrikaları</a:t>
            </a:r>
            <a:r>
              <a:rPr lang="tr-TR" dirty="0" smtClean="0"/>
              <a:t>,</a:t>
            </a:r>
          </a:p>
          <a:p>
            <a:r>
              <a:rPr lang="tr-TR" dirty="0" smtClean="0"/>
              <a:t> </a:t>
            </a:r>
            <a:r>
              <a:rPr lang="tr-TR" dirty="0"/>
              <a:t>- Kastamonu’da Kendir Fabrikası kurulmuştur. İzmir </a:t>
            </a:r>
            <a:r>
              <a:rPr lang="tr-TR" dirty="0" smtClean="0"/>
              <a:t>Sülfürik </a:t>
            </a:r>
            <a:r>
              <a:rPr lang="tr-TR" dirty="0"/>
              <a:t>Asit fabrikası ile Karabük’teki Klor Fabrikası hariç diğer işletmeler plan dönemi sonunda faaliyete başlamıştır.</a:t>
            </a:r>
          </a:p>
        </p:txBody>
      </p:sp>
    </p:spTree>
    <p:extLst>
      <p:ext uri="{BB962C8B-B14F-4D97-AF65-F5344CB8AC3E}">
        <p14:creationId xmlns:p14="http://schemas.microsoft.com/office/powerpoint/2010/main" val="3624602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2271941560"/>
              </p:ext>
            </p:extLst>
          </p:nvPr>
        </p:nvGraphicFramePr>
        <p:xfrm>
          <a:off x="785612" y="798489"/>
          <a:ext cx="10568188" cy="5106376"/>
        </p:xfrm>
        <a:graphic>
          <a:graphicData uri="http://schemas.openxmlformats.org/drawingml/2006/table">
            <a:tbl>
              <a:tblPr firstRow="1" bandRow="1">
                <a:tableStyleId>{5C22544A-7EE6-4342-B048-85BDC9FD1C3A}</a:tableStyleId>
              </a:tblPr>
              <a:tblGrid>
                <a:gridCol w="2642047"/>
                <a:gridCol w="2642047"/>
                <a:gridCol w="2642047"/>
                <a:gridCol w="2642047"/>
              </a:tblGrid>
              <a:tr h="464216">
                <a:tc>
                  <a:txBody>
                    <a:bodyPr/>
                    <a:lstStyle/>
                    <a:p>
                      <a:endParaRPr lang="tr-TR" dirty="0"/>
                    </a:p>
                  </a:txBody>
                  <a:tcPr/>
                </a:tc>
                <a:tc>
                  <a:txBody>
                    <a:bodyPr/>
                    <a:lstStyle/>
                    <a:p>
                      <a:r>
                        <a:rPr lang="tr-TR" dirty="0" smtClean="0"/>
                        <a:t>İHRACAT</a:t>
                      </a:r>
                      <a:endParaRPr lang="tr-TR" dirty="0"/>
                    </a:p>
                  </a:txBody>
                  <a:tcPr/>
                </a:tc>
                <a:tc>
                  <a:txBody>
                    <a:bodyPr/>
                    <a:lstStyle/>
                    <a:p>
                      <a:r>
                        <a:rPr lang="tr-TR" dirty="0" smtClean="0"/>
                        <a:t>İTHALAT</a:t>
                      </a:r>
                      <a:endParaRPr lang="tr-TR" dirty="0"/>
                    </a:p>
                  </a:txBody>
                  <a:tcPr/>
                </a:tc>
                <a:tc>
                  <a:txBody>
                    <a:bodyPr/>
                    <a:lstStyle/>
                    <a:p>
                      <a:r>
                        <a:rPr lang="tr-TR" dirty="0" smtClean="0"/>
                        <a:t>AÇIK(-),FAZLA(+)</a:t>
                      </a:r>
                      <a:endParaRPr lang="tr-TR" dirty="0"/>
                    </a:p>
                  </a:txBody>
                  <a:tcPr/>
                </a:tc>
              </a:tr>
              <a:tr h="464216">
                <a:tc>
                  <a:txBody>
                    <a:bodyPr/>
                    <a:lstStyle/>
                    <a:p>
                      <a:r>
                        <a:rPr lang="tr-TR" dirty="0" smtClean="0"/>
                        <a:t>1930</a:t>
                      </a:r>
                      <a:endParaRPr lang="tr-TR" dirty="0"/>
                    </a:p>
                  </a:txBody>
                  <a:tcPr/>
                </a:tc>
                <a:tc>
                  <a:txBody>
                    <a:bodyPr/>
                    <a:lstStyle/>
                    <a:p>
                      <a:r>
                        <a:rPr lang="tr-TR" dirty="0" smtClean="0"/>
                        <a:t>71,3</a:t>
                      </a:r>
                      <a:endParaRPr lang="tr-TR" dirty="0"/>
                    </a:p>
                  </a:txBody>
                  <a:tcPr/>
                </a:tc>
                <a:tc>
                  <a:txBody>
                    <a:bodyPr/>
                    <a:lstStyle/>
                    <a:p>
                      <a:r>
                        <a:rPr lang="tr-TR" dirty="0" smtClean="0"/>
                        <a:t>69,5</a:t>
                      </a:r>
                      <a:endParaRPr lang="tr-TR" dirty="0"/>
                    </a:p>
                  </a:txBody>
                  <a:tcPr/>
                </a:tc>
                <a:tc>
                  <a:txBody>
                    <a:bodyPr/>
                    <a:lstStyle/>
                    <a:p>
                      <a:r>
                        <a:rPr lang="tr-TR" dirty="0" smtClean="0"/>
                        <a:t>+1,8</a:t>
                      </a:r>
                      <a:endParaRPr lang="tr-TR" dirty="0"/>
                    </a:p>
                  </a:txBody>
                  <a:tcPr/>
                </a:tc>
              </a:tr>
              <a:tr h="464216">
                <a:tc>
                  <a:txBody>
                    <a:bodyPr/>
                    <a:lstStyle/>
                    <a:p>
                      <a:r>
                        <a:rPr lang="tr-TR" dirty="0" smtClean="0"/>
                        <a:t>1931</a:t>
                      </a:r>
                      <a:endParaRPr lang="tr-TR" dirty="0"/>
                    </a:p>
                  </a:txBody>
                  <a:tcPr/>
                </a:tc>
                <a:tc>
                  <a:txBody>
                    <a:bodyPr/>
                    <a:lstStyle/>
                    <a:p>
                      <a:r>
                        <a:rPr lang="tr-TR" dirty="0" smtClean="0"/>
                        <a:t>60,2</a:t>
                      </a:r>
                      <a:endParaRPr lang="tr-TR" dirty="0"/>
                    </a:p>
                  </a:txBody>
                  <a:tcPr/>
                </a:tc>
                <a:tc>
                  <a:txBody>
                    <a:bodyPr/>
                    <a:lstStyle/>
                    <a:p>
                      <a:r>
                        <a:rPr lang="tr-TR" dirty="0" smtClean="0"/>
                        <a:t>59,9</a:t>
                      </a:r>
                      <a:endParaRPr lang="tr-TR" dirty="0"/>
                    </a:p>
                  </a:txBody>
                  <a:tcPr/>
                </a:tc>
                <a:tc>
                  <a:txBody>
                    <a:bodyPr/>
                    <a:lstStyle/>
                    <a:p>
                      <a:r>
                        <a:rPr lang="tr-TR" dirty="0" smtClean="0"/>
                        <a:t>+0,3</a:t>
                      </a:r>
                      <a:endParaRPr lang="tr-TR" dirty="0"/>
                    </a:p>
                  </a:txBody>
                  <a:tcPr/>
                </a:tc>
              </a:tr>
              <a:tr h="464216">
                <a:tc>
                  <a:txBody>
                    <a:bodyPr/>
                    <a:lstStyle/>
                    <a:p>
                      <a:r>
                        <a:rPr lang="tr-TR" dirty="0" smtClean="0"/>
                        <a:t>1932</a:t>
                      </a:r>
                      <a:endParaRPr lang="tr-TR" dirty="0"/>
                    </a:p>
                  </a:txBody>
                  <a:tcPr/>
                </a:tc>
                <a:tc>
                  <a:txBody>
                    <a:bodyPr/>
                    <a:lstStyle/>
                    <a:p>
                      <a:r>
                        <a:rPr lang="tr-TR" dirty="0" smtClean="0"/>
                        <a:t>47,9</a:t>
                      </a:r>
                      <a:endParaRPr lang="tr-TR" dirty="0"/>
                    </a:p>
                  </a:txBody>
                  <a:tcPr/>
                </a:tc>
                <a:tc>
                  <a:txBody>
                    <a:bodyPr/>
                    <a:lstStyle/>
                    <a:p>
                      <a:r>
                        <a:rPr lang="tr-TR" dirty="0" smtClean="0"/>
                        <a:t>40,7</a:t>
                      </a:r>
                      <a:endParaRPr lang="tr-TR" dirty="0"/>
                    </a:p>
                  </a:txBody>
                  <a:tcPr/>
                </a:tc>
                <a:tc>
                  <a:txBody>
                    <a:bodyPr/>
                    <a:lstStyle/>
                    <a:p>
                      <a:r>
                        <a:rPr lang="tr-TR" dirty="0" smtClean="0"/>
                        <a:t>+7,2</a:t>
                      </a:r>
                      <a:endParaRPr lang="tr-TR" dirty="0"/>
                    </a:p>
                  </a:txBody>
                  <a:tcPr/>
                </a:tc>
              </a:tr>
              <a:tr h="464216">
                <a:tc>
                  <a:txBody>
                    <a:bodyPr/>
                    <a:lstStyle/>
                    <a:p>
                      <a:r>
                        <a:rPr lang="tr-TR" dirty="0" smtClean="0"/>
                        <a:t>1933</a:t>
                      </a:r>
                      <a:endParaRPr lang="tr-TR" dirty="0"/>
                    </a:p>
                  </a:txBody>
                  <a:tcPr/>
                </a:tc>
                <a:tc>
                  <a:txBody>
                    <a:bodyPr/>
                    <a:lstStyle/>
                    <a:p>
                      <a:r>
                        <a:rPr lang="tr-TR" dirty="0" smtClean="0"/>
                        <a:t>58</a:t>
                      </a:r>
                      <a:endParaRPr lang="tr-TR" dirty="0"/>
                    </a:p>
                  </a:txBody>
                  <a:tcPr/>
                </a:tc>
                <a:tc>
                  <a:txBody>
                    <a:bodyPr/>
                    <a:lstStyle/>
                    <a:p>
                      <a:r>
                        <a:rPr lang="tr-TR" dirty="0" smtClean="0"/>
                        <a:t>45</a:t>
                      </a:r>
                      <a:endParaRPr lang="tr-TR" dirty="0"/>
                    </a:p>
                  </a:txBody>
                  <a:tcPr/>
                </a:tc>
                <a:tc>
                  <a:txBody>
                    <a:bodyPr/>
                    <a:lstStyle/>
                    <a:p>
                      <a:r>
                        <a:rPr lang="tr-TR" dirty="0" smtClean="0"/>
                        <a:t>+13</a:t>
                      </a:r>
                      <a:endParaRPr lang="tr-TR" dirty="0"/>
                    </a:p>
                  </a:txBody>
                  <a:tcPr/>
                </a:tc>
              </a:tr>
              <a:tr h="464216">
                <a:tc>
                  <a:txBody>
                    <a:bodyPr/>
                    <a:lstStyle/>
                    <a:p>
                      <a:r>
                        <a:rPr lang="tr-TR" dirty="0" smtClean="0"/>
                        <a:t>1934</a:t>
                      </a:r>
                      <a:endParaRPr lang="tr-TR" dirty="0"/>
                    </a:p>
                  </a:txBody>
                  <a:tcPr/>
                </a:tc>
                <a:tc>
                  <a:txBody>
                    <a:bodyPr/>
                    <a:lstStyle/>
                    <a:p>
                      <a:r>
                        <a:rPr lang="tr-TR" dirty="0" smtClean="0"/>
                        <a:t>73</a:t>
                      </a:r>
                      <a:endParaRPr lang="tr-TR" dirty="0"/>
                    </a:p>
                  </a:txBody>
                  <a:tcPr/>
                </a:tc>
                <a:tc>
                  <a:txBody>
                    <a:bodyPr/>
                    <a:lstStyle/>
                    <a:p>
                      <a:r>
                        <a:rPr lang="tr-TR" dirty="0" smtClean="0"/>
                        <a:t>68,7</a:t>
                      </a:r>
                      <a:endParaRPr lang="tr-TR" dirty="0"/>
                    </a:p>
                  </a:txBody>
                  <a:tcPr/>
                </a:tc>
                <a:tc>
                  <a:txBody>
                    <a:bodyPr/>
                    <a:lstStyle/>
                    <a:p>
                      <a:r>
                        <a:rPr lang="tr-TR" dirty="0" smtClean="0"/>
                        <a:t>+4,3</a:t>
                      </a:r>
                      <a:endParaRPr lang="tr-TR" dirty="0"/>
                    </a:p>
                  </a:txBody>
                  <a:tcPr/>
                </a:tc>
              </a:tr>
              <a:tr h="464216">
                <a:tc>
                  <a:txBody>
                    <a:bodyPr/>
                    <a:lstStyle/>
                    <a:p>
                      <a:r>
                        <a:rPr lang="tr-TR" dirty="0" smtClean="0"/>
                        <a:t>1935</a:t>
                      </a:r>
                      <a:endParaRPr lang="tr-TR" dirty="0"/>
                    </a:p>
                  </a:txBody>
                  <a:tcPr/>
                </a:tc>
                <a:tc>
                  <a:txBody>
                    <a:bodyPr/>
                    <a:lstStyle/>
                    <a:p>
                      <a:r>
                        <a:rPr lang="tr-TR" dirty="0" smtClean="0"/>
                        <a:t>76,2</a:t>
                      </a:r>
                      <a:endParaRPr lang="tr-TR" dirty="0"/>
                    </a:p>
                  </a:txBody>
                  <a:tcPr/>
                </a:tc>
                <a:tc>
                  <a:txBody>
                    <a:bodyPr/>
                    <a:lstStyle/>
                    <a:p>
                      <a:r>
                        <a:rPr lang="tr-TR" dirty="0" smtClean="0"/>
                        <a:t>70,6</a:t>
                      </a:r>
                      <a:endParaRPr lang="tr-TR" dirty="0"/>
                    </a:p>
                  </a:txBody>
                  <a:tcPr/>
                </a:tc>
                <a:tc>
                  <a:txBody>
                    <a:bodyPr/>
                    <a:lstStyle/>
                    <a:p>
                      <a:r>
                        <a:rPr lang="tr-TR" dirty="0" smtClean="0"/>
                        <a:t>+5,6</a:t>
                      </a:r>
                      <a:endParaRPr lang="tr-TR" dirty="0"/>
                    </a:p>
                  </a:txBody>
                  <a:tcPr/>
                </a:tc>
              </a:tr>
              <a:tr h="464216">
                <a:tc>
                  <a:txBody>
                    <a:bodyPr/>
                    <a:lstStyle/>
                    <a:p>
                      <a:r>
                        <a:rPr lang="tr-TR" dirty="0" smtClean="0"/>
                        <a:t>1936</a:t>
                      </a:r>
                      <a:endParaRPr lang="tr-TR" dirty="0"/>
                    </a:p>
                  </a:txBody>
                  <a:tcPr/>
                </a:tc>
                <a:tc>
                  <a:txBody>
                    <a:bodyPr/>
                    <a:lstStyle/>
                    <a:p>
                      <a:r>
                        <a:rPr lang="tr-TR" dirty="0" smtClean="0"/>
                        <a:t>93,6</a:t>
                      </a:r>
                      <a:endParaRPr lang="tr-TR" dirty="0"/>
                    </a:p>
                  </a:txBody>
                  <a:tcPr/>
                </a:tc>
                <a:tc>
                  <a:txBody>
                    <a:bodyPr/>
                    <a:lstStyle/>
                    <a:p>
                      <a:r>
                        <a:rPr lang="tr-TR" dirty="0" smtClean="0"/>
                        <a:t>73,6</a:t>
                      </a:r>
                      <a:endParaRPr lang="tr-TR" dirty="0"/>
                    </a:p>
                  </a:txBody>
                  <a:tcPr/>
                </a:tc>
                <a:tc>
                  <a:txBody>
                    <a:bodyPr/>
                    <a:lstStyle/>
                    <a:p>
                      <a:r>
                        <a:rPr lang="tr-TR" dirty="0" smtClean="0"/>
                        <a:t>+20</a:t>
                      </a:r>
                      <a:endParaRPr lang="tr-TR" dirty="0"/>
                    </a:p>
                  </a:txBody>
                  <a:tcPr/>
                </a:tc>
              </a:tr>
              <a:tr h="464216">
                <a:tc>
                  <a:txBody>
                    <a:bodyPr/>
                    <a:lstStyle/>
                    <a:p>
                      <a:r>
                        <a:rPr lang="tr-TR" dirty="0" smtClean="0"/>
                        <a:t>1937</a:t>
                      </a:r>
                      <a:endParaRPr lang="tr-TR" dirty="0"/>
                    </a:p>
                  </a:txBody>
                  <a:tcPr/>
                </a:tc>
                <a:tc>
                  <a:txBody>
                    <a:bodyPr/>
                    <a:lstStyle/>
                    <a:p>
                      <a:r>
                        <a:rPr lang="tr-TR" dirty="0" smtClean="0"/>
                        <a:t>109,2</a:t>
                      </a:r>
                      <a:endParaRPr lang="tr-TR" dirty="0"/>
                    </a:p>
                  </a:txBody>
                  <a:tcPr/>
                </a:tc>
                <a:tc>
                  <a:txBody>
                    <a:bodyPr/>
                    <a:lstStyle/>
                    <a:p>
                      <a:r>
                        <a:rPr lang="tr-TR" dirty="0" smtClean="0"/>
                        <a:t>90,5</a:t>
                      </a:r>
                      <a:endParaRPr lang="tr-TR" dirty="0"/>
                    </a:p>
                  </a:txBody>
                  <a:tcPr/>
                </a:tc>
                <a:tc>
                  <a:txBody>
                    <a:bodyPr/>
                    <a:lstStyle/>
                    <a:p>
                      <a:r>
                        <a:rPr lang="tr-TR" dirty="0" smtClean="0"/>
                        <a:t>+18,7</a:t>
                      </a:r>
                      <a:endParaRPr lang="tr-TR" dirty="0"/>
                    </a:p>
                  </a:txBody>
                  <a:tcPr/>
                </a:tc>
              </a:tr>
              <a:tr h="464216">
                <a:tc>
                  <a:txBody>
                    <a:bodyPr/>
                    <a:lstStyle/>
                    <a:p>
                      <a:r>
                        <a:rPr lang="tr-TR" dirty="0" smtClean="0"/>
                        <a:t>1938</a:t>
                      </a:r>
                      <a:endParaRPr lang="tr-TR" dirty="0"/>
                    </a:p>
                  </a:txBody>
                  <a:tcPr/>
                </a:tc>
                <a:tc>
                  <a:txBody>
                    <a:bodyPr/>
                    <a:lstStyle/>
                    <a:p>
                      <a:r>
                        <a:rPr lang="tr-TR" dirty="0" smtClean="0"/>
                        <a:t>115</a:t>
                      </a:r>
                      <a:endParaRPr lang="tr-TR" dirty="0"/>
                    </a:p>
                  </a:txBody>
                  <a:tcPr/>
                </a:tc>
                <a:tc>
                  <a:txBody>
                    <a:bodyPr/>
                    <a:lstStyle/>
                    <a:p>
                      <a:r>
                        <a:rPr lang="tr-TR" dirty="0" smtClean="0"/>
                        <a:t>118,8</a:t>
                      </a:r>
                      <a:endParaRPr lang="tr-TR" dirty="0"/>
                    </a:p>
                  </a:txBody>
                  <a:tcPr/>
                </a:tc>
                <a:tc>
                  <a:txBody>
                    <a:bodyPr/>
                    <a:lstStyle/>
                    <a:p>
                      <a:r>
                        <a:rPr lang="tr-TR" dirty="0" smtClean="0"/>
                        <a:t>-3,8</a:t>
                      </a:r>
                      <a:endParaRPr lang="tr-TR" dirty="0"/>
                    </a:p>
                  </a:txBody>
                  <a:tcPr/>
                </a:tc>
              </a:tr>
              <a:tr h="464216">
                <a:tc>
                  <a:txBody>
                    <a:bodyPr/>
                    <a:lstStyle/>
                    <a:p>
                      <a:r>
                        <a:rPr lang="tr-TR" dirty="0" smtClean="0"/>
                        <a:t>1939</a:t>
                      </a:r>
                      <a:endParaRPr lang="tr-TR" dirty="0"/>
                    </a:p>
                  </a:txBody>
                  <a:tcPr/>
                </a:tc>
                <a:tc>
                  <a:txBody>
                    <a:bodyPr/>
                    <a:lstStyle/>
                    <a:p>
                      <a:r>
                        <a:rPr lang="tr-TR" dirty="0" smtClean="0"/>
                        <a:t>99,6</a:t>
                      </a:r>
                      <a:endParaRPr lang="tr-TR" dirty="0"/>
                    </a:p>
                  </a:txBody>
                  <a:tcPr/>
                </a:tc>
                <a:tc>
                  <a:txBody>
                    <a:bodyPr/>
                    <a:lstStyle/>
                    <a:p>
                      <a:r>
                        <a:rPr lang="tr-TR" dirty="0" smtClean="0"/>
                        <a:t>92,4</a:t>
                      </a:r>
                      <a:endParaRPr lang="tr-TR" dirty="0"/>
                    </a:p>
                  </a:txBody>
                  <a:tcPr/>
                </a:tc>
                <a:tc>
                  <a:txBody>
                    <a:bodyPr/>
                    <a:lstStyle/>
                    <a:p>
                      <a:r>
                        <a:rPr lang="tr-TR" dirty="0" smtClean="0"/>
                        <a:t>+7,2</a:t>
                      </a:r>
                      <a:endParaRPr lang="tr-TR" dirty="0"/>
                    </a:p>
                  </a:txBody>
                  <a:tcPr/>
                </a:tc>
              </a:tr>
            </a:tbl>
          </a:graphicData>
        </a:graphic>
      </p:graphicFrame>
    </p:spTree>
    <p:extLst>
      <p:ext uri="{BB962C8B-B14F-4D97-AF65-F5344CB8AC3E}">
        <p14:creationId xmlns:p14="http://schemas.microsoft.com/office/powerpoint/2010/main" val="870941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83335"/>
            <a:ext cx="10515600" cy="5893628"/>
          </a:xfrm>
        </p:spPr>
        <p:txBody>
          <a:bodyPr/>
          <a:lstStyle/>
          <a:p>
            <a:r>
              <a:rPr lang="tr-TR" dirty="0"/>
              <a:t>Beş temel sektörde toplam </a:t>
            </a:r>
            <a:r>
              <a:rPr lang="tr-TR" dirty="0" smtClean="0"/>
              <a:t>20 </a:t>
            </a:r>
            <a:r>
              <a:rPr lang="tr-TR" dirty="0"/>
              <a:t>fabrikanın kurulması öngörülen planda hedeflerin tümü gerçekleşmese bile önemli bir yol kat edilmiştir. Öncelikle temel tüketim malları olan ve “üç beyaz” </a:t>
            </a:r>
            <a:r>
              <a:rPr lang="tr-TR" dirty="0" smtClean="0"/>
              <a:t>olarak </a:t>
            </a:r>
            <a:r>
              <a:rPr lang="tr-TR" dirty="0"/>
              <a:t>anılan dokuma, un ve şekerin yani hafif sanayinin ithal ikamesi gerçekleşmiştir. Devletçiliğin başladığı ve planın uygulandığı </a:t>
            </a:r>
            <a:r>
              <a:rPr lang="tr-TR" dirty="0" smtClean="0"/>
              <a:t>dönemde, </a:t>
            </a:r>
            <a:r>
              <a:rPr lang="tr-TR" dirty="0"/>
              <a:t>sanayinin yıllık büyüme hızı ortalama yüzde 6,87 olmuştur. 1929 yılında milli hâsılanın yüzde 9,6’sını oluşturan sanayi kesiminin payı 1939 yılında yüzde 18’e yükselmiştir. Tarım kesiminin ise 1929’da yüzde 51,6 olan milli hâsıladaki payı 1939’da yüzde 39’a gerilemiştir. 1930-1939 döneminin yıllık büyüme hızı da yüzde </a:t>
            </a:r>
            <a:r>
              <a:rPr lang="tr-TR" dirty="0" smtClean="0"/>
              <a:t>6’dır.</a:t>
            </a:r>
          </a:p>
          <a:p>
            <a:r>
              <a:rPr lang="tr-TR" dirty="0"/>
              <a:t>Sonuç olarak, Türkiye’nin ilk planlama çalışmaları, uluslararası işbölümünün verdiği role bir tepki olarak kendi gücünü seferber etmeye çalışarak bir özgür kalkınış </a:t>
            </a:r>
            <a:r>
              <a:rPr lang="tr-TR" dirty="0" smtClean="0"/>
              <a:t>çabası niteliğini taşımaktadır.</a:t>
            </a:r>
            <a:endParaRPr lang="tr-TR" dirty="0"/>
          </a:p>
        </p:txBody>
      </p:sp>
    </p:spTree>
    <p:extLst>
      <p:ext uri="{BB962C8B-B14F-4D97-AF65-F5344CB8AC3E}">
        <p14:creationId xmlns:p14="http://schemas.microsoft.com/office/powerpoint/2010/main" val="3351358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6600" dirty="0" smtClean="0">
                <a:solidFill>
                  <a:srgbClr val="FF0000"/>
                </a:solidFill>
              </a:rPr>
              <a:t>HÜVVİYET DEĞİŞİMİ</a:t>
            </a:r>
            <a:endParaRPr lang="tr-TR" sz="6600" dirty="0">
              <a:solidFill>
                <a:srgbClr val="FF0000"/>
              </a:solidFill>
            </a:endParaRPr>
          </a:p>
        </p:txBody>
      </p:sp>
      <p:sp>
        <p:nvSpPr>
          <p:cNvPr id="3" name="İçerik Yer Tutucusu 2"/>
          <p:cNvSpPr>
            <a:spLocks noGrp="1"/>
          </p:cNvSpPr>
          <p:nvPr>
            <p:ph idx="1"/>
          </p:nvPr>
        </p:nvSpPr>
        <p:spPr/>
        <p:txBody>
          <a:bodyPr>
            <a:normAutofit lnSpcReduction="10000"/>
          </a:bodyPr>
          <a:lstStyle/>
          <a:p>
            <a:r>
              <a:rPr lang="tr-TR" dirty="0" smtClean="0"/>
              <a:t>1929 Ekonomik buhran ile birlikte dışa açık politikalardan vazgeçilmiş, büyük gümrük duvarları örülmüştür. 1908’de İttihatçıların getirdiği, 1923’te Millicilerin benimsediği iktisat modeli yön değiştirmiş. Sermayedarlar yaratma politikası yerini devlet yatırımları gerçekleştirmeye bırakmıştır.</a:t>
            </a:r>
          </a:p>
          <a:p>
            <a:r>
              <a:rPr lang="tr-TR" dirty="0" smtClean="0"/>
              <a:t>Mustafa Kemal Atatürk bu yıllarda yurt gezisine çıkmış ve bu yurt gezisinden; eğer bir çözüm üretilmese ekonominin çökmesi an meselesidir sonucuna varmıştır. Bu doğrultuda 1930’lu yıllarda iktisat politikası açısından iki belirleyici özellik vardır. Korumacılık ve devletçilik. Türkiye bu yıllarda dışa kapanarak devlet eliyle bir milli sanayileşme sürecine girmiştir. </a:t>
            </a:r>
            <a:endParaRPr lang="tr-TR" dirty="0"/>
          </a:p>
        </p:txBody>
      </p:sp>
    </p:spTree>
    <p:extLst>
      <p:ext uri="{BB962C8B-B14F-4D97-AF65-F5344CB8AC3E}">
        <p14:creationId xmlns:p14="http://schemas.microsoft.com/office/powerpoint/2010/main" val="2416952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426" y="245049"/>
            <a:ext cx="5759355" cy="6305876"/>
          </a:xfrm>
        </p:spPr>
      </p:pic>
    </p:spTree>
    <p:extLst>
      <p:ext uri="{BB962C8B-B14F-4D97-AF65-F5344CB8AC3E}">
        <p14:creationId xmlns:p14="http://schemas.microsoft.com/office/powerpoint/2010/main" val="579503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0409"/>
            <a:ext cx="10515600" cy="1325563"/>
          </a:xfrm>
        </p:spPr>
        <p:txBody>
          <a:bodyPr>
            <a:noAutofit/>
          </a:bodyPr>
          <a:lstStyle/>
          <a:p>
            <a:r>
              <a:rPr lang="tr-TR" sz="5400" b="1" dirty="0" smtClean="0"/>
              <a:t>MERKEZ BANKASI’NIN KURULMASI</a:t>
            </a:r>
            <a:endParaRPr lang="tr-TR" sz="5400" b="1"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5576" y="1160059"/>
            <a:ext cx="5360848" cy="5602406"/>
          </a:xfrm>
        </p:spPr>
      </p:pic>
    </p:spTree>
    <p:extLst>
      <p:ext uri="{BB962C8B-B14F-4D97-AF65-F5344CB8AC3E}">
        <p14:creationId xmlns:p14="http://schemas.microsoft.com/office/powerpoint/2010/main" val="3355627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83609" y="764275"/>
            <a:ext cx="10515600" cy="5944951"/>
          </a:xfrm>
        </p:spPr>
        <p:txBody>
          <a:bodyPr/>
          <a:lstStyle/>
          <a:p>
            <a:r>
              <a:rPr lang="tr-TR" dirty="0" smtClean="0"/>
              <a:t>1930 yılına damgasını vuran ilk adım Cumhuriyet Merkez Bankası’nın kurulması olmuştur. Merkez Bankası’nın kurulmasındaki amaç fiyat istikrarını sağlamaktır. Bu nedenle Merkez Bankası sıkı para politikası izlemiştir. Ancak Türkiye’nin sanayi modeli Devlet Sanayi Ofisi ve Sanayi Kredi Bankasının kurulmasıyla başlamıştır. </a:t>
            </a:r>
          </a:p>
          <a:p>
            <a:r>
              <a:rPr lang="tr-TR" dirty="0" smtClean="0"/>
              <a:t>Devlet, yabancı sermayenin elinde bulunan altyapı işletmelerini satın alarak devletleştirmeye yönelmiştir. Bu durum aynı zamanda siyasi bağımsızlığın kazanılmasını da amaçlamaktadır.</a:t>
            </a:r>
          </a:p>
          <a:p>
            <a:r>
              <a:rPr lang="tr-TR" dirty="0" smtClean="0"/>
              <a:t>Millileştirmeler, devletin iktisadi teşekküller kurması ve iktisadi hayatına düzenleyici teşvik ve tedbirler uygulaması şeklinde olmak üzere iki koldan yürütülmüştür.</a:t>
            </a:r>
            <a:endParaRPr lang="tr-TR" dirty="0"/>
          </a:p>
        </p:txBody>
      </p:sp>
    </p:spTree>
    <p:extLst>
      <p:ext uri="{BB962C8B-B14F-4D97-AF65-F5344CB8AC3E}">
        <p14:creationId xmlns:p14="http://schemas.microsoft.com/office/powerpoint/2010/main" val="1370136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29018" y="733804"/>
            <a:ext cx="10515600" cy="4351338"/>
          </a:xfrm>
        </p:spPr>
        <p:txBody>
          <a:bodyPr>
            <a:normAutofit/>
          </a:bodyPr>
          <a:lstStyle/>
          <a:p>
            <a:pPr marL="0" indent="0">
              <a:buNone/>
            </a:pPr>
            <a:r>
              <a:rPr lang="tr-TR" sz="4000" dirty="0" smtClean="0"/>
              <a:t>-Millileştirmeler, en fazla demiryolları, limanlar ile elektrik, havagazı, su, telefon gibi belediye hizmetlerini içeren stratejik alanlarda yoğunlaşmıştır.</a:t>
            </a:r>
          </a:p>
          <a:p>
            <a:pPr marL="0" indent="0">
              <a:buNone/>
            </a:pPr>
            <a:r>
              <a:rPr lang="tr-TR" sz="4000" dirty="0" smtClean="0"/>
              <a:t>-Birkaç ay boyunca devletçiliğe ilk geçiş son derece hızlı olmuştur ve özel iş çevrelerinde önemli endişeler ve direnmeler yaratmıştır.</a:t>
            </a:r>
            <a:endParaRPr lang="tr-TR" sz="4000" dirty="0"/>
          </a:p>
        </p:txBody>
      </p:sp>
    </p:spTree>
    <p:extLst>
      <p:ext uri="{BB962C8B-B14F-4D97-AF65-F5344CB8AC3E}">
        <p14:creationId xmlns:p14="http://schemas.microsoft.com/office/powerpoint/2010/main" val="1958711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5400" b="1" dirty="0" smtClean="0">
                <a:solidFill>
                  <a:srgbClr val="FF0000"/>
                </a:solidFill>
              </a:rPr>
              <a:t>1. BEŞ YILLIK SANAYİ PLANI</a:t>
            </a:r>
            <a:endParaRPr lang="tr-TR" sz="5400" b="1" dirty="0">
              <a:solidFill>
                <a:srgbClr val="FF0000"/>
              </a:solidFill>
            </a:endParaRPr>
          </a:p>
        </p:txBody>
      </p:sp>
      <p:sp>
        <p:nvSpPr>
          <p:cNvPr id="3" name="İçerik Yer Tutucusu 2"/>
          <p:cNvSpPr>
            <a:spLocks noGrp="1"/>
          </p:cNvSpPr>
          <p:nvPr>
            <p:ph idx="1"/>
          </p:nvPr>
        </p:nvSpPr>
        <p:spPr/>
        <p:txBody>
          <a:bodyPr>
            <a:normAutofit/>
          </a:bodyPr>
          <a:lstStyle/>
          <a:p>
            <a:r>
              <a:rPr lang="tr-TR" sz="3200" dirty="0" smtClean="0"/>
              <a:t>Sovyetlerden gelen uzmanlarla birlikte hazırlanmış olan bu plan, ülke içindeki hammaddeleri kullanarak sanayileşmeyi hedeflemiştir. Plana ayrılan bütçe 44 milyon liradır. Büyük sermaye ve teknoloji gerektiren sanayi devlete bırakıldı. Kurulmasına karar verilen sanayinin üretim kapasitesi ile Türkiye’nin ihtiyaçları ve tüketimi arasında paralellik kurulması hedeflendi. Planda yirmi fabrika kurulması hedeflendi ve ekonomik gelişmenin ülkenin çeşitli bölgelerine dengeli bir şekilde dağıtılması hedeflendi. </a:t>
            </a:r>
            <a:endParaRPr lang="tr-TR" sz="3200" dirty="0"/>
          </a:p>
        </p:txBody>
      </p:sp>
    </p:spTree>
    <p:extLst>
      <p:ext uri="{BB962C8B-B14F-4D97-AF65-F5344CB8AC3E}">
        <p14:creationId xmlns:p14="http://schemas.microsoft.com/office/powerpoint/2010/main" val="2960891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72732"/>
            <a:ext cx="10515600" cy="5404231"/>
          </a:xfrm>
        </p:spPr>
        <p:txBody>
          <a:bodyPr/>
          <a:lstStyle/>
          <a:p>
            <a:r>
              <a:rPr lang="tr-TR" dirty="0"/>
              <a:t>1933 yılında uygulanmaya başlanan, ancak 1934 yılında ilan edilen bu plan ile özellikle imalat sanayi ve madencilik alanında kamu yatırımlarının yapılması hedeflenmiştir. Planda, ara malları ve yatırım mallarının üretimine öncelik verilmiştir. Başlıca sanayi dalları: dokuma sanayi (pamuk, kendir, yün), selüloz sanayi, maden sanayi, seramik sanayi ve kimya </a:t>
            </a:r>
            <a:r>
              <a:rPr lang="tr-TR" dirty="0" smtClean="0"/>
              <a:t>sanayiidir. </a:t>
            </a:r>
            <a:r>
              <a:rPr lang="tr-TR" dirty="0"/>
              <a:t>Bahsi geçen üretim kolları; pamuklu mensucat, kendir, yün iplik, </a:t>
            </a:r>
            <a:r>
              <a:rPr lang="tr-TR" dirty="0" smtClean="0"/>
              <a:t>demir, </a:t>
            </a:r>
            <a:r>
              <a:rPr lang="tr-TR" dirty="0"/>
              <a:t>bakır, kükürt, kağıt, suni ipek, seramik, kimya, sünger, gül yağı, elektrik üretimi, altın ve petroldür. </a:t>
            </a:r>
          </a:p>
        </p:txBody>
      </p:sp>
    </p:spTree>
    <p:extLst>
      <p:ext uri="{BB962C8B-B14F-4D97-AF65-F5344CB8AC3E}">
        <p14:creationId xmlns:p14="http://schemas.microsoft.com/office/powerpoint/2010/main" val="4201720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800" b="1" dirty="0" smtClean="0">
                <a:solidFill>
                  <a:srgbClr val="FF0000"/>
                </a:solidFill>
              </a:rPr>
              <a:t>PARASAL KAYNAK YARATMA SORUNU</a:t>
            </a:r>
            <a:endParaRPr lang="tr-TR" sz="4800" b="1" dirty="0">
              <a:solidFill>
                <a:srgbClr val="FF0000"/>
              </a:solidFill>
            </a:endParaRPr>
          </a:p>
        </p:txBody>
      </p:sp>
      <p:pic>
        <p:nvPicPr>
          <p:cNvPr id="8" name="İçerik Yer Tutucus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768" y="1540562"/>
            <a:ext cx="5827594" cy="4914828"/>
          </a:xfrm>
        </p:spPr>
      </p:pic>
    </p:spTree>
    <p:extLst>
      <p:ext uri="{BB962C8B-B14F-4D97-AF65-F5344CB8AC3E}">
        <p14:creationId xmlns:p14="http://schemas.microsoft.com/office/powerpoint/2010/main" val="4159264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966</Words>
  <Application>Microsoft Office PowerPoint</Application>
  <PresentationFormat>Geniş ekran</PresentationFormat>
  <Paragraphs>84</Paragraphs>
  <Slides>18</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Calibri</vt:lpstr>
      <vt:lpstr>Calibri Light</vt:lpstr>
      <vt:lpstr>Office Teması</vt:lpstr>
      <vt:lpstr>KORUMACI-DEVLETÇİ SANAYİLEŞME  1930-1939</vt:lpstr>
      <vt:lpstr>HÜVVİYET DEĞİŞİMİ</vt:lpstr>
      <vt:lpstr>PowerPoint Sunusu</vt:lpstr>
      <vt:lpstr>MERKEZ BANKASI’NIN KURULMASI</vt:lpstr>
      <vt:lpstr>PowerPoint Sunusu</vt:lpstr>
      <vt:lpstr>PowerPoint Sunusu</vt:lpstr>
      <vt:lpstr>1. BEŞ YILLIK SANAYİ PLANI</vt:lpstr>
      <vt:lpstr>PowerPoint Sunusu</vt:lpstr>
      <vt:lpstr>PARASAL KAYNAK YARATMA SORUNU</vt:lpstr>
      <vt:lpstr>PowerPoint Sunusu</vt:lpstr>
      <vt:lpstr>PowerPoint Sunusu</vt:lpstr>
      <vt:lpstr>PowerPoint Sunusu</vt:lpstr>
      <vt:lpstr>PowerPoint Sunusu</vt:lpstr>
      <vt:lpstr>UYGULAMALAR</vt:lpstr>
      <vt:lpstr>PowerPoint Sunusu</vt:lpstr>
      <vt:lpstr>PowerPoint Sunusu</vt:lpstr>
      <vt:lpstr>PowerPoint Sunusu</vt:lpstr>
      <vt:lpstr>PowerPoint Sunusu</vt:lpstr>
    </vt:vector>
  </TitlesOfParts>
  <Company>Silentall Unattended Installer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KORUMACI-DEVLETÇİ SANAYİLEŞME  1930-1931</dc:title>
  <dc:creator>User</dc:creator>
  <cp:lastModifiedBy>User</cp:lastModifiedBy>
  <cp:revision>18</cp:revision>
  <dcterms:created xsi:type="dcterms:W3CDTF">2021-03-28T16:06:13Z</dcterms:created>
  <dcterms:modified xsi:type="dcterms:W3CDTF">2021-03-30T22:38:50Z</dcterms:modified>
</cp:coreProperties>
</file>