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3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0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8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0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5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5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1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0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12/15/2022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65860" y="1444923"/>
            <a:ext cx="9966960" cy="3035808"/>
          </a:xfrm>
        </p:spPr>
        <p:txBody>
          <a:bodyPr/>
          <a:lstStyle/>
          <a:p>
            <a:r>
              <a:rPr lang="tr-TR" sz="3600" dirty="0" smtClean="0"/>
              <a:t>GÖRÜNTÜ İŞLEME TEKNİKLERİ VE KÜMELEME YÖNTEMLERİ KULLANILARAK FINDIK MEYVESİNİN TESPİT VE SINIFLANDIRILMASI </a:t>
            </a:r>
            <a:br>
              <a:rPr lang="tr-TR" sz="3600" dirty="0" smtClean="0"/>
            </a:b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8612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SONUÇLAR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Çalışma </a:t>
            </a:r>
            <a:r>
              <a:rPr lang="tr-TR" dirty="0"/>
              <a:t>ortamında bulunan fındık meyveleri gerçek zamanlı olarak %100 başarımla tespit edilmektedir</a:t>
            </a:r>
            <a:r>
              <a:rPr lang="tr-TR" dirty="0" smtClean="0"/>
              <a:t>.</a:t>
            </a:r>
          </a:p>
          <a:p>
            <a:r>
              <a:rPr lang="tr-TR" dirty="0"/>
              <a:t>Ortalama tabanlı ve K-</a:t>
            </a:r>
            <a:r>
              <a:rPr lang="tr-TR" dirty="0" err="1"/>
              <a:t>means</a:t>
            </a:r>
            <a:r>
              <a:rPr lang="tr-TR" dirty="0"/>
              <a:t> kümeleme yöntemleri kullanılarak fındık meyvelerinin küçük, orta ve büyük olarak sınıflandırılması gerçekleştirilmektedir. </a:t>
            </a:r>
            <a:endParaRPr lang="tr-TR" dirty="0" smtClean="0"/>
          </a:p>
          <a:p>
            <a:r>
              <a:rPr lang="tr-TR" dirty="0" smtClean="0"/>
              <a:t>Yapılan </a:t>
            </a:r>
            <a:r>
              <a:rPr lang="tr-TR" dirty="0"/>
              <a:t>deneysel çalışmalarda, </a:t>
            </a:r>
            <a:r>
              <a:rPr lang="tr-TR" dirty="0" err="1"/>
              <a:t>gerçeklenen</a:t>
            </a:r>
            <a:r>
              <a:rPr lang="tr-TR" dirty="0"/>
              <a:t> iki algoritma ile sınıflandırmanın %90 ile %100 oranlarında benzerlik gösterdiği tespit edilmektedir.</a:t>
            </a:r>
          </a:p>
        </p:txBody>
      </p:sp>
    </p:spTree>
    <p:extLst>
      <p:ext uri="{BB962C8B-B14F-4D97-AF65-F5344CB8AC3E}">
        <p14:creationId xmlns:p14="http://schemas.microsoft.com/office/powerpoint/2010/main" val="8445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GİRİŞ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Görüntü işleme çeşitli meyveleri sınıflandırmakta ve özelliklerini belirlemektedir.</a:t>
            </a:r>
          </a:p>
          <a:p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özelliklerin belirlenmesinde sayısal görüntü analizi, sınıflama, kümeleme gibi yöntemler kullanılarak, araştırılan nesnelerin boyut, cins veya kalite bakımından sınıflandırılması gerçekleştirilmektedir. </a:t>
            </a:r>
          </a:p>
        </p:txBody>
      </p:sp>
    </p:spTree>
    <p:extLst>
      <p:ext uri="{BB962C8B-B14F-4D97-AF65-F5344CB8AC3E}">
        <p14:creationId xmlns:p14="http://schemas.microsoft.com/office/powerpoint/2010/main" val="17853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8" y="107061"/>
            <a:ext cx="10058400" cy="1609344"/>
          </a:xfrm>
        </p:spPr>
        <p:txBody>
          <a:bodyPr/>
          <a:lstStyle/>
          <a:p>
            <a:r>
              <a:rPr lang="tr-TR" dirty="0"/>
              <a:t>2. ÖNERİLEN YÖNTEM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1716404"/>
            <a:ext cx="10058400" cy="5141595"/>
          </a:xfrm>
        </p:spPr>
        <p:txBody>
          <a:bodyPr/>
          <a:lstStyle/>
          <a:p>
            <a:r>
              <a:rPr lang="tr-TR" dirty="0"/>
              <a:t>Ortamda bulunan aynı nesnelerin tespit edilerek, sınıflandırılmasına yönelik yapılan çalışmada üç aşamalı bir yöntem önerilmektedir.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83" y="2381249"/>
            <a:ext cx="3592513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31748" y="508508"/>
            <a:ext cx="10058400" cy="492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2.1. Görüntü ön işleme aşaması </a:t>
            </a: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pPr lvl="3"/>
            <a:r>
              <a:rPr lang="tr-TR" sz="1800" dirty="0"/>
              <a:t>Görüntü ön işleme aşamasında, kameradan alınan görüntü üzerinde sırasıyla filtreleme, resmin grileştirilmesi ve ikili resme çevrilmesi işlemleri uygulanmaktadır</a:t>
            </a:r>
            <a:r>
              <a:rPr lang="tr-TR" sz="1800" dirty="0" smtClean="0"/>
              <a:t>.</a:t>
            </a:r>
          </a:p>
          <a:p>
            <a:pPr lvl="3"/>
            <a:r>
              <a:rPr lang="tr-TR" sz="1800" dirty="0" smtClean="0"/>
              <a:t>Bu sayede ilgilendiğimiz nesneler daha da belirginleşmektedir.</a:t>
            </a:r>
            <a:endParaRPr lang="tr-TR" sz="1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308530"/>
            <a:ext cx="2819400" cy="389700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994148" y="255295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Filtre uygulama adımında, görüntü üzerinde yer alan tuz biber gürültülerinin giderilmesi ve resimde yer alan gereksiz ayrıntıların azaltılması sağlanmaktadır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Filtreleme işleminden sonra renkli görüntünün, grileştirilmesi adımı gerçekleştirilmektedir. </a:t>
            </a: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Gri olarak elde edilen görüntü üzerinde,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eşikleme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işlemi uygulanarak sadece ilgili nesnelere ait yer alan bölümler kullanılmaktadır.</a:t>
            </a: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24" y="5282406"/>
            <a:ext cx="36576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4748" y="6609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tr-TR" sz="2400" dirty="0" smtClean="0"/>
              <a:t>2.1. Görüntü ön işleme aşaması </a:t>
            </a:r>
          </a:p>
          <a:p>
            <a:pPr marL="0" indent="0">
              <a:buNone/>
            </a:pPr>
            <a:endParaRPr lang="tr-TR" sz="2400" dirty="0" smtClean="0"/>
          </a:p>
          <a:p>
            <a:pPr lvl="2"/>
            <a:r>
              <a:rPr lang="tr-TR" dirty="0" err="1" smtClean="0"/>
              <a:t>Eşikleme</a:t>
            </a:r>
            <a:r>
              <a:rPr lang="tr-TR" dirty="0" smtClean="0"/>
              <a:t> işleminden sonra siyah ve beyaz renkleri içeren görüntü oluşturulmaktadır. Görüntü içerisinde, siyah bölgelerde istenmeyen beyaz noktalar, beyaz bölgelerde istenmeyen siyah noktalar bulunmaktadır.</a:t>
            </a:r>
          </a:p>
          <a:p>
            <a:pPr lvl="2"/>
            <a:r>
              <a:rPr lang="tr-TR" dirty="0" smtClean="0"/>
              <a:t>Bu sorunu </a:t>
            </a:r>
            <a:r>
              <a:rPr lang="tr-TR" dirty="0"/>
              <a:t>çözmek için ikili görüntü üzerinde, aşındırma (</a:t>
            </a:r>
            <a:r>
              <a:rPr lang="tr-TR" dirty="0" err="1"/>
              <a:t>erosion</a:t>
            </a:r>
            <a:r>
              <a:rPr lang="tr-TR" dirty="0"/>
              <a:t>) ve genişleme (</a:t>
            </a:r>
            <a:r>
              <a:rPr lang="tr-TR" dirty="0" err="1"/>
              <a:t>dilation</a:t>
            </a:r>
            <a:r>
              <a:rPr lang="tr-TR" dirty="0"/>
              <a:t>) morfolojik işlemleri uygulanmaktadır.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73" y="3111500"/>
            <a:ext cx="3609975" cy="32004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0" y="2662577"/>
            <a:ext cx="2850420" cy="41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848" y="7752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2.2. Nesne bulma ve özellik çıkarımı işlemi </a:t>
            </a:r>
            <a:r>
              <a:rPr lang="tr-TR" sz="2400" dirty="0" smtClean="0"/>
              <a:t>aşaması</a:t>
            </a:r>
          </a:p>
          <a:p>
            <a:pPr marL="0" indent="0">
              <a:buNone/>
            </a:pPr>
            <a:endParaRPr lang="tr-TR" sz="2400" dirty="0" smtClean="0"/>
          </a:p>
          <a:p>
            <a:pPr lvl="3"/>
            <a:r>
              <a:rPr lang="tr-TR" dirty="0"/>
              <a:t>İ</a:t>
            </a:r>
            <a:r>
              <a:rPr lang="tr-TR" dirty="0" smtClean="0"/>
              <a:t>kili </a:t>
            </a:r>
            <a:r>
              <a:rPr lang="tr-TR" dirty="0"/>
              <a:t>görüntü üzerinde nesnelerin bulunması ve her bir nesneye ait özelliklerin çıkarımı işlemleri gerçekleştirilmektedir. </a:t>
            </a:r>
            <a:endParaRPr lang="tr-TR" dirty="0" smtClean="0"/>
          </a:p>
          <a:p>
            <a:pPr marL="822960" lvl="3" indent="0">
              <a:buNone/>
            </a:pPr>
            <a:endParaRPr lang="tr-TR" dirty="0" smtClean="0"/>
          </a:p>
          <a:p>
            <a:pPr lvl="3"/>
            <a:r>
              <a:rPr lang="tr-TR" dirty="0" smtClean="0"/>
              <a:t>Nesnelerin </a:t>
            </a:r>
            <a:r>
              <a:rPr lang="tr-TR" dirty="0"/>
              <a:t>görüntü düzleminde kaplamış olduğu alan, nesne boyları ve nesne merkezine ait koordinatlar özellik çıkarım vektörlerinde bulunmaktadır. </a:t>
            </a:r>
            <a:endParaRPr lang="tr-TR" dirty="0" smtClean="0"/>
          </a:p>
          <a:p>
            <a:pPr marL="822960" lvl="3" indent="0">
              <a:buNone/>
            </a:pPr>
            <a:endParaRPr lang="tr-TR" dirty="0" smtClean="0"/>
          </a:p>
          <a:p>
            <a:pPr lvl="3"/>
            <a:r>
              <a:rPr lang="tr-TR" dirty="0"/>
              <a:t>Görüntü ön işleme sonunda elde edilen ikili resimde her bir nesneye ait dış hatlar, Suzuki ve </a:t>
            </a:r>
            <a:r>
              <a:rPr lang="tr-TR" dirty="0" err="1"/>
              <a:t>Abe</a:t>
            </a:r>
            <a:r>
              <a:rPr lang="tr-TR" dirty="0"/>
              <a:t> tarafından 1985 yılında geliştirilmiş olan algoritma kullanılarak bulunmuştur</a:t>
            </a:r>
          </a:p>
        </p:txBody>
      </p:sp>
    </p:spTree>
    <p:extLst>
      <p:ext uri="{BB962C8B-B14F-4D97-AF65-F5344CB8AC3E}">
        <p14:creationId xmlns:p14="http://schemas.microsoft.com/office/powerpoint/2010/main" val="21470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6148" y="368808"/>
            <a:ext cx="10058400" cy="6044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2.3. Sınıflandırma işlemi aşamasına ait </a:t>
            </a:r>
            <a:r>
              <a:rPr lang="tr-TR" dirty="0" smtClean="0"/>
              <a:t>adımlar</a:t>
            </a:r>
          </a:p>
          <a:p>
            <a:pPr marL="0" indent="0">
              <a:buNone/>
            </a:pPr>
            <a:r>
              <a:rPr lang="tr-TR" dirty="0"/>
              <a:t>Kümeleme, fiziksel veya soyut nesneleri benzer nesne sınıfları içerisinde gruplama </a:t>
            </a:r>
            <a:r>
              <a:rPr lang="tr-TR" dirty="0" smtClean="0"/>
              <a:t>sürecidir.</a:t>
            </a:r>
          </a:p>
          <a:p>
            <a:pPr lvl="2"/>
            <a:r>
              <a:rPr lang="tr-TR" dirty="0"/>
              <a:t>Önerilen çalışmada ortamda bulunan nesneler, alan, çap, yarıçap, genişlik, yükseklik vb. özellikleri kullanılarak sınıflandırılmaktadır</a:t>
            </a:r>
            <a:r>
              <a:rPr lang="tr-TR" dirty="0" smtClean="0"/>
              <a:t>.</a:t>
            </a:r>
          </a:p>
          <a:p>
            <a:pPr marL="548640" lvl="2" indent="0">
              <a:buNone/>
            </a:pPr>
            <a:endParaRPr lang="tr-TR" dirty="0" smtClean="0"/>
          </a:p>
          <a:p>
            <a:pPr lvl="2"/>
            <a:r>
              <a:rPr lang="tr-TR" dirty="0" smtClean="0"/>
              <a:t> </a:t>
            </a:r>
            <a:r>
              <a:rPr lang="tr-TR" dirty="0"/>
              <a:t>Yapılan çalışmada, görüntü işleme teknikleri kullanılarak bulunan nesnelerin sınıflandırma işleminde iki farklı kümeleme yöntemi önerilmektedir. 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2.3.1. Ortalama tabanlı </a:t>
            </a:r>
            <a:r>
              <a:rPr lang="tr-TR" dirty="0" smtClean="0"/>
              <a:t>sınıflandırma</a:t>
            </a:r>
          </a:p>
          <a:p>
            <a:pPr lvl="2"/>
            <a:r>
              <a:rPr lang="tr-TR" dirty="0"/>
              <a:t>Y</a:t>
            </a:r>
            <a:r>
              <a:rPr lang="tr-TR" dirty="0" smtClean="0"/>
              <a:t>öntemde </a:t>
            </a:r>
            <a:r>
              <a:rPr lang="tr-TR" dirty="0"/>
              <a:t>ortamda bulunan nesneler kendi aralarında otomatik olarak 3 sınıfa ayrıştırılmaktadır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ilgili </a:t>
            </a:r>
            <a:r>
              <a:rPr lang="tr-TR" dirty="0"/>
              <a:t>nesnenin alanı ile her bir küme merkezi arasındaki mesafe hesaplanmaktadır. </a:t>
            </a:r>
            <a:endParaRPr lang="tr-TR" dirty="0" smtClean="0"/>
          </a:p>
          <a:p>
            <a:pPr lvl="2"/>
            <a:r>
              <a:rPr lang="tr-TR" dirty="0" smtClean="0"/>
              <a:t>Nesneler </a:t>
            </a:r>
            <a:r>
              <a:rPr lang="tr-TR" dirty="0"/>
              <a:t>kendilerine en yakın noktada bulunan küme merkezlerine yerleştirilerek sınıflandırılmaktadır. </a:t>
            </a:r>
          </a:p>
          <a:p>
            <a:pPr lvl="3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30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1248" y="508508"/>
            <a:ext cx="10058400" cy="6120892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2.3.2. K-</a:t>
            </a:r>
            <a:r>
              <a:rPr lang="tr-TR" dirty="0" err="1"/>
              <a:t>means</a:t>
            </a:r>
            <a:r>
              <a:rPr lang="tr-TR" dirty="0"/>
              <a:t> kümeleme </a:t>
            </a:r>
            <a:r>
              <a:rPr lang="tr-TR" dirty="0" smtClean="0"/>
              <a:t>yöntemi</a:t>
            </a:r>
          </a:p>
          <a:p>
            <a:pPr marL="0" indent="0">
              <a:buNone/>
            </a:pPr>
            <a:endParaRPr lang="tr-TR" dirty="0" smtClean="0"/>
          </a:p>
          <a:p>
            <a:pPr lvl="2"/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algoritması, N adet veri nesnesinin K adet kümeye </a:t>
            </a:r>
            <a:r>
              <a:rPr lang="tr-TR" dirty="0" smtClean="0"/>
              <a:t>bölünmesidir.</a:t>
            </a:r>
          </a:p>
          <a:p>
            <a:pPr marL="548640" lvl="2" indent="0">
              <a:buNone/>
            </a:pPr>
            <a:endParaRPr lang="tr-TR" dirty="0" smtClean="0"/>
          </a:p>
          <a:p>
            <a:pPr lvl="2"/>
            <a:r>
              <a:rPr lang="tr-TR" dirty="0" smtClean="0"/>
              <a:t>Temel </a:t>
            </a:r>
            <a:r>
              <a:rPr lang="tr-TR" dirty="0"/>
              <a:t>amacı bölümleme sonucunda elde edilen küme içindeki verilerin benzerliklerinin maksimum, kümeler arasındaki benzerliklerin ise minimum olmasıdır.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04" y="2562746"/>
            <a:ext cx="3290887" cy="40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9847" y="92455"/>
            <a:ext cx="10058400" cy="1609344"/>
          </a:xfrm>
        </p:spPr>
        <p:txBody>
          <a:bodyPr/>
          <a:lstStyle/>
          <a:p>
            <a:r>
              <a:rPr lang="tr-TR" dirty="0"/>
              <a:t>3. DENEYSEL ÇALIŞMA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521" y="1282699"/>
            <a:ext cx="8925051" cy="4592145"/>
          </a:xfrm>
        </p:spPr>
      </p:pic>
      <p:sp>
        <p:nvSpPr>
          <p:cNvPr id="5" name="Metin kutusu 4"/>
          <p:cNvSpPr txBox="1"/>
          <p:nvPr/>
        </p:nvSpPr>
        <p:spPr>
          <a:xfrm>
            <a:off x="901700" y="5969000"/>
            <a:ext cx="103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Örnek çalışmada ortamda bulunan 25 adet fındık önerilen yöntem kullanılarak %100 başarım oranı ile tespit edilmektedir. </a:t>
            </a:r>
            <a:endParaRPr kumimoji="0" lang="tr-T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Ayrıca</a:t>
            </a: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çalışmanın yöntem kısmında sunulan kümeleme metotlarına göre fındıklar ayrıştırılmaktadır.</a:t>
            </a:r>
          </a:p>
        </p:txBody>
      </p:sp>
    </p:spTree>
    <p:extLst>
      <p:ext uri="{BB962C8B-B14F-4D97-AF65-F5344CB8AC3E}">
        <p14:creationId xmlns:p14="http://schemas.microsoft.com/office/powerpoint/2010/main" val="35935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 Yazı Tipi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505</Words>
  <Application>Microsoft Office PowerPoint</Application>
  <PresentationFormat>Geniş ekran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Georgia</vt:lpstr>
      <vt:lpstr>Trebuchet MS</vt:lpstr>
      <vt:lpstr>Wingdings</vt:lpstr>
      <vt:lpstr>Wood Type Yazı Tipi</vt:lpstr>
      <vt:lpstr>GÖRÜNTÜ İŞLEME TEKNİKLERİ VE KÜMELEME YÖNTEMLERİ KULLANILARAK FINDIK MEYVESİNİN TESPİT VE SINIFLANDIRILMASI  </vt:lpstr>
      <vt:lpstr>1. GİRİŞ</vt:lpstr>
      <vt:lpstr>2. ÖNERİLEN YÖNTEM</vt:lpstr>
      <vt:lpstr>PowerPoint Sunusu</vt:lpstr>
      <vt:lpstr>PowerPoint Sunusu</vt:lpstr>
      <vt:lpstr>PowerPoint Sunusu</vt:lpstr>
      <vt:lpstr>PowerPoint Sunusu</vt:lpstr>
      <vt:lpstr>PowerPoint Sunusu</vt:lpstr>
      <vt:lpstr>3. DENEYSEL ÇALIŞMA </vt:lpstr>
      <vt:lpstr>4. SONUÇLAR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TEKNİKLERİ VE KÜMELEME YÖNTEMLERİ KULLANILARAK FINDIK MEYVESİNİN TESPİT VE SINIFLANDIRILMASI  </dc:title>
  <dc:creator>PC</dc:creator>
  <cp:lastModifiedBy>PC</cp:lastModifiedBy>
  <cp:revision>1</cp:revision>
  <dcterms:created xsi:type="dcterms:W3CDTF">2022-12-15T18:17:39Z</dcterms:created>
  <dcterms:modified xsi:type="dcterms:W3CDTF">2022-12-15T18:19:40Z</dcterms:modified>
</cp:coreProperties>
</file>