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249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858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322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7953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96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468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9941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1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38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1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6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13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449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92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71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66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4883-B448-4B72-9B33-7E8A369FC3E9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0725BC-7FD8-4078-91DC-17DEC79992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6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513013" y="2082800"/>
            <a:ext cx="8915399" cy="2262781"/>
          </a:xfrm>
        </p:spPr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EKMEK DOKU ANALİZİ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64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lgerian" panose="04020705040A02060702" pitchFamily="82" charset="0"/>
              </a:rPr>
              <a:t>SONUÇLAR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Yapılan çalışmada görüntü işleme teknikleri kullanılarak ekmek gözenekleri </a:t>
            </a:r>
            <a:r>
              <a:rPr lang="tr-TR" dirty="0" err="1"/>
              <a:t>bölütlenmiştir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sayede ekmek doku özellikleri belirlenerek katkı maddesinin cinsine, miktarına bağlı olarak ekmek yapısında meydana gelen değişimler ve gözeneklere ait sayısal veriler elde edilerek belirlenmiştir</a:t>
            </a:r>
            <a:r>
              <a:rPr lang="tr-TR" dirty="0" smtClean="0"/>
              <a:t>.</a:t>
            </a:r>
          </a:p>
          <a:p>
            <a:r>
              <a:rPr lang="tr-TR" dirty="0"/>
              <a:t>DATEM katkı maddesinin ekmek hacmini arttırdığı sonucuna varılmıştır. </a:t>
            </a:r>
          </a:p>
        </p:txBody>
      </p:sp>
    </p:spTree>
    <p:extLst>
      <p:ext uri="{BB962C8B-B14F-4D97-AF65-F5344CB8AC3E}">
        <p14:creationId xmlns:p14="http://schemas.microsoft.com/office/powerpoint/2010/main" val="27298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1" y="286603"/>
            <a:ext cx="12192001" cy="1450757"/>
          </a:xfrm>
        </p:spPr>
        <p:txBody>
          <a:bodyPr>
            <a:normAutofit/>
          </a:bodyPr>
          <a:lstStyle/>
          <a:p>
            <a:r>
              <a:rPr lang="tr-TR" sz="3600" dirty="0" smtClean="0">
                <a:latin typeface="Algerian" panose="04020705040A02060702" pitchFamily="82" charset="0"/>
              </a:rPr>
              <a:t>       </a:t>
            </a:r>
            <a:r>
              <a:rPr lang="tr-TR" dirty="0">
                <a:latin typeface="Algerian" panose="04020705040A02060702" pitchFamily="82" charset="0"/>
              </a:rPr>
              <a:t/>
            </a:r>
            <a:br>
              <a:rPr lang="tr-TR" dirty="0">
                <a:latin typeface="Algerian" panose="04020705040A02060702" pitchFamily="82" charset="0"/>
              </a:rPr>
            </a:br>
            <a:r>
              <a:rPr lang="tr-TR" dirty="0" smtClean="0">
                <a:latin typeface="Algerian" panose="04020705040A02060702" pitchFamily="82" charset="0"/>
              </a:rPr>
              <a:t>              </a:t>
            </a:r>
            <a:r>
              <a:rPr lang="tr-TR" sz="3600" dirty="0" smtClean="0">
                <a:latin typeface="Algerian" panose="04020705040A02060702" pitchFamily="82" charset="0"/>
              </a:rPr>
              <a:t>EKMEK KALİTESİNİ BELİRLEYEN FAKTÖRLER   </a:t>
            </a:r>
            <a:endParaRPr lang="tr-TR" sz="3600" dirty="0">
              <a:latin typeface="Algerian" panose="04020705040A02060702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Yapılan bir çok çalışma sonucunda ekmeğin kalitesini belirleyen faktörler belirlenmiştir</a:t>
            </a:r>
            <a:r>
              <a:rPr lang="tr-TR" dirty="0"/>
              <a:t>. </a:t>
            </a:r>
          </a:p>
          <a:p>
            <a:r>
              <a:rPr lang="tr-TR" dirty="0" smtClean="0"/>
              <a:t>Oluşturulan </a:t>
            </a:r>
            <a:r>
              <a:rPr lang="tr-TR" dirty="0"/>
              <a:t>yazılım sayesinde ekmek içi yapısına yönelik gözenek sayısı, gözenek yoğunluğu, toplam ekmek alanı, boşluk oranı (toplam gözenek alanı/toplam ekmek alanı), gibi </a:t>
            </a:r>
            <a:r>
              <a:rPr lang="tr-TR" dirty="0" err="1"/>
              <a:t>morfometrik</a:t>
            </a:r>
            <a:r>
              <a:rPr lang="tr-TR" dirty="0"/>
              <a:t> parametreler elde edilmiştir.</a:t>
            </a:r>
            <a:endParaRPr lang="tr-TR" dirty="0" smtClean="0"/>
          </a:p>
          <a:p>
            <a:r>
              <a:rPr lang="tr-TR" dirty="0" smtClean="0"/>
              <a:t> Çeşitli görüntü işleme yöntemleri kullanılarak bu parametreler ölçümlenmeye çalışılmıştır.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37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814863"/>
            <a:ext cx="9601196" cy="1036239"/>
          </a:xfrm>
        </p:spPr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  DENEYSEL </a:t>
            </a:r>
            <a:r>
              <a:rPr lang="tr-TR" dirty="0">
                <a:latin typeface="Algerian" panose="04020705040A02060702" pitchFamily="82" charset="0"/>
              </a:rPr>
              <a:t>METOT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0" y="1728439"/>
            <a:ext cx="9766609" cy="4806176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tr-TR" dirty="0" smtClean="0">
                <a:latin typeface="Algerian" panose="04020705040A02060702" pitchFamily="82" charset="0"/>
              </a:rPr>
              <a:t>Veri Kümesi:</a:t>
            </a:r>
          </a:p>
          <a:p>
            <a:pPr lvl="1"/>
            <a:r>
              <a:rPr lang="tr-TR" dirty="0" smtClean="0"/>
              <a:t>Deney için gerekli olan ekmek görüntüleri elde edilmiş ardında bu görüntüler tarayıcıdan geçirilmiştir. Tarayıcıdan elde edilen ekmek görüntüleri gri seviyeye dönüştürülmüştür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31" y="2988063"/>
            <a:ext cx="2942528" cy="364174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86" y="2988062"/>
            <a:ext cx="3261015" cy="36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05775" y="1319560"/>
            <a:ext cx="9686964" cy="5360019"/>
          </a:xfrm>
        </p:spPr>
        <p:txBody>
          <a:bodyPr/>
          <a:lstStyle/>
          <a:p>
            <a:pPr>
              <a:buFont typeface="+mj-lt"/>
              <a:buAutoNum type="arabicParenR" startAt="2"/>
            </a:pPr>
            <a:r>
              <a:rPr lang="tr-TR" dirty="0" err="1">
                <a:latin typeface="Algerian" panose="04020705040A02060702" pitchFamily="82" charset="0"/>
              </a:rPr>
              <a:t>Histogram</a:t>
            </a:r>
            <a:r>
              <a:rPr lang="tr-TR" dirty="0">
                <a:latin typeface="Algerian" panose="04020705040A02060702" pitchFamily="82" charset="0"/>
              </a:rPr>
              <a:t> </a:t>
            </a:r>
            <a:r>
              <a:rPr lang="tr-TR" dirty="0" smtClean="0">
                <a:latin typeface="Algerian" panose="04020705040A02060702" pitchFamily="82" charset="0"/>
              </a:rPr>
              <a:t>Germe:</a:t>
            </a:r>
          </a:p>
          <a:p>
            <a:pPr lvl="1"/>
            <a:r>
              <a:rPr lang="tr-TR" dirty="0" err="1" smtClean="0"/>
              <a:t>Histogram</a:t>
            </a:r>
            <a:r>
              <a:rPr lang="tr-TR" dirty="0" smtClean="0"/>
              <a:t> </a:t>
            </a:r>
            <a:r>
              <a:rPr lang="tr-TR" dirty="0"/>
              <a:t>germe işlemi düşük kontrastlı resimlere uygulanan bir yöntem olup </a:t>
            </a:r>
            <a:r>
              <a:rPr lang="tr-TR" dirty="0" err="1"/>
              <a:t>histogramı</a:t>
            </a:r>
            <a:r>
              <a:rPr lang="tr-TR" dirty="0"/>
              <a:t> geniş bir bölgeye yayma mantığına </a:t>
            </a:r>
            <a:r>
              <a:rPr lang="tr-TR" dirty="0" smtClean="0"/>
              <a:t>dayanmaktadır.</a:t>
            </a:r>
          </a:p>
          <a:p>
            <a:pPr lvl="1"/>
            <a:r>
              <a:rPr lang="tr-TR" dirty="0" err="1" smtClean="0"/>
              <a:t>Histogram</a:t>
            </a:r>
            <a:r>
              <a:rPr lang="tr-TR" dirty="0" smtClean="0"/>
              <a:t> germe yapmamızın nedeni pik yapan </a:t>
            </a:r>
            <a:r>
              <a:rPr lang="tr-TR" dirty="0" err="1" smtClean="0"/>
              <a:t>histogram</a:t>
            </a:r>
            <a:r>
              <a:rPr lang="tr-TR" dirty="0" smtClean="0"/>
              <a:t> değerlerini yayıp daha iyi bir görüntü elde etmektir.</a:t>
            </a:r>
          </a:p>
          <a:p>
            <a:pPr marL="457200" lvl="1" indent="0"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048" y="3165868"/>
            <a:ext cx="2910468" cy="305113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75" y="2955072"/>
            <a:ext cx="3448950" cy="362961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5" y="2977579"/>
            <a:ext cx="3734023" cy="3618367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8653346" y="6317486"/>
            <a:ext cx="3064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>
                <a:latin typeface="Bahnschrift Light" panose="020B0502040204020203" pitchFamily="34" charset="0"/>
              </a:rPr>
              <a:t> </a:t>
            </a:r>
            <a:r>
              <a:rPr lang="tr-TR" sz="1100" dirty="0" err="1" smtClean="0">
                <a:latin typeface="Bahnschrift Light" panose="020B0502040204020203" pitchFamily="34" charset="0"/>
              </a:rPr>
              <a:t>Histogram</a:t>
            </a:r>
            <a:r>
              <a:rPr lang="tr-TR" sz="1100" dirty="0" smtClean="0">
                <a:latin typeface="Bahnschrift Light" panose="020B0502040204020203" pitchFamily="34" charset="0"/>
              </a:rPr>
              <a:t> </a:t>
            </a:r>
            <a:r>
              <a:rPr lang="tr-TR" sz="1100" dirty="0">
                <a:latin typeface="Bahnschrift Light" panose="020B0502040204020203" pitchFamily="34" charset="0"/>
              </a:rPr>
              <a:t>germe uygulanmış örnek görüntü</a:t>
            </a:r>
          </a:p>
        </p:txBody>
      </p:sp>
    </p:spTree>
    <p:extLst>
      <p:ext uri="{BB962C8B-B14F-4D97-AF65-F5344CB8AC3E}">
        <p14:creationId xmlns:p14="http://schemas.microsoft.com/office/powerpoint/2010/main" val="17802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4021" y="1264554"/>
            <a:ext cx="9398350" cy="5448479"/>
          </a:xfrm>
        </p:spPr>
        <p:txBody>
          <a:bodyPr/>
          <a:lstStyle/>
          <a:p>
            <a:pPr>
              <a:buFont typeface="+mj-lt"/>
              <a:buAutoNum type="arabicParenR" startAt="3"/>
            </a:pPr>
            <a:r>
              <a:rPr lang="tr-TR" dirty="0" err="1">
                <a:latin typeface="Algerian" panose="04020705040A02060702" pitchFamily="82" charset="0"/>
              </a:rPr>
              <a:t>Histogram</a:t>
            </a:r>
            <a:r>
              <a:rPr lang="tr-TR" dirty="0">
                <a:latin typeface="Algerian" panose="04020705040A02060702" pitchFamily="82" charset="0"/>
              </a:rPr>
              <a:t> </a:t>
            </a:r>
            <a:r>
              <a:rPr lang="tr-TR" dirty="0" smtClean="0">
                <a:latin typeface="Algerian" panose="04020705040A02060702" pitchFamily="82" charset="0"/>
              </a:rPr>
              <a:t>Eşitleme</a:t>
            </a:r>
            <a:endParaRPr lang="tr-TR" dirty="0">
              <a:latin typeface="Algerian" panose="04020705040A02060702" pitchFamily="82" charset="0"/>
            </a:endParaRPr>
          </a:p>
          <a:p>
            <a:pPr lvl="1"/>
            <a:r>
              <a:rPr lang="tr-TR" dirty="0"/>
              <a:t> </a:t>
            </a:r>
            <a:r>
              <a:rPr lang="tr-TR" dirty="0" err="1" smtClean="0"/>
              <a:t>Histogram</a:t>
            </a:r>
            <a:r>
              <a:rPr lang="tr-TR" dirty="0" smtClean="0"/>
              <a:t> </a:t>
            </a:r>
            <a:r>
              <a:rPr lang="tr-TR" dirty="0"/>
              <a:t>eşitleme renk değerleri düzgün dağılımlı olmayan görüntüler için uygun bir görüntü iyileştirme metodudur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Aşağıda ki grafikte gerilmiş </a:t>
            </a:r>
            <a:r>
              <a:rPr lang="tr-TR" dirty="0" err="1" smtClean="0"/>
              <a:t>histogram</a:t>
            </a:r>
            <a:r>
              <a:rPr lang="tr-TR" dirty="0" smtClean="0"/>
              <a:t> görüntüsündeki tepe noktasının iyileştirildiği </a:t>
            </a:r>
            <a:r>
              <a:rPr lang="tr-TR" dirty="0" err="1" smtClean="0"/>
              <a:t>görümektedir.Elde</a:t>
            </a:r>
            <a:r>
              <a:rPr lang="tr-TR" dirty="0" smtClean="0"/>
              <a:t> edilen yeni </a:t>
            </a:r>
            <a:r>
              <a:rPr lang="tr-TR" dirty="0" err="1" smtClean="0"/>
              <a:t>görütüde</a:t>
            </a:r>
            <a:r>
              <a:rPr lang="tr-TR" dirty="0"/>
              <a:t> Ekmek dokularının açık renkte, gözeneklerin ise koyu renkte olduğu görülmektedir.</a:t>
            </a:r>
            <a:endParaRPr lang="tr-TR" dirty="0" smtClean="0"/>
          </a:p>
          <a:p>
            <a:endParaRPr lang="tr-TR" dirty="0"/>
          </a:p>
          <a:p>
            <a:pPr lvl="2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43" y="3122342"/>
            <a:ext cx="3216388" cy="311676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592925" y="3318253"/>
            <a:ext cx="1126273" cy="20863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07" y="3122342"/>
            <a:ext cx="2773942" cy="293484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424" y="3122342"/>
            <a:ext cx="2676292" cy="28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50987" y="914400"/>
            <a:ext cx="9774238" cy="5219700"/>
          </a:xfrm>
        </p:spPr>
        <p:txBody>
          <a:bodyPr/>
          <a:lstStyle/>
          <a:p>
            <a:pPr>
              <a:buFont typeface="+mj-lt"/>
              <a:buAutoNum type="arabicParenR" startAt="4"/>
            </a:pPr>
            <a:r>
              <a:rPr lang="tr-TR" dirty="0">
                <a:latin typeface="Algerian" panose="04020705040A02060702" pitchFamily="82" charset="0"/>
              </a:rPr>
              <a:t>Gözeneklerin Otomatik Olarak </a:t>
            </a:r>
            <a:r>
              <a:rPr lang="tr-TR" dirty="0" err="1">
                <a:latin typeface="Algerian" panose="04020705040A02060702" pitchFamily="82" charset="0"/>
              </a:rPr>
              <a:t>Bölütlenmesi</a:t>
            </a:r>
            <a:r>
              <a:rPr lang="tr-TR" dirty="0" smtClean="0">
                <a:latin typeface="Algerian" panose="04020705040A02060702" pitchFamily="82" charset="0"/>
              </a:rPr>
              <a:t>:</a:t>
            </a:r>
          </a:p>
          <a:p>
            <a:pPr lvl="2"/>
            <a:r>
              <a:rPr lang="tr-TR" dirty="0"/>
              <a:t>Bu </a:t>
            </a:r>
            <a:r>
              <a:rPr lang="tr-TR" dirty="0" smtClean="0"/>
              <a:t>kısımda otsu </a:t>
            </a:r>
            <a:r>
              <a:rPr lang="tr-TR" dirty="0"/>
              <a:t>yöntemiyle </a:t>
            </a:r>
            <a:r>
              <a:rPr lang="tr-TR" dirty="0" err="1"/>
              <a:t>eşiklenerek</a:t>
            </a:r>
            <a:r>
              <a:rPr lang="tr-TR" dirty="0"/>
              <a:t> ikili görüntü haline dönüştürülmüştür</a:t>
            </a:r>
            <a:r>
              <a:rPr lang="tr-TR" dirty="0" smtClean="0"/>
              <a:t>.</a:t>
            </a:r>
          </a:p>
          <a:p>
            <a:pPr marL="914400" lvl="2" indent="0">
              <a:buNone/>
            </a:pPr>
            <a:endParaRPr lang="tr-TR" dirty="0" smtClean="0"/>
          </a:p>
          <a:p>
            <a:pPr lvl="2"/>
            <a:r>
              <a:rPr lang="tr-TR" dirty="0"/>
              <a:t>Otsu yöntemi, gri seviye görüntüler üzerinde uygulanabilen bir eşik belirleme </a:t>
            </a:r>
            <a:r>
              <a:rPr lang="tr-TR" dirty="0" smtClean="0"/>
              <a:t>yöntemidir. Bu </a:t>
            </a:r>
            <a:r>
              <a:rPr lang="tr-TR" dirty="0"/>
              <a:t>yöntem kullanılırken m*n boyutlarında görüntünün arka plan ve ön plan olmak üzere iki sınıftan oluştuğu varsayımı </a:t>
            </a:r>
            <a:r>
              <a:rPr lang="tr-TR" dirty="0" smtClean="0"/>
              <a:t>yapılır.</a:t>
            </a:r>
          </a:p>
          <a:p>
            <a:pPr lvl="2"/>
            <a:r>
              <a:rPr lang="tr-TR" dirty="0"/>
              <a:t>Çeşitli matematiksel işlemler uygulandıktan sonra görüntünün </a:t>
            </a:r>
            <a:r>
              <a:rPr lang="tr-TR" dirty="0" err="1"/>
              <a:t>eşiklenmiş</a:t>
            </a:r>
            <a:r>
              <a:rPr lang="tr-TR" dirty="0"/>
              <a:t> hali elde edilmiştir. </a:t>
            </a:r>
            <a:r>
              <a:rPr lang="tr-TR" dirty="0" err="1"/>
              <a:t>Eşikli</a:t>
            </a:r>
            <a:r>
              <a:rPr lang="tr-TR" dirty="0"/>
              <a:t> görüntüde gözeneklerin siyah, ekmek dokusunun ise beyaz olduğu görülmektedir. </a:t>
            </a:r>
          </a:p>
          <a:p>
            <a:pPr lvl="2"/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7" y="3286125"/>
            <a:ext cx="2435079" cy="26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12937" y="1057275"/>
            <a:ext cx="8915400" cy="6019800"/>
          </a:xfrm>
        </p:spPr>
        <p:txBody>
          <a:bodyPr/>
          <a:lstStyle/>
          <a:p>
            <a:pPr lvl="2"/>
            <a:endParaRPr lang="tr-TR" dirty="0" smtClean="0"/>
          </a:p>
          <a:p>
            <a:r>
              <a:rPr lang="tr-TR" sz="1600" dirty="0" err="1" smtClean="0"/>
              <a:t>Eşikleniş</a:t>
            </a:r>
            <a:r>
              <a:rPr lang="tr-TR" sz="1600" dirty="0" smtClean="0"/>
              <a:t> </a:t>
            </a:r>
            <a:r>
              <a:rPr lang="tr-TR" sz="1600" dirty="0"/>
              <a:t>görüntünün gözenek içlerini doldurup ardından en büyük bağlı bileşen yöntemi kullanılarak </a:t>
            </a:r>
            <a:r>
              <a:rPr lang="tr-TR" sz="1600" dirty="0" err="1"/>
              <a:t>bölütlenmiş</a:t>
            </a:r>
            <a:r>
              <a:rPr lang="tr-TR" sz="1600" dirty="0"/>
              <a:t> ekmek yüzey görüntüsü elde edilmiştir. Böylelikle görüntünü arka plandan ayırt </a:t>
            </a:r>
            <a:r>
              <a:rPr lang="tr-TR" sz="1600" dirty="0" smtClean="0"/>
              <a:t>edilmiştir</a:t>
            </a:r>
          </a:p>
          <a:p>
            <a:r>
              <a:rPr lang="tr-TR" sz="1600" dirty="0" err="1" smtClean="0"/>
              <a:t>Bölütlenmiş</a:t>
            </a:r>
            <a:r>
              <a:rPr lang="tr-TR" sz="1600" dirty="0" smtClean="0"/>
              <a:t> görüntüden bir kesit </a:t>
            </a:r>
            <a:r>
              <a:rPr lang="tr-TR" sz="1600" dirty="0"/>
              <a:t>alınmış ardından bu bölgede bulunan gözenekler </a:t>
            </a:r>
            <a:r>
              <a:rPr lang="tr-TR" sz="1600" dirty="0" err="1"/>
              <a:t>bölütlenmiştir</a:t>
            </a:r>
            <a:r>
              <a:rPr lang="tr-TR" sz="1600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2876550"/>
            <a:ext cx="3343275" cy="3829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7" y="2814637"/>
            <a:ext cx="32575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31937" y="1162050"/>
            <a:ext cx="8915400" cy="3777622"/>
          </a:xfrm>
        </p:spPr>
        <p:txBody>
          <a:bodyPr/>
          <a:lstStyle/>
          <a:p>
            <a:pPr>
              <a:buFont typeface="+mj-lt"/>
              <a:buAutoNum type="arabicParenR" startAt="5"/>
            </a:pPr>
            <a:r>
              <a:rPr lang="tr-TR" dirty="0">
                <a:latin typeface="Algerian" panose="04020705040A02060702" pitchFamily="82" charset="0"/>
              </a:rPr>
              <a:t>Bağlantılı Bileşen Etiketleme İle Gözenek </a:t>
            </a:r>
            <a:r>
              <a:rPr lang="tr-TR" dirty="0" smtClean="0">
                <a:latin typeface="Algerian" panose="04020705040A02060702" pitchFamily="82" charset="0"/>
              </a:rPr>
              <a:t>Etiketleme</a:t>
            </a:r>
          </a:p>
          <a:p>
            <a:pPr marL="0" indent="0">
              <a:buNone/>
            </a:pPr>
            <a:endParaRPr lang="tr-TR" dirty="0" smtClean="0"/>
          </a:p>
          <a:p>
            <a:pPr lvl="1"/>
            <a:r>
              <a:rPr lang="tr-TR" dirty="0"/>
              <a:t>Bağlantılı Bileşen Etiketleme (BBE) yöntemi </a:t>
            </a:r>
            <a:r>
              <a:rPr lang="tr-TR" dirty="0" smtClean="0"/>
              <a:t>uygulanmıştır. Bu yöntem sayesinde  birbirine komşu olan aynı renkteki(siyah veya beyaz) görüntüler gruplandırılmıştır</a:t>
            </a:r>
            <a:endParaRPr lang="tr-TR" dirty="0"/>
          </a:p>
          <a:p>
            <a:pPr lvl="1"/>
            <a:r>
              <a:rPr lang="tr-TR" dirty="0" smtClean="0"/>
              <a:t>Bu çalışma </a:t>
            </a:r>
            <a:r>
              <a:rPr lang="tr-TR" dirty="0"/>
              <a:t>ile amaçlanan her bir gözenek ayrı bir nesne olarak algılanmakta ve bu gözeneklere ait sayı, alan, yoğunluk yuvarlaklık, şekil faktörü gibi sayısal verilere ulaşmak kolay olmaktadır</a:t>
            </a:r>
            <a:r>
              <a:rPr lang="tr-TR" dirty="0" smtClean="0"/>
              <a:t>.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3415531"/>
            <a:ext cx="4648200" cy="33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12912" y="1130300"/>
            <a:ext cx="8915400" cy="3777622"/>
          </a:xfrm>
        </p:spPr>
        <p:txBody>
          <a:bodyPr/>
          <a:lstStyle/>
          <a:p>
            <a:pPr>
              <a:buFont typeface="+mj-lt"/>
              <a:buAutoNum type="arabicParenR" startAt="6"/>
            </a:pPr>
            <a:r>
              <a:rPr lang="tr-TR" dirty="0">
                <a:latin typeface="Algerian" panose="04020705040A02060702" pitchFamily="82" charset="0"/>
              </a:rPr>
              <a:t>Gözeneklerin Büyüklüklerine Göre Sınıflandırılması</a:t>
            </a:r>
            <a:r>
              <a:rPr lang="tr-TR" dirty="0" smtClean="0">
                <a:latin typeface="Algerian" panose="04020705040A02060702" pitchFamily="82" charset="0"/>
              </a:rPr>
              <a:t>:</a:t>
            </a:r>
            <a:endParaRPr lang="tr-TR" dirty="0">
              <a:latin typeface="Algerian" panose="04020705040A02060702" pitchFamily="82" charset="0"/>
            </a:endParaRPr>
          </a:p>
          <a:p>
            <a:pPr lvl="1"/>
            <a:r>
              <a:rPr lang="tr-TR" dirty="0" smtClean="0"/>
              <a:t>Yapılan çalışma sonucu gözeneklerin </a:t>
            </a:r>
            <a:r>
              <a:rPr lang="tr-TR" dirty="0"/>
              <a:t>boyutları sınıflandırılmıştır(0,002mm2 -1mm2 , 1mm2 -3mm2 , 3mm2 -5mm2 ve 5mm2 - 7mm2 olmak üzere 4 sınıfa ayrılmıştır</a:t>
            </a:r>
            <a:r>
              <a:rPr lang="tr-TR" dirty="0" smtClean="0"/>
              <a:t>.)</a:t>
            </a:r>
          </a:p>
          <a:p>
            <a:pPr lvl="1"/>
            <a:r>
              <a:rPr lang="tr-TR" dirty="0" err="1" smtClean="0"/>
              <a:t>Gruplandırlan</a:t>
            </a:r>
            <a:r>
              <a:rPr lang="tr-TR" dirty="0" smtClean="0"/>
              <a:t> görüntüler </a:t>
            </a:r>
            <a:r>
              <a:rPr lang="tr-TR" dirty="0" err="1" smtClean="0"/>
              <a:t>renkledirilirilmiştir</a:t>
            </a:r>
            <a:r>
              <a:rPr lang="tr-TR" dirty="0" smtClean="0"/>
              <a:t>. </a:t>
            </a:r>
            <a:r>
              <a:rPr lang="tr-TR" dirty="0"/>
              <a:t>Bu sayede </a:t>
            </a:r>
            <a:r>
              <a:rPr lang="tr-TR" dirty="0" smtClean="0"/>
              <a:t> </a:t>
            </a:r>
            <a:r>
              <a:rPr lang="tr-TR" dirty="0"/>
              <a:t>hem bize gözeneklerin sınıflandırılması imkânı vermekte hem de görsel analiz imkânı sunmaktadır.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74" y="2755900"/>
            <a:ext cx="3324226" cy="39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444</Words>
  <Application>Microsoft Office PowerPoint</Application>
  <PresentationFormat>Geniş ekran</PresentationFormat>
  <Paragraphs>36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Algerian</vt:lpstr>
      <vt:lpstr>Arial</vt:lpstr>
      <vt:lpstr>Bahnschrift Light</vt:lpstr>
      <vt:lpstr>Century Gothic</vt:lpstr>
      <vt:lpstr>Wingdings 3</vt:lpstr>
      <vt:lpstr>Duman</vt:lpstr>
      <vt:lpstr>EKMEK DOKU ANALİZİ </vt:lpstr>
      <vt:lpstr>                      EKMEK KALİTESİNİ BELİRLEYEN FAKTÖRLER   </vt:lpstr>
      <vt:lpstr>  DENEYSEL METOT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SONUÇLAR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EKMEK DOKU ANALİZİ </dc:title>
  <dc:creator>PC</dc:creator>
  <cp:lastModifiedBy>PC</cp:lastModifiedBy>
  <cp:revision>13</cp:revision>
  <dcterms:created xsi:type="dcterms:W3CDTF">2022-11-08T20:31:16Z</dcterms:created>
  <dcterms:modified xsi:type="dcterms:W3CDTF">2022-11-08T22:53:27Z</dcterms:modified>
</cp:coreProperties>
</file>