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4" autoAdjust="0"/>
    <p:restoredTop sz="94660"/>
  </p:normalViewPr>
  <p:slideViewPr>
    <p:cSldViewPr snapToGrid="0">
      <p:cViewPr>
        <p:scale>
          <a:sx n="50" d="100"/>
          <a:sy n="50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65860" y="1444923"/>
            <a:ext cx="9966960" cy="3035808"/>
          </a:xfrm>
        </p:spPr>
        <p:txBody>
          <a:bodyPr/>
          <a:lstStyle/>
          <a:p>
            <a:r>
              <a:rPr lang="tr-TR" sz="3600" dirty="0" smtClean="0"/>
              <a:t>RETİNA KAN DAMARLARINI ÇIKARMAK İÇİN EŞİKLEME TEMELLİ MORFOLOJİK BİR YÖNTEM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0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975" y="200853"/>
            <a:ext cx="10058400" cy="1069147"/>
          </a:xfrm>
        </p:spPr>
        <p:txBody>
          <a:bodyPr/>
          <a:lstStyle/>
          <a:p>
            <a:r>
              <a:rPr lang="tr-TR" dirty="0" smtClean="0"/>
              <a:t>4)Bulgular </a:t>
            </a:r>
            <a:r>
              <a:rPr lang="tr-TR" dirty="0"/>
              <a:t>ve tartışma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4" y="1606996"/>
            <a:ext cx="3638103" cy="3638103"/>
          </a:xfrm>
        </p:spPr>
      </p:pic>
      <p:cxnSp>
        <p:nvCxnSpPr>
          <p:cNvPr id="8" name="Dirsek Bağlayıcısı 7"/>
          <p:cNvCxnSpPr/>
          <p:nvPr/>
        </p:nvCxnSpPr>
        <p:spPr>
          <a:xfrm rot="5400000">
            <a:off x="2057399" y="5295900"/>
            <a:ext cx="711205" cy="6096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657600" y="5245098"/>
            <a:ext cx="0" cy="48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4724400" y="5206997"/>
            <a:ext cx="0" cy="48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irsek Bağlayıcısı 14"/>
          <p:cNvCxnSpPr/>
          <p:nvPr/>
        </p:nvCxnSpPr>
        <p:spPr>
          <a:xfrm rot="16200000" flipH="1">
            <a:off x="5573595" y="5215279"/>
            <a:ext cx="533865" cy="517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947809" y="5956303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orijinal </a:t>
            </a:r>
            <a:r>
              <a:rPr lang="tr-TR" sz="1400" dirty="0" smtClean="0"/>
              <a:t>görüntüler</a:t>
            </a:r>
            <a:endParaRPr lang="tr-TR" sz="1400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2705536" y="5740860"/>
            <a:ext cx="151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Bulanık Mantık </a:t>
            </a:r>
            <a:endParaRPr lang="tr-TR" sz="1400" dirty="0" smtClean="0"/>
          </a:p>
          <a:p>
            <a:r>
              <a:rPr lang="tr-TR" sz="1400" dirty="0" smtClean="0"/>
              <a:t>Tabanlı </a:t>
            </a:r>
            <a:r>
              <a:rPr lang="tr-TR" sz="1400" dirty="0" err="1"/>
              <a:t>Eşikleme</a:t>
            </a:r>
            <a:endParaRPr lang="tr-TR" sz="1400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4139975" y="574086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Maksimum </a:t>
            </a:r>
            <a:r>
              <a:rPr lang="tr-TR" sz="1400" dirty="0" err="1"/>
              <a:t>Entropi</a:t>
            </a:r>
            <a:r>
              <a:rPr lang="tr-TR" sz="1400" dirty="0"/>
              <a:t> </a:t>
            </a:r>
            <a:endParaRPr lang="tr-TR" sz="1400" dirty="0" smtClean="0"/>
          </a:p>
          <a:p>
            <a:r>
              <a:rPr lang="tr-TR" sz="1400" dirty="0" smtClean="0"/>
              <a:t>Tabanlı </a:t>
            </a:r>
            <a:r>
              <a:rPr lang="tr-TR" sz="1400" dirty="0" err="1"/>
              <a:t>Eşikleme</a:t>
            </a:r>
            <a:endParaRPr lang="tr-TR" sz="1400" dirty="0"/>
          </a:p>
        </p:txBody>
      </p:sp>
      <p:sp>
        <p:nvSpPr>
          <p:cNvPr id="22" name="Dikdörtgen 21"/>
          <p:cNvSpPr/>
          <p:nvPr/>
        </p:nvSpPr>
        <p:spPr>
          <a:xfrm>
            <a:off x="5658404" y="5792121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Çoklu </a:t>
            </a:r>
            <a:r>
              <a:rPr lang="tr-TR" sz="1400" dirty="0" err="1"/>
              <a:t>Eşikleme</a:t>
            </a:r>
            <a:r>
              <a:rPr lang="tr-TR" sz="1400" dirty="0"/>
              <a:t> </a:t>
            </a:r>
            <a:endParaRPr lang="tr-TR" sz="1400" dirty="0" smtClean="0"/>
          </a:p>
          <a:p>
            <a:r>
              <a:rPr lang="tr-TR" sz="1400" dirty="0"/>
              <a:t> </a:t>
            </a:r>
            <a:r>
              <a:rPr lang="tr-TR" sz="1400" dirty="0" smtClean="0"/>
              <a:t>   yöntem </a:t>
            </a:r>
            <a:endParaRPr lang="tr-TR" sz="1400" dirty="0"/>
          </a:p>
        </p:txBody>
      </p:sp>
      <p:sp>
        <p:nvSpPr>
          <p:cNvPr id="24" name="Dikdörtgen 23"/>
          <p:cNvSpPr/>
          <p:nvPr/>
        </p:nvSpPr>
        <p:spPr>
          <a:xfrm>
            <a:off x="6688227" y="1342729"/>
            <a:ext cx="4534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Doğruluk Oranı ölçüsü kullanılmıştır</a:t>
            </a:r>
            <a:r>
              <a:rPr lang="tr-TR" dirty="0" smtClean="0"/>
              <a:t>. Bu</a:t>
            </a:r>
          </a:p>
          <a:p>
            <a:r>
              <a:rPr lang="tr-TR" dirty="0"/>
              <a:t> </a:t>
            </a:r>
            <a:r>
              <a:rPr lang="tr-TR" dirty="0" smtClean="0"/>
              <a:t>   denkleme göre yöntemlerin doğruluk </a:t>
            </a:r>
          </a:p>
          <a:p>
            <a:r>
              <a:rPr lang="tr-TR" dirty="0"/>
              <a:t> </a:t>
            </a:r>
            <a:r>
              <a:rPr lang="tr-TR" dirty="0" smtClean="0"/>
              <a:t>   oranları aşağıdadır.</a:t>
            </a:r>
            <a:endParaRPr lang="tr-TR" dirty="0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40" y="4639014"/>
            <a:ext cx="3866398" cy="1212168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95" y="2444747"/>
            <a:ext cx="5768681" cy="14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Eşikleme</a:t>
            </a:r>
            <a:r>
              <a:rPr lang="tr-TR" dirty="0" smtClean="0"/>
              <a:t> </a:t>
            </a:r>
            <a:r>
              <a:rPr lang="tr-TR" dirty="0"/>
              <a:t>yöntemleri, doğası ne olursa olsun tüm veriler üzerinde kullanılabilir. Ancak, farklı </a:t>
            </a:r>
            <a:r>
              <a:rPr lang="tr-TR" dirty="0" err="1"/>
              <a:t>eşikleme</a:t>
            </a:r>
            <a:r>
              <a:rPr lang="tr-TR" dirty="0"/>
              <a:t> yöntemlerinin aynı iyileştirilmiş görüntü üzerinde farklı sonuçlar verdiği gözlemlenmiştir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Bulanık </a:t>
            </a:r>
            <a:r>
              <a:rPr lang="tr-TR" dirty="0"/>
              <a:t>Mantık Tabanlı </a:t>
            </a:r>
            <a:r>
              <a:rPr lang="tr-TR" dirty="0" err="1"/>
              <a:t>Eşikleme</a:t>
            </a:r>
            <a:r>
              <a:rPr lang="tr-TR" dirty="0"/>
              <a:t> yönteminin ortalama doğruluk oranı 0.952 olarak hesaplanmış ve diğer iki </a:t>
            </a:r>
            <a:r>
              <a:rPr lang="tr-TR" dirty="0" err="1"/>
              <a:t>eşikleme</a:t>
            </a:r>
            <a:r>
              <a:rPr lang="tr-TR" dirty="0"/>
              <a:t> yönteminden daha yüksek bir değere sahip olmuştur. </a:t>
            </a:r>
          </a:p>
        </p:txBody>
      </p:sp>
    </p:spTree>
    <p:extLst>
      <p:ext uri="{BB962C8B-B14F-4D97-AF65-F5344CB8AC3E}">
        <p14:creationId xmlns:p14="http://schemas.microsoft.com/office/powerpoint/2010/main" val="8819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65860" y="1444923"/>
            <a:ext cx="9966960" cy="3035808"/>
          </a:xfrm>
        </p:spPr>
        <p:txBody>
          <a:bodyPr/>
          <a:lstStyle/>
          <a:p>
            <a:r>
              <a:rPr lang="tr-TR" sz="3600" dirty="0" smtClean="0"/>
              <a:t>GÖRÜNTÜ İŞLEME TEKNİKLERİ VE KÜMELEME YÖNTEMLERİ KULLANILARAK FINDIK MEYVESİNİN TESPİT VE SINIFLANDIRILMASI </a:t>
            </a:r>
            <a:br>
              <a:rPr lang="tr-TR" sz="3600" dirty="0" smtClean="0"/>
            </a:b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8279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Görüntü işleme çeşitli meyveleri sınıflandırmakta ve özelliklerini belirlemektedir.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özelliklerin belirlenmesinde sayısal görüntü analizi, sınıflama, kümeleme gibi yöntemler kullanılarak, araştırılan nesnelerin boyut, cins veya kalite bakımından sınıflandırılması gerçekleştirilmektedir. </a:t>
            </a:r>
          </a:p>
        </p:txBody>
      </p:sp>
    </p:spTree>
    <p:extLst>
      <p:ext uri="{BB962C8B-B14F-4D97-AF65-F5344CB8AC3E}">
        <p14:creationId xmlns:p14="http://schemas.microsoft.com/office/powerpoint/2010/main" val="23066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107061"/>
            <a:ext cx="10058400" cy="1609344"/>
          </a:xfrm>
        </p:spPr>
        <p:txBody>
          <a:bodyPr/>
          <a:lstStyle/>
          <a:p>
            <a:r>
              <a:rPr lang="tr-TR" dirty="0"/>
              <a:t>2. ÖNERİLEN YÖNTEM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1716404"/>
            <a:ext cx="10058400" cy="5141595"/>
          </a:xfrm>
        </p:spPr>
        <p:txBody>
          <a:bodyPr/>
          <a:lstStyle/>
          <a:p>
            <a:r>
              <a:rPr lang="tr-TR" dirty="0"/>
              <a:t>Ortamda bulunan aynı nesnelerin tespit edilerek, sınıflandırılmasına yönelik yapılan çalışmada üç aşamalı bir yöntem önerilmektedir.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87" y="2381249"/>
            <a:ext cx="3592513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1748" y="508508"/>
            <a:ext cx="10058400" cy="492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2.1. Görüntü ön işleme aşaması 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lvl="3"/>
            <a:r>
              <a:rPr lang="tr-TR" sz="1800" dirty="0"/>
              <a:t>Görüntü ön işleme aşamasında, kameradan alınan görüntü üzerinde sırasıyla filtreleme, resmin grileştirilmesi ve ikili resme çevrilmesi işlemleri uygulanmaktadır</a:t>
            </a:r>
            <a:r>
              <a:rPr lang="tr-TR" sz="1800" dirty="0" smtClean="0"/>
              <a:t>.</a:t>
            </a:r>
          </a:p>
          <a:p>
            <a:pPr lvl="3"/>
            <a:r>
              <a:rPr lang="tr-TR" sz="1800" dirty="0" smtClean="0"/>
              <a:t>Bu sayede ilgilendiğimiz nesneler daha da belirginleşmektedir.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308530"/>
            <a:ext cx="2819400" cy="389700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994148" y="255295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Filtre uygulama adımında, görüntü üzerinde yer alan tuz biber gürültülerinin giderilmesi ve resimde yer alan gereksiz ayrıntıların azaltılması sağlanmaktadır</a:t>
            </a:r>
            <a:r>
              <a:rPr lang="tr-TR" sz="1600" dirty="0" smtClean="0"/>
              <a:t>.</a:t>
            </a:r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Filtreleme işleminden sonra renkli görüntünün, grileştirilmesi adımı gerçekleştirilmektedir.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Gri olarak elde edilen görüntü üzerinde, </a:t>
            </a:r>
            <a:r>
              <a:rPr lang="tr-TR" sz="1600" dirty="0" err="1"/>
              <a:t>eşikleme</a:t>
            </a:r>
            <a:r>
              <a:rPr lang="tr-TR" sz="1600" dirty="0"/>
              <a:t> işlemi uygulanarak sadece ilgili nesnelere ait yer alan bölümler kullanılmaktadır.</a:t>
            </a:r>
            <a:endParaRPr lang="tr-TR" sz="1600" dirty="0" smtClean="0"/>
          </a:p>
          <a:p>
            <a:r>
              <a:rPr lang="tr-TR" sz="1600" dirty="0"/>
              <a:t> </a:t>
            </a:r>
            <a:endParaRPr lang="tr-TR" sz="1600" dirty="0" smtClean="0"/>
          </a:p>
          <a:p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24" y="5282406"/>
            <a:ext cx="3657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4748" y="6609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smtClean="0"/>
              <a:t>2.1. Görüntü ön işleme aşaması </a:t>
            </a:r>
          </a:p>
          <a:p>
            <a:pPr marL="0" indent="0">
              <a:buNone/>
            </a:pPr>
            <a:endParaRPr lang="tr-TR" sz="2400" dirty="0" smtClean="0"/>
          </a:p>
          <a:p>
            <a:pPr lvl="2"/>
            <a:r>
              <a:rPr lang="tr-TR" dirty="0" err="1" smtClean="0"/>
              <a:t>Eşikleme</a:t>
            </a:r>
            <a:r>
              <a:rPr lang="tr-TR" dirty="0" smtClean="0"/>
              <a:t> işleminden sonra siyah ve beyaz renkleri içeren görüntü oluşturulmaktadır. Görüntü içerisinde, siyah bölgelerde istenmeyen beyaz noktalar, beyaz bölgelerde istenmeyen siyah noktalar bulunmaktadır.</a:t>
            </a:r>
          </a:p>
          <a:p>
            <a:pPr lvl="2"/>
            <a:r>
              <a:rPr lang="tr-TR" dirty="0" smtClean="0"/>
              <a:t>Bu sorunu </a:t>
            </a:r>
            <a:r>
              <a:rPr lang="tr-TR" dirty="0"/>
              <a:t>çözmek için ikili görüntü üzerinde, aşındırma (</a:t>
            </a:r>
            <a:r>
              <a:rPr lang="tr-TR" dirty="0" err="1"/>
              <a:t>erosion</a:t>
            </a:r>
            <a:r>
              <a:rPr lang="tr-TR" dirty="0"/>
              <a:t>) ve genişleme (</a:t>
            </a:r>
            <a:r>
              <a:rPr lang="tr-TR" dirty="0" err="1"/>
              <a:t>dilation</a:t>
            </a:r>
            <a:r>
              <a:rPr lang="tr-TR" dirty="0"/>
              <a:t>) morfolojik işlemleri uygulanmaktadır.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73" y="3111500"/>
            <a:ext cx="3609975" cy="3200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0" y="2662577"/>
            <a:ext cx="2850420" cy="41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7752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2.2. Nesne bulma ve özellik çıkarımı işlemi </a:t>
            </a:r>
            <a:r>
              <a:rPr lang="tr-TR" sz="2400" dirty="0" smtClean="0"/>
              <a:t>aşaması</a:t>
            </a:r>
          </a:p>
          <a:p>
            <a:pPr marL="0" indent="0">
              <a:buNone/>
            </a:pPr>
            <a:endParaRPr lang="tr-TR" sz="2400" dirty="0" smtClean="0"/>
          </a:p>
          <a:p>
            <a:pPr lvl="3"/>
            <a:r>
              <a:rPr lang="tr-TR" dirty="0"/>
              <a:t>İ</a:t>
            </a:r>
            <a:r>
              <a:rPr lang="tr-TR" dirty="0" smtClean="0"/>
              <a:t>kili </a:t>
            </a:r>
            <a:r>
              <a:rPr lang="tr-TR" dirty="0"/>
              <a:t>görüntü üzerinde nesnelerin bulunması ve her bir nesneye ait özelliklerin çıkarımı işlemleri gerçekleştirilmektedir. </a:t>
            </a:r>
            <a:endParaRPr lang="tr-TR" dirty="0" smtClean="0"/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Nesnelerin </a:t>
            </a:r>
            <a:r>
              <a:rPr lang="tr-TR" dirty="0"/>
              <a:t>görüntü düzleminde kaplamış olduğu alan, nesne boyları ve nesne merkezine ait koordinatlar özellik çıkarım vektörlerinde bulunmaktadır. </a:t>
            </a:r>
            <a:endParaRPr lang="tr-TR" dirty="0" smtClean="0"/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/>
              <a:t>Görüntü ön işleme sonunda elde edilen ikili resimde her bir nesneye ait dış hatlar, Suzuki ve </a:t>
            </a:r>
            <a:r>
              <a:rPr lang="tr-TR" dirty="0" err="1"/>
              <a:t>Abe</a:t>
            </a:r>
            <a:r>
              <a:rPr lang="tr-TR" dirty="0"/>
              <a:t> tarafından 1985 yılında geliştirilmiş olan algoritma kullanılarak bulunmuştur</a:t>
            </a:r>
          </a:p>
        </p:txBody>
      </p:sp>
    </p:spTree>
    <p:extLst>
      <p:ext uri="{BB962C8B-B14F-4D97-AF65-F5344CB8AC3E}">
        <p14:creationId xmlns:p14="http://schemas.microsoft.com/office/powerpoint/2010/main" val="28011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6148" y="368808"/>
            <a:ext cx="10058400" cy="604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2.3. Sınıflandırma işlemi aşamasına ait </a:t>
            </a:r>
            <a:r>
              <a:rPr lang="tr-TR" dirty="0" smtClean="0"/>
              <a:t>adımlar</a:t>
            </a:r>
          </a:p>
          <a:p>
            <a:pPr marL="0" indent="0">
              <a:buNone/>
            </a:pPr>
            <a:r>
              <a:rPr lang="tr-TR" dirty="0"/>
              <a:t>Kümeleme, fiziksel veya soyut nesneleri benzer nesne sınıfları içerisinde gruplama </a:t>
            </a:r>
            <a:r>
              <a:rPr lang="tr-TR" dirty="0" smtClean="0"/>
              <a:t>sürecidir.</a:t>
            </a:r>
          </a:p>
          <a:p>
            <a:pPr lvl="2"/>
            <a:r>
              <a:rPr lang="tr-TR" dirty="0"/>
              <a:t>Önerilen çalışmada ortamda bulunan nesneler, alan, çap, yarıçap, genişlik, yükseklik vb. özellikleri kullanılarak sınıflandırılmaktadır</a:t>
            </a:r>
            <a:r>
              <a:rPr lang="tr-TR" dirty="0" smtClean="0"/>
              <a:t>.</a:t>
            </a:r>
          </a:p>
          <a:p>
            <a:pPr marL="548640" lvl="2" indent="0">
              <a:buNone/>
            </a:pPr>
            <a:endParaRPr lang="tr-TR" dirty="0" smtClean="0"/>
          </a:p>
          <a:p>
            <a:pPr lvl="2"/>
            <a:r>
              <a:rPr lang="tr-TR" dirty="0" smtClean="0"/>
              <a:t> </a:t>
            </a:r>
            <a:r>
              <a:rPr lang="tr-TR" dirty="0"/>
              <a:t>Yapılan çalışmada, görüntü işleme teknikleri kullanılarak bulunan nesnelerin sınıflandırma işleminde iki farklı kümeleme yöntemi önerilmektedir. 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2.3.1. Ortalama tabanlı </a:t>
            </a:r>
            <a:r>
              <a:rPr lang="tr-TR" dirty="0" smtClean="0"/>
              <a:t>sınıflandırma</a:t>
            </a:r>
          </a:p>
          <a:p>
            <a:pPr lvl="2"/>
            <a:r>
              <a:rPr lang="tr-TR" dirty="0"/>
              <a:t>Y</a:t>
            </a:r>
            <a:r>
              <a:rPr lang="tr-TR" dirty="0" smtClean="0"/>
              <a:t>öntemde </a:t>
            </a:r>
            <a:r>
              <a:rPr lang="tr-TR" dirty="0"/>
              <a:t>ortamda bulunan nesneler kendi aralarında otomatik olarak 3 sınıfa ayrıştırılmaktadır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ilgili </a:t>
            </a:r>
            <a:r>
              <a:rPr lang="tr-TR" dirty="0"/>
              <a:t>nesnenin alanı ile her bir küme merkezi arasındaki mesafe hesaplanmaktadır. </a:t>
            </a:r>
            <a:endParaRPr lang="tr-TR" dirty="0" smtClean="0"/>
          </a:p>
          <a:p>
            <a:pPr lvl="2"/>
            <a:r>
              <a:rPr lang="tr-TR" dirty="0" smtClean="0"/>
              <a:t>Nesneler </a:t>
            </a:r>
            <a:r>
              <a:rPr lang="tr-TR" dirty="0"/>
              <a:t>kendilerine en yakın noktada bulunan küme merkezlerine yerleştirilerek sınıflandırılmaktadır. </a:t>
            </a:r>
          </a:p>
          <a:p>
            <a:pPr lvl="3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7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1248" y="508508"/>
            <a:ext cx="10058400" cy="612089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2.3.2. K-</a:t>
            </a:r>
            <a:r>
              <a:rPr lang="tr-TR" dirty="0" err="1"/>
              <a:t>means</a:t>
            </a:r>
            <a:r>
              <a:rPr lang="tr-TR" dirty="0"/>
              <a:t> kümeleme </a:t>
            </a:r>
            <a:r>
              <a:rPr lang="tr-TR" dirty="0" smtClean="0"/>
              <a:t>yöntemi</a:t>
            </a:r>
          </a:p>
          <a:p>
            <a:pPr marL="0" indent="0">
              <a:buNone/>
            </a:pPr>
            <a:endParaRPr lang="tr-TR" dirty="0" smtClean="0"/>
          </a:p>
          <a:p>
            <a:pPr lvl="2"/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algoritması, N adet veri nesnesinin K adet kümeye </a:t>
            </a:r>
            <a:r>
              <a:rPr lang="tr-TR" dirty="0" smtClean="0"/>
              <a:t>bölünmesidir.</a:t>
            </a:r>
          </a:p>
          <a:p>
            <a:pPr marL="548640" lvl="2" indent="0">
              <a:buNone/>
            </a:pPr>
            <a:endParaRPr lang="tr-TR" dirty="0" smtClean="0"/>
          </a:p>
          <a:p>
            <a:pPr lvl="2"/>
            <a:r>
              <a:rPr lang="tr-TR" dirty="0" smtClean="0"/>
              <a:t>Temel </a:t>
            </a:r>
            <a:r>
              <a:rPr lang="tr-TR" dirty="0"/>
              <a:t>amacı bölümleme sonucunda elde edilen küme içindeki verilerin benzerliklerinin maksimum, kümeler arasındaki benzerliklerin ise minimum olmasıdır.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04" y="2562746"/>
            <a:ext cx="3290887" cy="40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Makalenin Hedefi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Makale’ </a:t>
            </a:r>
            <a:r>
              <a:rPr lang="tr-TR" dirty="0"/>
              <a:t>de retina ağ </a:t>
            </a:r>
            <a:r>
              <a:rPr lang="tr-TR" dirty="0" smtClean="0"/>
              <a:t>yapısını doğru </a:t>
            </a:r>
            <a:r>
              <a:rPr lang="tr-TR" dirty="0" err="1" smtClean="0"/>
              <a:t>bölütlemeye</a:t>
            </a:r>
            <a:r>
              <a:rPr lang="tr-TR" dirty="0" smtClean="0"/>
              <a:t> çalışılmıştır. Bu çalışma </a:t>
            </a:r>
            <a:r>
              <a:rPr lang="tr-TR" dirty="0"/>
              <a:t>yapılırken </a:t>
            </a:r>
            <a:r>
              <a:rPr lang="tr-TR" dirty="0" smtClean="0"/>
              <a:t> morfolojik </a:t>
            </a:r>
            <a:r>
              <a:rPr lang="tr-TR" dirty="0"/>
              <a:t>işlemlere dayalı </a:t>
            </a:r>
            <a:r>
              <a:rPr lang="tr-TR" dirty="0" smtClean="0"/>
              <a:t>3 farklı yöntem kullanılmıştır.</a:t>
            </a:r>
          </a:p>
          <a:p>
            <a:endParaRPr lang="tr-TR" dirty="0" smtClean="0"/>
          </a:p>
          <a:p>
            <a:r>
              <a:rPr lang="tr-TR" dirty="0" smtClean="0"/>
              <a:t>Kullanılan </a:t>
            </a:r>
            <a:r>
              <a:rPr lang="tr-TR" dirty="0"/>
              <a:t>yöntemler </a:t>
            </a:r>
            <a:r>
              <a:rPr lang="tr-TR" dirty="0" smtClean="0"/>
              <a:t>şunlardır: Çoklu </a:t>
            </a:r>
            <a:r>
              <a:rPr lang="tr-TR" dirty="0" err="1"/>
              <a:t>Eşikleme</a:t>
            </a:r>
            <a:r>
              <a:rPr lang="tr-TR" dirty="0"/>
              <a:t>, Maksimum </a:t>
            </a:r>
            <a:r>
              <a:rPr lang="tr-TR" dirty="0" err="1"/>
              <a:t>Entropi</a:t>
            </a:r>
            <a:r>
              <a:rPr lang="tr-TR" dirty="0"/>
              <a:t> Tabanlı </a:t>
            </a:r>
            <a:r>
              <a:rPr lang="tr-TR" dirty="0" err="1"/>
              <a:t>Eşikleme</a:t>
            </a:r>
            <a:r>
              <a:rPr lang="tr-TR" dirty="0"/>
              <a:t> ve Bulanık Kümeleme Tabanlı </a:t>
            </a:r>
            <a:r>
              <a:rPr lang="tr-TR" dirty="0" err="1"/>
              <a:t>Eşikleme</a:t>
            </a:r>
            <a:r>
              <a:rPr lang="tr-TR" dirty="0"/>
              <a:t> yöntemleridir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Makalenin hedefi bu üç </a:t>
            </a:r>
            <a:r>
              <a:rPr lang="tr-TR" dirty="0" err="1" smtClean="0"/>
              <a:t>yötemin</a:t>
            </a:r>
            <a:r>
              <a:rPr lang="tr-TR" dirty="0" smtClean="0"/>
              <a:t> karşılaştırılmasıdır.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89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7" y="92455"/>
            <a:ext cx="10058400" cy="1609344"/>
          </a:xfrm>
        </p:spPr>
        <p:txBody>
          <a:bodyPr/>
          <a:lstStyle/>
          <a:p>
            <a:r>
              <a:rPr lang="tr-TR" dirty="0"/>
              <a:t>3. DENEYSEL ÇALIŞMA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21" y="1282699"/>
            <a:ext cx="8925051" cy="4592145"/>
          </a:xfrm>
        </p:spPr>
      </p:pic>
      <p:sp>
        <p:nvSpPr>
          <p:cNvPr id="5" name="Metin kutusu 4"/>
          <p:cNvSpPr txBox="1"/>
          <p:nvPr/>
        </p:nvSpPr>
        <p:spPr>
          <a:xfrm>
            <a:off x="901700" y="5969000"/>
            <a:ext cx="103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Örnek çalışmada ortamda bulunan 25 adet fındık önerilen yöntem kullanılarak %100 başarım oranı ile tespit edilmektedir. </a:t>
            </a:r>
            <a:endParaRPr lang="tr-TR" sz="1400" dirty="0" smtClean="0"/>
          </a:p>
          <a:p>
            <a:r>
              <a:rPr lang="tr-TR" sz="1400" dirty="0" smtClean="0"/>
              <a:t>      Ayrıca</a:t>
            </a:r>
            <a:r>
              <a:rPr lang="tr-TR" sz="1400" dirty="0"/>
              <a:t>, çalışmanın yöntem kısmında sunulan kümeleme metotlarına göre fındıklar ayrıştırılmaktadır.</a:t>
            </a:r>
          </a:p>
        </p:txBody>
      </p:sp>
    </p:spTree>
    <p:extLst>
      <p:ext uri="{BB962C8B-B14F-4D97-AF65-F5344CB8AC3E}">
        <p14:creationId xmlns:p14="http://schemas.microsoft.com/office/powerpoint/2010/main" val="36081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SONUÇLAR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Çalışma </a:t>
            </a:r>
            <a:r>
              <a:rPr lang="tr-TR" dirty="0"/>
              <a:t>ortamında bulunan fındık meyveleri gerçek zamanlı olarak %100 başarımla tespit edilmektedir</a:t>
            </a:r>
            <a:r>
              <a:rPr lang="tr-TR" dirty="0" smtClean="0"/>
              <a:t>.</a:t>
            </a:r>
          </a:p>
          <a:p>
            <a:r>
              <a:rPr lang="tr-TR" dirty="0"/>
              <a:t>Ortalama tabanlı ve K-</a:t>
            </a:r>
            <a:r>
              <a:rPr lang="tr-TR" dirty="0" err="1"/>
              <a:t>means</a:t>
            </a:r>
            <a:r>
              <a:rPr lang="tr-TR" dirty="0"/>
              <a:t> kümeleme yöntemleri kullanılarak fındık meyvelerinin küçük, orta ve büyük olarak sınıflandırılması gerçekleştirilmektedir. </a:t>
            </a:r>
            <a:endParaRPr lang="tr-TR" dirty="0" smtClean="0"/>
          </a:p>
          <a:p>
            <a:r>
              <a:rPr lang="tr-TR" dirty="0" smtClean="0"/>
              <a:t>Yapılan </a:t>
            </a:r>
            <a:r>
              <a:rPr lang="tr-TR" dirty="0"/>
              <a:t>deneysel çalışmalarda, </a:t>
            </a:r>
            <a:r>
              <a:rPr lang="tr-TR" dirty="0" err="1"/>
              <a:t>gerçeklenen</a:t>
            </a:r>
            <a:r>
              <a:rPr lang="tr-TR" dirty="0"/>
              <a:t> iki algoritma ile sınıflandırmanın %90 ile %100 oranlarında benzerlik gösterdiği tespit edilmektedir.</a:t>
            </a:r>
          </a:p>
        </p:txBody>
      </p:sp>
    </p:spTree>
    <p:extLst>
      <p:ext uri="{BB962C8B-B14F-4D97-AF65-F5344CB8AC3E}">
        <p14:creationId xmlns:p14="http://schemas.microsoft.com/office/powerpoint/2010/main" val="33280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</a:t>
            </a:r>
            <a:r>
              <a:rPr lang="tr-TR" dirty="0"/>
              <a:t>renk uzayındaki görüntüler gri ölçekli görüntülere dönüştürülmüştür.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sonra, gri ölçekli görüntünün tersi üzerinde üst-şapka, alt-şapka ve morfolojik açma yöntemi </a:t>
            </a:r>
            <a:r>
              <a:rPr lang="tr-TR" dirty="0" smtClean="0"/>
              <a:t>uygulanmıştır.</a:t>
            </a:r>
          </a:p>
          <a:p>
            <a:endParaRPr lang="tr-TR" dirty="0" smtClean="0"/>
          </a:p>
          <a:p>
            <a:r>
              <a:rPr lang="tr-TR" dirty="0"/>
              <a:t>Belirginleştirilmiş retina görüntülerini </a:t>
            </a:r>
            <a:r>
              <a:rPr lang="tr-TR" dirty="0" err="1"/>
              <a:t>bölütlemek</a:t>
            </a:r>
            <a:r>
              <a:rPr lang="tr-TR" dirty="0"/>
              <a:t> için üç farklı </a:t>
            </a:r>
            <a:r>
              <a:rPr lang="tr-TR" dirty="0" err="1"/>
              <a:t>eşikleme</a:t>
            </a:r>
            <a:r>
              <a:rPr lang="tr-TR" dirty="0"/>
              <a:t> yöntemi kullanılmıştır</a:t>
            </a:r>
            <a:r>
              <a:rPr lang="tr-TR" dirty="0" smtClean="0"/>
              <a:t>.(Bu üç yöntemi bir önceki slayt ‘da göstermiştik.)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2)MATERYAL VE METOT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2.1) Morfolojik İşlemler</a:t>
            </a:r>
          </a:p>
          <a:p>
            <a:pPr marL="0" indent="0">
              <a:buNone/>
            </a:pP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Morfolojik işlemlerin amacı görüntüyü basitleştirmektir. </a:t>
            </a:r>
            <a:r>
              <a:rPr lang="tr-TR" dirty="0"/>
              <a:t>Bu çalışmada, üst-şapka ve alt-şapka dönüşümleri </a:t>
            </a:r>
            <a:r>
              <a:rPr lang="tr-TR" dirty="0" smtClean="0"/>
              <a:t>kullanılmıştır.</a:t>
            </a:r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Üst-Şapka yönteminde giriş görüntüsüne açma işlemi uygulandıktan sonra giriş görüntüsünde çıkarmaktır. Bu sayede görüntünün arka planı çıkarılır.</a:t>
            </a:r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/>
              <a:t>Bu dönüşüm, yüksek geçirgen bir filtre gibi davranır ve görüntünün maskeden daha küçük olan parlak alanlarını çıkarır.</a:t>
            </a:r>
            <a:endParaRPr lang="tr-TR" dirty="0" smtClean="0"/>
          </a:p>
          <a:p>
            <a:pPr marL="27432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Alt-Şapka yönteminde ise tam tersi olur.</a:t>
            </a:r>
          </a:p>
          <a:p>
            <a:pPr lvl="1"/>
            <a:endParaRPr lang="tr-TR" dirty="0" smtClean="0"/>
          </a:p>
          <a:p>
            <a:pPr lvl="1"/>
            <a:endParaRPr lang="tr-T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21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3248" y="521208"/>
            <a:ext cx="12239752" cy="580339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2.2) </a:t>
            </a:r>
            <a:r>
              <a:rPr lang="tr-TR" sz="2800" dirty="0" err="1" smtClean="0">
                <a:sym typeface="Wingdings" panose="05000000000000000000" pitchFamily="2" charset="2"/>
              </a:rPr>
              <a:t>Eşikleme</a:t>
            </a:r>
            <a:r>
              <a:rPr lang="tr-TR" sz="2800" dirty="0" smtClean="0">
                <a:sym typeface="Wingdings" panose="05000000000000000000" pitchFamily="2" charset="2"/>
              </a:rPr>
              <a:t> Yöntemleri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      1) </a:t>
            </a:r>
            <a:r>
              <a:rPr lang="tr-TR" sz="2400" dirty="0" smtClean="0">
                <a:sym typeface="Wingdings" panose="05000000000000000000" pitchFamily="2" charset="2"/>
              </a:rPr>
              <a:t>Çok seviyeli </a:t>
            </a:r>
            <a:r>
              <a:rPr lang="tr-TR" sz="2400" dirty="0" err="1" smtClean="0">
                <a:sym typeface="Wingdings" panose="05000000000000000000" pitchFamily="2" charset="2"/>
              </a:rPr>
              <a:t>eşikleme</a:t>
            </a:r>
            <a:r>
              <a:rPr lang="tr-TR" sz="2400" dirty="0" smtClean="0">
                <a:sym typeface="Wingdings" panose="05000000000000000000" pitchFamily="2" charset="2"/>
              </a:rPr>
              <a:t>: </a:t>
            </a:r>
          </a:p>
          <a:p>
            <a:pPr lvl="5"/>
            <a:r>
              <a:rPr lang="tr-TR" sz="2000" dirty="0" smtClean="0"/>
              <a:t>Gri ölçekli görüntüyü birkaç farklı bölgeye ayırabilen bir işlemdir.</a:t>
            </a:r>
          </a:p>
          <a:p>
            <a:pPr lvl="5"/>
            <a:r>
              <a:rPr lang="tr-TR" sz="2000" dirty="0">
                <a:sym typeface="Wingdings" panose="05000000000000000000" pitchFamily="2" charset="2"/>
              </a:rPr>
              <a:t>Gerekli matematiksel denklem aşağıda belirtilmiştir.</a:t>
            </a:r>
            <a:endParaRPr lang="tr-TR" sz="2000" dirty="0" smtClean="0"/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	</a:t>
            </a:r>
            <a:r>
              <a:rPr lang="tr-TR" dirty="0" smtClean="0"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 		 </a:t>
            </a: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2)</a:t>
            </a: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Maksimum </a:t>
            </a:r>
            <a:r>
              <a:rPr lang="tr-TR" dirty="0" err="1"/>
              <a:t>entropi</a:t>
            </a:r>
            <a:r>
              <a:rPr lang="tr-TR" dirty="0"/>
              <a:t> tabanlı </a:t>
            </a:r>
            <a:r>
              <a:rPr lang="tr-TR" dirty="0" err="1" smtClean="0"/>
              <a:t>eşikleme</a:t>
            </a:r>
            <a:r>
              <a:rPr lang="tr-TR" dirty="0" smtClean="0"/>
              <a:t>:</a:t>
            </a:r>
          </a:p>
          <a:p>
            <a:pPr lvl="5"/>
            <a:r>
              <a:rPr lang="tr-TR" sz="2000" dirty="0" smtClean="0"/>
              <a:t>Sınıflar </a:t>
            </a:r>
            <a:r>
              <a:rPr lang="tr-TR" sz="2000" dirty="0"/>
              <a:t>arası </a:t>
            </a:r>
            <a:r>
              <a:rPr lang="tr-TR" sz="2000" dirty="0" err="1"/>
              <a:t>entropi</a:t>
            </a:r>
            <a:r>
              <a:rPr lang="tr-TR" sz="2000" dirty="0"/>
              <a:t> maksimize edilir</a:t>
            </a:r>
            <a:r>
              <a:rPr lang="tr-TR" sz="2000" dirty="0" smtClean="0"/>
              <a:t>.</a:t>
            </a:r>
          </a:p>
          <a:p>
            <a:pPr lvl="5"/>
            <a:r>
              <a:rPr lang="tr-TR" sz="2000" dirty="0"/>
              <a:t>Bu yöntemde </a:t>
            </a:r>
            <a:r>
              <a:rPr lang="tr-TR" sz="2000" dirty="0" smtClean="0"/>
              <a:t>ön </a:t>
            </a:r>
            <a:r>
              <a:rPr lang="tr-TR" sz="2000" dirty="0"/>
              <a:t>ve arka plan görüntüsüne ait </a:t>
            </a:r>
            <a:r>
              <a:rPr lang="tr-TR" sz="2000" dirty="0" err="1"/>
              <a:t>entropi</a:t>
            </a:r>
            <a:r>
              <a:rPr lang="tr-TR" sz="2000" dirty="0"/>
              <a:t> değerleri ayrı ayrı hesaplanır ve toplamları maksimize edilir. </a:t>
            </a:r>
            <a:endParaRPr lang="tr-TR" sz="2000" dirty="0" smtClean="0"/>
          </a:p>
          <a:p>
            <a:pPr lvl="5"/>
            <a:r>
              <a:rPr lang="tr-TR" sz="2000" dirty="0" smtClean="0"/>
              <a:t>Ardından</a:t>
            </a:r>
            <a:r>
              <a:rPr lang="tr-TR" sz="2000" dirty="0"/>
              <a:t>, </a:t>
            </a:r>
            <a:r>
              <a:rPr lang="tr-TR" sz="2000" dirty="0" err="1"/>
              <a:t>entropinin</a:t>
            </a:r>
            <a:r>
              <a:rPr lang="tr-TR" sz="2000" dirty="0"/>
              <a:t> toplamını maksimize eden bir optimum eşik değeri </a:t>
            </a:r>
            <a:r>
              <a:rPr lang="tr-TR" sz="2000" dirty="0" smtClean="0"/>
              <a:t>hesaplanır.</a:t>
            </a:r>
          </a:p>
          <a:p>
            <a:pPr lvl="5"/>
            <a:endParaRPr lang="tr-TR" sz="2000" dirty="0"/>
          </a:p>
          <a:p>
            <a:pPr lvl="5"/>
            <a:endParaRPr lang="tr-TR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46325"/>
            <a:ext cx="4286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5148" y="305308"/>
            <a:ext cx="11211052" cy="6019292"/>
          </a:xfrm>
        </p:spPr>
        <p:txBody>
          <a:bodyPr/>
          <a:lstStyle/>
          <a:p>
            <a:pPr marL="548640" lvl="2" indent="0">
              <a:buNone/>
            </a:pPr>
            <a:endParaRPr lang="tr-TR" dirty="0"/>
          </a:p>
          <a:p>
            <a:pPr marL="548640" lvl="2" indent="0">
              <a:buNone/>
            </a:pPr>
            <a:endParaRPr lang="tr-TR" sz="2000" dirty="0" smtClean="0"/>
          </a:p>
          <a:p>
            <a:pPr marL="548640" lvl="2" indent="0">
              <a:buNone/>
            </a:pPr>
            <a:r>
              <a:rPr lang="tr-TR" sz="2000" dirty="0" smtClean="0"/>
              <a:t>3) </a:t>
            </a:r>
            <a:r>
              <a:rPr lang="tr-TR" sz="2000" dirty="0"/>
              <a:t>Bulanık mantık tabanlı </a:t>
            </a:r>
            <a:r>
              <a:rPr lang="tr-TR" sz="2000" dirty="0" err="1" smtClean="0"/>
              <a:t>eşikleme</a:t>
            </a:r>
            <a:r>
              <a:rPr lang="tr-TR" sz="2000" dirty="0" smtClean="0"/>
              <a:t>:</a:t>
            </a:r>
          </a:p>
          <a:p>
            <a:pPr lvl="4"/>
            <a:r>
              <a:rPr lang="tr-TR" sz="2000" dirty="0"/>
              <a:t>Bulanık kümeleme bir yumuşak kümeleme tekniğidir</a:t>
            </a:r>
            <a:r>
              <a:rPr lang="tr-TR" sz="2000" dirty="0" smtClean="0"/>
              <a:t>.</a:t>
            </a:r>
          </a:p>
          <a:p>
            <a:pPr lvl="4"/>
            <a:r>
              <a:rPr lang="tr-TR" sz="2000" dirty="0" smtClean="0"/>
              <a:t> </a:t>
            </a:r>
            <a:r>
              <a:rPr lang="tr-TR" sz="2000" dirty="0"/>
              <a:t>Bu kümeleme yöntemi, nesnelerin kümelere olan aitliğini ifade etmek için bir derece kavramı </a:t>
            </a:r>
            <a:r>
              <a:rPr lang="tr-TR" sz="2000" dirty="0" smtClean="0"/>
              <a:t>kullanır.</a:t>
            </a:r>
          </a:p>
          <a:p>
            <a:pPr lvl="5"/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54" y="2809874"/>
            <a:ext cx="3719545" cy="11762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6" y="2414586"/>
            <a:ext cx="2902014" cy="17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7489" y="246992"/>
            <a:ext cx="10058400" cy="1344168"/>
          </a:xfrm>
        </p:spPr>
        <p:txBody>
          <a:bodyPr>
            <a:normAutofit/>
          </a:bodyPr>
          <a:lstStyle/>
          <a:p>
            <a:r>
              <a:rPr lang="tr-TR" sz="3600" dirty="0" smtClean="0"/>
              <a:t>3)Kullanılan </a:t>
            </a:r>
            <a:r>
              <a:rPr lang="tr-TR" sz="3600" dirty="0"/>
              <a:t>yöntem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3406" y="1471449"/>
            <a:ext cx="10058400" cy="5139558"/>
          </a:xfrm>
        </p:spPr>
        <p:txBody>
          <a:bodyPr/>
          <a:lstStyle/>
          <a:p>
            <a:r>
              <a:rPr lang="tr-TR" dirty="0" smtClean="0"/>
              <a:t>Veri </a:t>
            </a:r>
            <a:r>
              <a:rPr lang="tr-TR" dirty="0"/>
              <a:t>setinde bulunan görüntüler RGB renk uzayından gri ölçekli görüntülere dönüştürülür. Gri ölçekli görüntülerin tersi üzerinde önerilen sistem uygulanır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          </a:t>
            </a:r>
            <a:r>
              <a:rPr lang="tr-TR" sz="1600" dirty="0"/>
              <a:t>RGB </a:t>
            </a:r>
            <a:r>
              <a:rPr lang="tr-TR" sz="1600" dirty="0" smtClean="0"/>
              <a:t>görüntü                   Gri-Ölçekli görüntü             Gri-Ölçekli </a:t>
            </a:r>
            <a:r>
              <a:rPr lang="tr-TR" sz="1600" dirty="0"/>
              <a:t>görüntünün </a:t>
            </a:r>
            <a:r>
              <a:rPr lang="tr-TR" sz="1600" dirty="0" smtClean="0"/>
              <a:t>tersi</a:t>
            </a:r>
          </a:p>
          <a:p>
            <a:pPr marL="0" indent="0">
              <a:buNone/>
            </a:pP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49" y="2234757"/>
            <a:ext cx="1411288" cy="14825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54" y="2259997"/>
            <a:ext cx="1381125" cy="1457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2240947"/>
            <a:ext cx="1352550" cy="1476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186" y="392603"/>
            <a:ext cx="2713303" cy="5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5558" y="565877"/>
            <a:ext cx="10058400" cy="713820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3.1)</a:t>
            </a:r>
            <a:r>
              <a:rPr lang="tr-TR" dirty="0"/>
              <a:t> Morfolojik </a:t>
            </a:r>
            <a:r>
              <a:rPr lang="tr-TR" dirty="0" smtClean="0"/>
              <a:t>işlemler</a:t>
            </a:r>
          </a:p>
          <a:p>
            <a:pPr marL="0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ilk </a:t>
            </a:r>
            <a:r>
              <a:rPr lang="tr-TR" dirty="0"/>
              <a:t>önce morfolojik açma işlemi uygulanır. </a:t>
            </a:r>
            <a:r>
              <a:rPr lang="tr-TR" dirty="0" smtClean="0"/>
              <a:t>Bu işleminde yapılış biçimi şöyledir; Yarıçapı 21 olan </a:t>
            </a:r>
          </a:p>
          <a:p>
            <a:pPr marL="822960" lvl="3" indent="0">
              <a:buNone/>
            </a:pPr>
            <a:r>
              <a:rPr lang="tr-TR" dirty="0"/>
              <a:t> </a:t>
            </a:r>
            <a:r>
              <a:rPr lang="tr-TR" dirty="0" smtClean="0"/>
              <a:t>  bir disk oluşturulur daha sonra bu disk gri ölçekli görüntünün tersine uygulanır.</a:t>
            </a:r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Daha </a:t>
            </a:r>
            <a:r>
              <a:rPr lang="tr-TR" dirty="0"/>
              <a:t>sonra uzunluğu 21 olan bir çizgisel yapı elemanı </a:t>
            </a:r>
            <a:r>
              <a:rPr lang="tr-TR" dirty="0" smtClean="0"/>
              <a:t>oluşturulur. Bu yapı elemanı görüntünün tersine uygulanır böylelikle üst-şapka ve alt-şapka yapılmış olur.</a:t>
            </a:r>
          </a:p>
          <a:p>
            <a:pPr marL="822960" lvl="3" indent="0">
              <a:buNone/>
            </a:pPr>
            <a:endParaRPr lang="tr-TR" dirty="0" smtClean="0"/>
          </a:p>
          <a:p>
            <a:pPr marL="822960" lvl="3" indent="0"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       Yukarıda Anlatılan İşlem Basamaklarının Görseli																																																																								</a:t>
            </a:r>
            <a:r>
              <a:rPr lang="tr-TR" dirty="0"/>
              <a:t> </a:t>
            </a:r>
            <a:r>
              <a:rPr lang="tr-TR" dirty="0" smtClean="0"/>
              <a:t>                       NOT</a:t>
            </a:r>
            <a:r>
              <a:rPr lang="tr-TR" dirty="0"/>
              <a:t>: Yukarıdaki işlem gerçekleştirilirken çizgisel bir yapılandırma elamanı </a:t>
            </a:r>
            <a:r>
              <a:rPr lang="tr-TR" dirty="0" err="1"/>
              <a:t>fundus</a:t>
            </a:r>
            <a:r>
              <a:rPr lang="tr-TR" dirty="0"/>
              <a:t> içerisinde tutulamadığında bir damarı veya damarın bir kısmını yok </a:t>
            </a:r>
            <a:r>
              <a:rPr lang="tr-TR" dirty="0" smtClean="0"/>
              <a:t>edebilir</a:t>
            </a:r>
            <a:r>
              <a:rPr lang="tr-TR" dirty="0"/>
              <a:t>. </a:t>
            </a:r>
            <a:r>
              <a:rPr lang="tr-TR" dirty="0" smtClean="0"/>
              <a:t>Bir </a:t>
            </a:r>
            <a:r>
              <a:rPr lang="tr-TR" dirty="0"/>
              <a:t>çizgisel yapılandırma elemanı belirlemiştir. Bu yapısal elemanı 22.5°’lik açılarla </a:t>
            </a:r>
            <a:r>
              <a:rPr lang="tr-TR" dirty="0" err="1"/>
              <a:t>döndermiş</a:t>
            </a:r>
            <a:r>
              <a:rPr lang="tr-TR" dirty="0"/>
              <a:t> ve en büyük çapa sahip damarı çıkarmak için bir toplam üst şapka dönüşümü kullanmıştır.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82" y="3465293"/>
            <a:ext cx="4190673" cy="10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1171" y="523835"/>
            <a:ext cx="10428469" cy="6223806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Morfolojik </a:t>
            </a:r>
            <a:r>
              <a:rPr lang="tr-TR" dirty="0"/>
              <a:t>açma işleminin üzerine üst-şapka sonucu eklenerek elde edilen sonuç alt-şapka sonucundan çıkarılır</a:t>
            </a:r>
            <a:r>
              <a:rPr lang="tr-TR" dirty="0" smtClean="0"/>
              <a:t>.</a:t>
            </a:r>
          </a:p>
          <a:p>
            <a:r>
              <a:rPr lang="tr-TR" dirty="0"/>
              <a:t>Uzunluğu 21 piksel olan ve 22.5°’lik açılarla dönerek her açı için oluşturulan toplam morfolojik açma işlemi toplam üst şapka dönüşümüne eklenmiş ve elde edilen sonuç toplam alt şapka dönüşümünden </a:t>
            </a:r>
            <a:r>
              <a:rPr lang="tr-TR" dirty="0" smtClean="0"/>
              <a:t>çıkarılmıştır. Sonucunda ilgili görsel elde edilmiştir.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28" y="523835"/>
            <a:ext cx="4106333" cy="20687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69" y="4745749"/>
            <a:ext cx="3676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199</TotalTime>
  <Words>1145</Words>
  <Application>Microsoft Office PowerPoint</Application>
  <PresentationFormat>Geniş ekran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Georgia</vt:lpstr>
      <vt:lpstr>Trebuchet MS</vt:lpstr>
      <vt:lpstr>Wingdings</vt:lpstr>
      <vt:lpstr>Wood Type Yazı Tipi</vt:lpstr>
      <vt:lpstr>RETİNA KAN DAMARLARINI ÇIKARMAK İÇİN EŞİKLEME TEMELLİ MORFOLOJİK BİR YÖNTEM</vt:lpstr>
      <vt:lpstr>Makalenin Hedefi</vt:lpstr>
      <vt:lpstr>Giriş</vt:lpstr>
      <vt:lpstr>2)MATERYAL VE METOT</vt:lpstr>
      <vt:lpstr>PowerPoint Sunusu</vt:lpstr>
      <vt:lpstr>PowerPoint Sunusu</vt:lpstr>
      <vt:lpstr>3)Kullanılan yöntem</vt:lpstr>
      <vt:lpstr>PowerPoint Sunusu</vt:lpstr>
      <vt:lpstr>PowerPoint Sunusu</vt:lpstr>
      <vt:lpstr>4)Bulgular ve tartışma</vt:lpstr>
      <vt:lpstr>Sonuç</vt:lpstr>
      <vt:lpstr>GÖRÜNTÜ İŞLEME TEKNİKLERİ VE KÜMELEME YÖNTEMLERİ KULLANILARAK FINDIK MEYVESİNİN TESPİT VE SINIFLANDIRILMASI  </vt:lpstr>
      <vt:lpstr>1. GİRİŞ</vt:lpstr>
      <vt:lpstr>2. ÖNERİLEN YÖNTEM</vt:lpstr>
      <vt:lpstr>PowerPoint Sunusu</vt:lpstr>
      <vt:lpstr>PowerPoint Sunusu</vt:lpstr>
      <vt:lpstr>PowerPoint Sunusu</vt:lpstr>
      <vt:lpstr>PowerPoint Sunusu</vt:lpstr>
      <vt:lpstr>PowerPoint Sunusu</vt:lpstr>
      <vt:lpstr>3. DENEYSEL ÇALIŞMA </vt:lpstr>
      <vt:lpstr>4. SONUÇLAR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RETİNA KAN DAMARLARINI ÇIKARMAK İÇİN EŞİKLEME TEMELLİ MORFOLOJİK BİR YÖNTEM</dc:title>
  <dc:creator>PC</dc:creator>
  <cp:lastModifiedBy>PC</cp:lastModifiedBy>
  <cp:revision>18</cp:revision>
  <dcterms:created xsi:type="dcterms:W3CDTF">2022-12-12T15:21:24Z</dcterms:created>
  <dcterms:modified xsi:type="dcterms:W3CDTF">2022-12-15T16:23:09Z</dcterms:modified>
</cp:coreProperties>
</file>