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9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80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51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5135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53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21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70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9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679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429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07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14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328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55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2A295F1-3E54-43F8-B755-E1AE75FBF31E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53288B-AFE4-45DF-BA9A-AE3406840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786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Görüntü İşleme Yöntemleri Kullanılarak Kiraz Meyvesinin Sınıflandırılması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9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Bu çalışmada insan gücü ile yapılan kirazın büyüklüklerine göre sınıflandırma işlemi görüntü işleme teknikleri kullanılarak yapılmaya çalışılmıştır.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Çalışmada belirli boyutlarda kiraz resimleri kullanılmıştır.</a:t>
            </a:r>
          </a:p>
          <a:p>
            <a:endParaRPr lang="tr-TR" dirty="0"/>
          </a:p>
          <a:p>
            <a:r>
              <a:rPr lang="tr-TR" dirty="0" smtClean="0"/>
              <a:t>Türkiye kiraz üretimi konusunda dünyada ilk sıradadır. Çalışma ile birlikte analiz daha hızlı ve hata oranı az olan bir sınıflandırma yapılmıştır. Bu nedenle ülkemizin ekonomisine katkısı bulunacaktır.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89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Materyal ve Metot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Görüntü işlemenin çeşitli araçları (</a:t>
            </a:r>
            <a:r>
              <a:rPr lang="tr-TR" dirty="0" err="1" smtClean="0"/>
              <a:t>openCv</a:t>
            </a:r>
            <a:r>
              <a:rPr lang="tr-TR" dirty="0" smtClean="0"/>
              <a:t> vs.) kullanılmıştır. Görüntü işlemede popüler ola </a:t>
            </a:r>
            <a:r>
              <a:rPr lang="tr-TR" dirty="0" err="1" smtClean="0"/>
              <a:t>Matlap</a:t>
            </a:r>
            <a:r>
              <a:rPr lang="tr-TR" dirty="0" smtClean="0"/>
              <a:t> programla </a:t>
            </a:r>
            <a:r>
              <a:rPr lang="tr-TR" dirty="0" err="1" smtClean="0"/>
              <a:t>dilindende</a:t>
            </a:r>
            <a:r>
              <a:rPr lang="tr-TR" dirty="0" smtClean="0"/>
              <a:t> yararlanılmıştır.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22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9829" y="2259724"/>
            <a:ext cx="10554574" cy="2274770"/>
          </a:xfrm>
        </p:spPr>
        <p:txBody>
          <a:bodyPr/>
          <a:lstStyle/>
          <a:p>
            <a:r>
              <a:rPr lang="tr-TR" dirty="0"/>
              <a:t>Sınıflandırma yapmak için </a:t>
            </a:r>
            <a:r>
              <a:rPr lang="tr-TR" dirty="0" smtClean="0"/>
              <a:t> </a:t>
            </a:r>
            <a:r>
              <a:rPr lang="tr-TR" dirty="0"/>
              <a:t>Türk Standardı Tasarısı 793’de belirlenen veriler ve diğer kaynaklardan elde edilen boyut standartlarına göre </a:t>
            </a:r>
            <a:r>
              <a:rPr lang="tr-TR" dirty="0" smtClean="0"/>
              <a:t>sınıflandırılmıştır.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Görüntüler çeşitli adımlardan geçirilip istenilen görünüm elde edilmiştir. İlgili şekil aşağıda </a:t>
            </a:r>
            <a:r>
              <a:rPr lang="tr-TR" dirty="0" err="1" smtClean="0"/>
              <a:t>bulunmaktaadır</a:t>
            </a:r>
            <a:r>
              <a:rPr lang="tr-TR" dirty="0" smtClean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16" y="4534493"/>
            <a:ext cx="6317232" cy="21732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0" y="4534494"/>
            <a:ext cx="5065282" cy="217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336800"/>
            <a:ext cx="10554574" cy="2070569"/>
          </a:xfrm>
        </p:spPr>
        <p:txBody>
          <a:bodyPr/>
          <a:lstStyle/>
          <a:p>
            <a:r>
              <a:rPr lang="tr-TR" dirty="0"/>
              <a:t>İşlenmiş olarak sisteme yüklenen resim siyah- beyaz piksellere dönüştürülmektedir</a:t>
            </a:r>
            <a:r>
              <a:rPr lang="tr-TR" dirty="0" smtClean="0"/>
              <a:t>. Görüntüyü siyah-beyaz ‘a dönüştürme işlemi iki aşamada gerçekleşmektedir.</a:t>
            </a:r>
          </a:p>
          <a:p>
            <a:pPr lvl="2">
              <a:buFont typeface="+mj-lt"/>
              <a:buAutoNum type="arabicParenR"/>
            </a:pPr>
            <a:r>
              <a:rPr lang="tr-TR" dirty="0" smtClean="0"/>
              <a:t>Resmin </a:t>
            </a:r>
            <a:r>
              <a:rPr lang="tr-TR" dirty="0"/>
              <a:t>arka planı beyaza kirazlar ise siyaha dönüştürülmektedir</a:t>
            </a:r>
            <a:r>
              <a:rPr lang="tr-TR" dirty="0" smtClean="0"/>
              <a:t>.</a:t>
            </a:r>
          </a:p>
          <a:p>
            <a:pPr lvl="2">
              <a:buFont typeface="+mj-lt"/>
              <a:buAutoNum type="arabicParenR"/>
            </a:pPr>
            <a:r>
              <a:rPr lang="tr-TR" dirty="0" err="1"/>
              <a:t>B</a:t>
            </a:r>
            <a:r>
              <a:rPr lang="tr-TR" dirty="0" err="1" smtClean="0"/>
              <a:t>inary</a:t>
            </a:r>
            <a:r>
              <a:rPr lang="tr-TR" dirty="0" smtClean="0"/>
              <a:t> </a:t>
            </a:r>
            <a:r>
              <a:rPr lang="tr-TR" dirty="0" err="1"/>
              <a:t>moddaki</a:t>
            </a:r>
            <a:r>
              <a:rPr lang="tr-TR" dirty="0"/>
              <a:t> resim </a:t>
            </a:r>
            <a:r>
              <a:rPr lang="tr-TR" dirty="0" err="1"/>
              <a:t>Matlab</a:t>
            </a:r>
            <a:r>
              <a:rPr lang="tr-TR" dirty="0"/>
              <a:t> </a:t>
            </a:r>
            <a:r>
              <a:rPr lang="tr-TR" dirty="0" err="1"/>
              <a:t>bwboundaries</a:t>
            </a:r>
            <a:r>
              <a:rPr lang="tr-TR" dirty="0"/>
              <a:t> komutu ile ters çevrilerek arka plan siyaha sınıflandırılacak olan kirazlar beyaza dönüştürülmektedir</a:t>
            </a:r>
            <a:r>
              <a:rPr lang="tr-TR" dirty="0" smtClean="0"/>
              <a:t>.</a:t>
            </a:r>
            <a:endParaRPr lang="tr-TR" dirty="0"/>
          </a:p>
          <a:p>
            <a:pPr lvl="2">
              <a:buFont typeface="+mj-lt"/>
              <a:buAutoNum type="arabicParenR"/>
            </a:pPr>
            <a:endParaRPr lang="tr-TR" dirty="0" smtClean="0"/>
          </a:p>
          <a:p>
            <a:pPr marL="914400" lvl="2" indent="0">
              <a:buNone/>
            </a:pP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29" y="3906445"/>
            <a:ext cx="4820558" cy="277891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99" y="3890718"/>
            <a:ext cx="4667799" cy="27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0997" y="2264228"/>
            <a:ext cx="10554574" cy="1838340"/>
          </a:xfrm>
        </p:spPr>
        <p:txBody>
          <a:bodyPr/>
          <a:lstStyle/>
          <a:p>
            <a:r>
              <a:rPr lang="tr-TR" dirty="0" smtClean="0"/>
              <a:t>Görüntüde belirli boyutun altında olan gürültüler </a:t>
            </a:r>
            <a:r>
              <a:rPr lang="tr-TR" dirty="0" err="1" smtClean="0"/>
              <a:t>Matlab’ın</a:t>
            </a:r>
            <a:r>
              <a:rPr lang="tr-TR" dirty="0" smtClean="0"/>
              <a:t> ilgili komutu ile kaldırılmıştır.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Kirazların </a:t>
            </a:r>
            <a:r>
              <a:rPr lang="tr-TR" dirty="0"/>
              <a:t>sınırları </a:t>
            </a:r>
            <a:r>
              <a:rPr lang="tr-TR" dirty="0" err="1"/>
              <a:t>eşikleme</a:t>
            </a:r>
            <a:r>
              <a:rPr lang="tr-TR" dirty="0"/>
              <a:t> yöntemi kullanılarak mavi renk ile belirlenmiş ve resimde bulunan nesne sayısı ekrana yansıtılmıştır.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44" y="3962399"/>
            <a:ext cx="5168321" cy="27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Araştırma Sonuçları ve Tartışma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49340" y="2235201"/>
            <a:ext cx="10554574" cy="1968969"/>
          </a:xfrm>
        </p:spPr>
        <p:txBody>
          <a:bodyPr/>
          <a:lstStyle/>
          <a:p>
            <a:r>
              <a:rPr lang="tr-TR" dirty="0" smtClean="0"/>
              <a:t>Araştırma sonucunda kirazlar büyük, orta ve küçük olarak sınıflandırılmıştır. Görüntüler ayrık olduğunda çalışmanın başarım oranı %100 dür.</a:t>
            </a:r>
          </a:p>
          <a:p>
            <a:r>
              <a:rPr lang="tr-TR" dirty="0" smtClean="0"/>
              <a:t>Görüntülerin üst üste olması durumunda bu başarım değeri düşmektedir.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75" y="3806823"/>
            <a:ext cx="5018768" cy="29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35828" y="2307771"/>
            <a:ext cx="10554574" cy="2970455"/>
          </a:xfrm>
        </p:spPr>
        <p:txBody>
          <a:bodyPr/>
          <a:lstStyle/>
          <a:p>
            <a:r>
              <a:rPr lang="tr-TR" dirty="0" smtClean="0"/>
              <a:t>Çalışma sonucunda kirazlar sınıflandırılmıştır. Bu sınıflandırma ile önemli ihracat ürünümüz insan sınıflandırmasına göre  daha hızlı ve daha az hata oranı ile çalışma ülke ekonomisine katkı sağlamıştır.</a:t>
            </a:r>
          </a:p>
          <a:p>
            <a:r>
              <a:rPr lang="tr-TR" dirty="0" smtClean="0"/>
              <a:t>Çalışma diğer meyvelerde de kullanılabilmektedir. İlgili boyut değerleri ve görüntüler elde edildiği takdirde bütün meyveler için kullanılabilmektedir.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06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klif">
  <a:themeElements>
    <a:clrScheme name="Teklif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Teklif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klif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60</TotalTime>
  <Words>277</Words>
  <Application>Microsoft Office PowerPoint</Application>
  <PresentationFormat>Geniş ekran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Teklif</vt:lpstr>
      <vt:lpstr>Görüntü İşleme Yöntemleri Kullanılarak Kiraz Meyvesinin Sınıflandırılması</vt:lpstr>
      <vt:lpstr>PowerPoint Sunusu</vt:lpstr>
      <vt:lpstr>Materyal ve Metot</vt:lpstr>
      <vt:lpstr>Uygulama</vt:lpstr>
      <vt:lpstr>PowerPoint Sunusu</vt:lpstr>
      <vt:lpstr>PowerPoint Sunusu</vt:lpstr>
      <vt:lpstr>Araştırma Sonuçları ve Tartışma</vt:lpstr>
      <vt:lpstr>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Yöntemleri Kullanılarak Kiraz Meyvesinin Sınıflandırılması</dc:title>
  <dc:creator>PC</dc:creator>
  <cp:lastModifiedBy>PC</cp:lastModifiedBy>
  <cp:revision>7</cp:revision>
  <dcterms:created xsi:type="dcterms:W3CDTF">2022-11-15T20:02:01Z</dcterms:created>
  <dcterms:modified xsi:type="dcterms:W3CDTF">2022-11-15T21:02:49Z</dcterms:modified>
</cp:coreProperties>
</file>