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2" r:id="rId4"/>
    <p:sldId id="258" r:id="rId5"/>
    <p:sldId id="259" r:id="rId6"/>
    <p:sldId id="260" r:id="rId7"/>
    <p:sldId id="263" r:id="rId8"/>
    <p:sldId id="261" r:id="rId9"/>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1" d="100"/>
          <a:sy n="101" d="100"/>
        </p:scale>
        <p:origin x="150" y="2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E899750-8BF7-4D4E-882E-143CD269FBB5}"/>
              </a:ext>
            </a:extLst>
          </p:cNvPr>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p>
        </p:txBody>
      </p:sp>
      <p:sp>
        <p:nvSpPr>
          <p:cNvPr id="3" name="Alt Başlık 2">
            <a:extLst>
              <a:ext uri="{FF2B5EF4-FFF2-40B4-BE49-F238E27FC236}">
                <a16:creationId xmlns:a16="http://schemas.microsoft.com/office/drawing/2014/main" id="{33B33366-22DA-4234-8D53-9B91768AE24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p>
        </p:txBody>
      </p:sp>
      <p:sp>
        <p:nvSpPr>
          <p:cNvPr id="4" name="Veri Yer Tutucusu 3">
            <a:extLst>
              <a:ext uri="{FF2B5EF4-FFF2-40B4-BE49-F238E27FC236}">
                <a16:creationId xmlns:a16="http://schemas.microsoft.com/office/drawing/2014/main" id="{A167663F-F669-4D24-9E12-5460246C097F}"/>
              </a:ext>
            </a:extLst>
          </p:cNvPr>
          <p:cNvSpPr>
            <a:spLocks noGrp="1"/>
          </p:cNvSpPr>
          <p:nvPr>
            <p:ph type="dt" sz="half" idx="10"/>
          </p:nvPr>
        </p:nvSpPr>
        <p:spPr/>
        <p:txBody>
          <a:bodyPr/>
          <a:lstStyle/>
          <a:p>
            <a:fld id="{5A6FF768-6682-4D26-9CF4-FD70ED4FE882}" type="datetimeFigureOut">
              <a:rPr lang="tr-TR" smtClean="0"/>
              <a:t>29.05.2021</a:t>
            </a:fld>
            <a:endParaRPr lang="tr-TR"/>
          </a:p>
        </p:txBody>
      </p:sp>
      <p:sp>
        <p:nvSpPr>
          <p:cNvPr id="5" name="Alt Bilgi Yer Tutucusu 4">
            <a:extLst>
              <a:ext uri="{FF2B5EF4-FFF2-40B4-BE49-F238E27FC236}">
                <a16:creationId xmlns:a16="http://schemas.microsoft.com/office/drawing/2014/main" id="{D6AE678E-3C50-44CB-8388-53B171547DC0}"/>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137D1AAB-28E1-4C80-A8FD-D595BCA86040}"/>
              </a:ext>
            </a:extLst>
          </p:cNvPr>
          <p:cNvSpPr>
            <a:spLocks noGrp="1"/>
          </p:cNvSpPr>
          <p:nvPr>
            <p:ph type="sldNum" sz="quarter" idx="12"/>
          </p:nvPr>
        </p:nvSpPr>
        <p:spPr/>
        <p:txBody>
          <a:bodyPr/>
          <a:lstStyle/>
          <a:p>
            <a:fld id="{9B6B8570-1741-49A2-8A39-8C2B5531CE97}" type="slidenum">
              <a:rPr lang="tr-TR" smtClean="0"/>
              <a:t>‹#›</a:t>
            </a:fld>
            <a:endParaRPr lang="tr-TR"/>
          </a:p>
        </p:txBody>
      </p:sp>
    </p:spTree>
    <p:extLst>
      <p:ext uri="{BB962C8B-B14F-4D97-AF65-F5344CB8AC3E}">
        <p14:creationId xmlns:p14="http://schemas.microsoft.com/office/powerpoint/2010/main" val="8335232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A0E9915-59E9-46E9-A18B-BC64F1448019}"/>
              </a:ext>
            </a:extLst>
          </p:cNvPr>
          <p:cNvSpPr>
            <a:spLocks noGrp="1"/>
          </p:cNvSpPr>
          <p:nvPr>
            <p:ph type="title"/>
          </p:nvPr>
        </p:nvSpPr>
        <p:spPr/>
        <p:txBody>
          <a:bodyPr/>
          <a:lstStyle/>
          <a:p>
            <a:r>
              <a:rPr lang="tr-TR"/>
              <a:t>Asıl başlık stilini düzenlemek için tıklayın</a:t>
            </a:r>
          </a:p>
        </p:txBody>
      </p:sp>
      <p:sp>
        <p:nvSpPr>
          <p:cNvPr id="3" name="Dikey Metin Yer Tutucusu 2">
            <a:extLst>
              <a:ext uri="{FF2B5EF4-FFF2-40B4-BE49-F238E27FC236}">
                <a16:creationId xmlns:a16="http://schemas.microsoft.com/office/drawing/2014/main" id="{8FEA0DC2-0BA5-447F-8184-9ACFF841B791}"/>
              </a:ext>
            </a:extLst>
          </p:cNvPr>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BD42989C-E1E2-4A05-9B9B-1A1CAE54EE29}"/>
              </a:ext>
            </a:extLst>
          </p:cNvPr>
          <p:cNvSpPr>
            <a:spLocks noGrp="1"/>
          </p:cNvSpPr>
          <p:nvPr>
            <p:ph type="dt" sz="half" idx="10"/>
          </p:nvPr>
        </p:nvSpPr>
        <p:spPr/>
        <p:txBody>
          <a:bodyPr/>
          <a:lstStyle/>
          <a:p>
            <a:fld id="{5A6FF768-6682-4D26-9CF4-FD70ED4FE882}" type="datetimeFigureOut">
              <a:rPr lang="tr-TR" smtClean="0"/>
              <a:t>29.05.2021</a:t>
            </a:fld>
            <a:endParaRPr lang="tr-TR"/>
          </a:p>
        </p:txBody>
      </p:sp>
      <p:sp>
        <p:nvSpPr>
          <p:cNvPr id="5" name="Alt Bilgi Yer Tutucusu 4">
            <a:extLst>
              <a:ext uri="{FF2B5EF4-FFF2-40B4-BE49-F238E27FC236}">
                <a16:creationId xmlns:a16="http://schemas.microsoft.com/office/drawing/2014/main" id="{65C78560-0D28-477E-9921-A5647640AE62}"/>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A9C58252-3A58-4681-8342-D008B6F63593}"/>
              </a:ext>
            </a:extLst>
          </p:cNvPr>
          <p:cNvSpPr>
            <a:spLocks noGrp="1"/>
          </p:cNvSpPr>
          <p:nvPr>
            <p:ph type="sldNum" sz="quarter" idx="12"/>
          </p:nvPr>
        </p:nvSpPr>
        <p:spPr/>
        <p:txBody>
          <a:bodyPr/>
          <a:lstStyle/>
          <a:p>
            <a:fld id="{9B6B8570-1741-49A2-8A39-8C2B5531CE97}" type="slidenum">
              <a:rPr lang="tr-TR" smtClean="0"/>
              <a:t>‹#›</a:t>
            </a:fld>
            <a:endParaRPr lang="tr-TR"/>
          </a:p>
        </p:txBody>
      </p:sp>
    </p:spTree>
    <p:extLst>
      <p:ext uri="{BB962C8B-B14F-4D97-AF65-F5344CB8AC3E}">
        <p14:creationId xmlns:p14="http://schemas.microsoft.com/office/powerpoint/2010/main" val="2541083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a:extLst>
              <a:ext uri="{FF2B5EF4-FFF2-40B4-BE49-F238E27FC236}">
                <a16:creationId xmlns:a16="http://schemas.microsoft.com/office/drawing/2014/main" id="{7D23D32C-64E7-4D4C-A42A-1209577D993B}"/>
              </a:ext>
            </a:extLst>
          </p:cNvPr>
          <p:cNvSpPr>
            <a:spLocks noGrp="1"/>
          </p:cNvSpPr>
          <p:nvPr>
            <p:ph type="title" orient="vert"/>
          </p:nvPr>
        </p:nvSpPr>
        <p:spPr>
          <a:xfrm>
            <a:off x="8724900" y="365125"/>
            <a:ext cx="2628900" cy="5811838"/>
          </a:xfrm>
        </p:spPr>
        <p:txBody>
          <a:bodyPr vert="eaVert"/>
          <a:lstStyle/>
          <a:p>
            <a:r>
              <a:rPr lang="tr-TR"/>
              <a:t>Asıl başlık stilini düzenlemek için tıklayın</a:t>
            </a:r>
          </a:p>
        </p:txBody>
      </p:sp>
      <p:sp>
        <p:nvSpPr>
          <p:cNvPr id="3" name="Dikey Metin Yer Tutucusu 2">
            <a:extLst>
              <a:ext uri="{FF2B5EF4-FFF2-40B4-BE49-F238E27FC236}">
                <a16:creationId xmlns:a16="http://schemas.microsoft.com/office/drawing/2014/main" id="{D93F0EA0-5847-4382-9B9A-E7E3F11656ED}"/>
              </a:ext>
            </a:extLst>
          </p:cNvPr>
          <p:cNvSpPr>
            <a:spLocks noGrp="1"/>
          </p:cNvSpPr>
          <p:nvPr>
            <p:ph type="body" orient="vert" idx="1"/>
          </p:nvPr>
        </p:nvSpPr>
        <p:spPr>
          <a:xfrm>
            <a:off x="838200" y="365125"/>
            <a:ext cx="7734300"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AB7CE913-FAC5-4198-958D-E6234353226C}"/>
              </a:ext>
            </a:extLst>
          </p:cNvPr>
          <p:cNvSpPr>
            <a:spLocks noGrp="1"/>
          </p:cNvSpPr>
          <p:nvPr>
            <p:ph type="dt" sz="half" idx="10"/>
          </p:nvPr>
        </p:nvSpPr>
        <p:spPr/>
        <p:txBody>
          <a:bodyPr/>
          <a:lstStyle/>
          <a:p>
            <a:fld id="{5A6FF768-6682-4D26-9CF4-FD70ED4FE882}" type="datetimeFigureOut">
              <a:rPr lang="tr-TR" smtClean="0"/>
              <a:t>29.05.2021</a:t>
            </a:fld>
            <a:endParaRPr lang="tr-TR"/>
          </a:p>
        </p:txBody>
      </p:sp>
      <p:sp>
        <p:nvSpPr>
          <p:cNvPr id="5" name="Alt Bilgi Yer Tutucusu 4">
            <a:extLst>
              <a:ext uri="{FF2B5EF4-FFF2-40B4-BE49-F238E27FC236}">
                <a16:creationId xmlns:a16="http://schemas.microsoft.com/office/drawing/2014/main" id="{CA9291DD-8F07-489F-B737-F24988E5E346}"/>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A50BF1EA-A84B-4ACE-8807-FE08E98F673A}"/>
              </a:ext>
            </a:extLst>
          </p:cNvPr>
          <p:cNvSpPr>
            <a:spLocks noGrp="1"/>
          </p:cNvSpPr>
          <p:nvPr>
            <p:ph type="sldNum" sz="quarter" idx="12"/>
          </p:nvPr>
        </p:nvSpPr>
        <p:spPr/>
        <p:txBody>
          <a:bodyPr/>
          <a:lstStyle/>
          <a:p>
            <a:fld id="{9B6B8570-1741-49A2-8A39-8C2B5531CE97}" type="slidenum">
              <a:rPr lang="tr-TR" smtClean="0"/>
              <a:t>‹#›</a:t>
            </a:fld>
            <a:endParaRPr lang="tr-TR"/>
          </a:p>
        </p:txBody>
      </p:sp>
    </p:spTree>
    <p:extLst>
      <p:ext uri="{BB962C8B-B14F-4D97-AF65-F5344CB8AC3E}">
        <p14:creationId xmlns:p14="http://schemas.microsoft.com/office/powerpoint/2010/main" val="32665267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CF4D1D7-EEC9-4E83-B849-9F3FD462CBAE}"/>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0807A688-9A16-4069-9DFE-FACBAF42328B}"/>
              </a:ext>
            </a:extLst>
          </p:cNvPr>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8C4A905A-8DB5-4CF6-90DD-2B690A09268B}"/>
              </a:ext>
            </a:extLst>
          </p:cNvPr>
          <p:cNvSpPr>
            <a:spLocks noGrp="1"/>
          </p:cNvSpPr>
          <p:nvPr>
            <p:ph type="dt" sz="half" idx="10"/>
          </p:nvPr>
        </p:nvSpPr>
        <p:spPr/>
        <p:txBody>
          <a:bodyPr/>
          <a:lstStyle/>
          <a:p>
            <a:fld id="{5A6FF768-6682-4D26-9CF4-FD70ED4FE882}" type="datetimeFigureOut">
              <a:rPr lang="tr-TR" smtClean="0"/>
              <a:t>29.05.2021</a:t>
            </a:fld>
            <a:endParaRPr lang="tr-TR"/>
          </a:p>
        </p:txBody>
      </p:sp>
      <p:sp>
        <p:nvSpPr>
          <p:cNvPr id="5" name="Alt Bilgi Yer Tutucusu 4">
            <a:extLst>
              <a:ext uri="{FF2B5EF4-FFF2-40B4-BE49-F238E27FC236}">
                <a16:creationId xmlns:a16="http://schemas.microsoft.com/office/drawing/2014/main" id="{594369C3-265E-4DA2-BE29-72634E82E4EE}"/>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162F24B0-74ED-4733-B477-114457ED5245}"/>
              </a:ext>
            </a:extLst>
          </p:cNvPr>
          <p:cNvSpPr>
            <a:spLocks noGrp="1"/>
          </p:cNvSpPr>
          <p:nvPr>
            <p:ph type="sldNum" sz="quarter" idx="12"/>
          </p:nvPr>
        </p:nvSpPr>
        <p:spPr/>
        <p:txBody>
          <a:bodyPr/>
          <a:lstStyle/>
          <a:p>
            <a:fld id="{9B6B8570-1741-49A2-8A39-8C2B5531CE97}" type="slidenum">
              <a:rPr lang="tr-TR" smtClean="0"/>
              <a:t>‹#›</a:t>
            </a:fld>
            <a:endParaRPr lang="tr-TR"/>
          </a:p>
        </p:txBody>
      </p:sp>
    </p:spTree>
    <p:extLst>
      <p:ext uri="{BB962C8B-B14F-4D97-AF65-F5344CB8AC3E}">
        <p14:creationId xmlns:p14="http://schemas.microsoft.com/office/powerpoint/2010/main" val="20430617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EBC7B6D-A005-4FAF-81EA-73CD632E8F60}"/>
              </a:ext>
            </a:extLst>
          </p:cNvPr>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p>
        </p:txBody>
      </p:sp>
      <p:sp>
        <p:nvSpPr>
          <p:cNvPr id="3" name="Metin Yer Tutucusu 2">
            <a:extLst>
              <a:ext uri="{FF2B5EF4-FFF2-40B4-BE49-F238E27FC236}">
                <a16:creationId xmlns:a16="http://schemas.microsoft.com/office/drawing/2014/main" id="{E2064825-F7B4-421F-8424-7D418C2594C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Veri Yer Tutucusu 3">
            <a:extLst>
              <a:ext uri="{FF2B5EF4-FFF2-40B4-BE49-F238E27FC236}">
                <a16:creationId xmlns:a16="http://schemas.microsoft.com/office/drawing/2014/main" id="{E20D26F0-9407-4346-9A4B-8A77F919BABE}"/>
              </a:ext>
            </a:extLst>
          </p:cNvPr>
          <p:cNvSpPr>
            <a:spLocks noGrp="1"/>
          </p:cNvSpPr>
          <p:nvPr>
            <p:ph type="dt" sz="half" idx="10"/>
          </p:nvPr>
        </p:nvSpPr>
        <p:spPr/>
        <p:txBody>
          <a:bodyPr/>
          <a:lstStyle/>
          <a:p>
            <a:fld id="{5A6FF768-6682-4D26-9CF4-FD70ED4FE882}" type="datetimeFigureOut">
              <a:rPr lang="tr-TR" smtClean="0"/>
              <a:t>29.05.2021</a:t>
            </a:fld>
            <a:endParaRPr lang="tr-TR"/>
          </a:p>
        </p:txBody>
      </p:sp>
      <p:sp>
        <p:nvSpPr>
          <p:cNvPr id="5" name="Alt Bilgi Yer Tutucusu 4">
            <a:extLst>
              <a:ext uri="{FF2B5EF4-FFF2-40B4-BE49-F238E27FC236}">
                <a16:creationId xmlns:a16="http://schemas.microsoft.com/office/drawing/2014/main" id="{F5AC6740-01DB-4D05-9EE3-F59F5C267F11}"/>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D9636677-F35B-4A0B-BEC6-BA378578A286}"/>
              </a:ext>
            </a:extLst>
          </p:cNvPr>
          <p:cNvSpPr>
            <a:spLocks noGrp="1"/>
          </p:cNvSpPr>
          <p:nvPr>
            <p:ph type="sldNum" sz="quarter" idx="12"/>
          </p:nvPr>
        </p:nvSpPr>
        <p:spPr/>
        <p:txBody>
          <a:bodyPr/>
          <a:lstStyle/>
          <a:p>
            <a:fld id="{9B6B8570-1741-49A2-8A39-8C2B5531CE97}" type="slidenum">
              <a:rPr lang="tr-TR" smtClean="0"/>
              <a:t>‹#›</a:t>
            </a:fld>
            <a:endParaRPr lang="tr-TR"/>
          </a:p>
        </p:txBody>
      </p:sp>
    </p:spTree>
    <p:extLst>
      <p:ext uri="{BB962C8B-B14F-4D97-AF65-F5344CB8AC3E}">
        <p14:creationId xmlns:p14="http://schemas.microsoft.com/office/powerpoint/2010/main" val="31281004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DC8D0E6-BA40-47C6-AC0A-C407AF53065B}"/>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F4638ACB-34E3-44A8-B754-2EDF6FE97FC3}"/>
              </a:ext>
            </a:extLst>
          </p:cNvPr>
          <p:cNvSpPr>
            <a:spLocks noGrp="1"/>
          </p:cNvSpPr>
          <p:nvPr>
            <p:ph sz="half" idx="1"/>
          </p:nvPr>
        </p:nvSpPr>
        <p:spPr>
          <a:xfrm>
            <a:off x="838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a:extLst>
              <a:ext uri="{FF2B5EF4-FFF2-40B4-BE49-F238E27FC236}">
                <a16:creationId xmlns:a16="http://schemas.microsoft.com/office/drawing/2014/main" id="{26534775-FFC1-44A4-BE4A-D68797952173}"/>
              </a:ext>
            </a:extLst>
          </p:cNvPr>
          <p:cNvSpPr>
            <a:spLocks noGrp="1"/>
          </p:cNvSpPr>
          <p:nvPr>
            <p:ph sz="half" idx="2"/>
          </p:nvPr>
        </p:nvSpPr>
        <p:spPr>
          <a:xfrm>
            <a:off x="6172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a:extLst>
              <a:ext uri="{FF2B5EF4-FFF2-40B4-BE49-F238E27FC236}">
                <a16:creationId xmlns:a16="http://schemas.microsoft.com/office/drawing/2014/main" id="{772A33C4-6ACE-4D31-8898-4B81DD5A8518}"/>
              </a:ext>
            </a:extLst>
          </p:cNvPr>
          <p:cNvSpPr>
            <a:spLocks noGrp="1"/>
          </p:cNvSpPr>
          <p:nvPr>
            <p:ph type="dt" sz="half" idx="10"/>
          </p:nvPr>
        </p:nvSpPr>
        <p:spPr/>
        <p:txBody>
          <a:bodyPr/>
          <a:lstStyle/>
          <a:p>
            <a:fld id="{5A6FF768-6682-4D26-9CF4-FD70ED4FE882}" type="datetimeFigureOut">
              <a:rPr lang="tr-TR" smtClean="0"/>
              <a:t>29.05.2021</a:t>
            </a:fld>
            <a:endParaRPr lang="tr-TR"/>
          </a:p>
        </p:txBody>
      </p:sp>
      <p:sp>
        <p:nvSpPr>
          <p:cNvPr id="6" name="Alt Bilgi Yer Tutucusu 5">
            <a:extLst>
              <a:ext uri="{FF2B5EF4-FFF2-40B4-BE49-F238E27FC236}">
                <a16:creationId xmlns:a16="http://schemas.microsoft.com/office/drawing/2014/main" id="{E8E9DA1C-E085-475F-B115-DF3F5EB760A0}"/>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C30346F7-876B-4780-BB83-C7CB22B1A973}"/>
              </a:ext>
            </a:extLst>
          </p:cNvPr>
          <p:cNvSpPr>
            <a:spLocks noGrp="1"/>
          </p:cNvSpPr>
          <p:nvPr>
            <p:ph type="sldNum" sz="quarter" idx="12"/>
          </p:nvPr>
        </p:nvSpPr>
        <p:spPr/>
        <p:txBody>
          <a:bodyPr/>
          <a:lstStyle/>
          <a:p>
            <a:fld id="{9B6B8570-1741-49A2-8A39-8C2B5531CE97}" type="slidenum">
              <a:rPr lang="tr-TR" smtClean="0"/>
              <a:t>‹#›</a:t>
            </a:fld>
            <a:endParaRPr lang="tr-TR"/>
          </a:p>
        </p:txBody>
      </p:sp>
    </p:spTree>
    <p:extLst>
      <p:ext uri="{BB962C8B-B14F-4D97-AF65-F5344CB8AC3E}">
        <p14:creationId xmlns:p14="http://schemas.microsoft.com/office/powerpoint/2010/main" val="20582401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B3BB3B2-1BA7-424A-B5B0-6B639B479E3D}"/>
              </a:ext>
            </a:extLst>
          </p:cNvPr>
          <p:cNvSpPr>
            <a:spLocks noGrp="1"/>
          </p:cNvSpPr>
          <p:nvPr>
            <p:ph type="title"/>
          </p:nvPr>
        </p:nvSpPr>
        <p:spPr>
          <a:xfrm>
            <a:off x="839788" y="365125"/>
            <a:ext cx="10515600" cy="1325563"/>
          </a:xfrm>
        </p:spPr>
        <p:txBody>
          <a:bodyPr/>
          <a:lstStyle/>
          <a:p>
            <a:r>
              <a:rPr lang="tr-TR"/>
              <a:t>Asıl başlık stilini düzenlemek için tıklayın</a:t>
            </a:r>
          </a:p>
        </p:txBody>
      </p:sp>
      <p:sp>
        <p:nvSpPr>
          <p:cNvPr id="3" name="Metin Yer Tutucusu 2">
            <a:extLst>
              <a:ext uri="{FF2B5EF4-FFF2-40B4-BE49-F238E27FC236}">
                <a16:creationId xmlns:a16="http://schemas.microsoft.com/office/drawing/2014/main" id="{39826946-8566-46F8-9642-E32EC02CCA4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İçerik Yer Tutucusu 3">
            <a:extLst>
              <a:ext uri="{FF2B5EF4-FFF2-40B4-BE49-F238E27FC236}">
                <a16:creationId xmlns:a16="http://schemas.microsoft.com/office/drawing/2014/main" id="{74B4390E-3CDC-414E-A20D-C01A3079E60E}"/>
              </a:ext>
            </a:extLst>
          </p:cNvPr>
          <p:cNvSpPr>
            <a:spLocks noGrp="1"/>
          </p:cNvSpPr>
          <p:nvPr>
            <p:ph sz="half" idx="2"/>
          </p:nvPr>
        </p:nvSpPr>
        <p:spPr>
          <a:xfrm>
            <a:off x="839788" y="2505075"/>
            <a:ext cx="5157787"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a:extLst>
              <a:ext uri="{FF2B5EF4-FFF2-40B4-BE49-F238E27FC236}">
                <a16:creationId xmlns:a16="http://schemas.microsoft.com/office/drawing/2014/main" id="{9B61DB65-0498-4554-80E8-7456AB8A8CD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İçerik Yer Tutucusu 5">
            <a:extLst>
              <a:ext uri="{FF2B5EF4-FFF2-40B4-BE49-F238E27FC236}">
                <a16:creationId xmlns:a16="http://schemas.microsoft.com/office/drawing/2014/main" id="{17891CB7-6A49-43F2-84C2-C3D2015C0E2E}"/>
              </a:ext>
            </a:extLst>
          </p:cNvPr>
          <p:cNvSpPr>
            <a:spLocks noGrp="1"/>
          </p:cNvSpPr>
          <p:nvPr>
            <p:ph sz="quarter" idx="4"/>
          </p:nvPr>
        </p:nvSpPr>
        <p:spPr>
          <a:xfrm>
            <a:off x="6172200" y="2505075"/>
            <a:ext cx="5183188"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a:extLst>
              <a:ext uri="{FF2B5EF4-FFF2-40B4-BE49-F238E27FC236}">
                <a16:creationId xmlns:a16="http://schemas.microsoft.com/office/drawing/2014/main" id="{4517F791-9D4D-4B54-A0B6-15EFDFB3FEAC}"/>
              </a:ext>
            </a:extLst>
          </p:cNvPr>
          <p:cNvSpPr>
            <a:spLocks noGrp="1"/>
          </p:cNvSpPr>
          <p:nvPr>
            <p:ph type="dt" sz="half" idx="10"/>
          </p:nvPr>
        </p:nvSpPr>
        <p:spPr/>
        <p:txBody>
          <a:bodyPr/>
          <a:lstStyle/>
          <a:p>
            <a:fld id="{5A6FF768-6682-4D26-9CF4-FD70ED4FE882}" type="datetimeFigureOut">
              <a:rPr lang="tr-TR" smtClean="0"/>
              <a:t>29.05.2021</a:t>
            </a:fld>
            <a:endParaRPr lang="tr-TR"/>
          </a:p>
        </p:txBody>
      </p:sp>
      <p:sp>
        <p:nvSpPr>
          <p:cNvPr id="8" name="Alt Bilgi Yer Tutucusu 7">
            <a:extLst>
              <a:ext uri="{FF2B5EF4-FFF2-40B4-BE49-F238E27FC236}">
                <a16:creationId xmlns:a16="http://schemas.microsoft.com/office/drawing/2014/main" id="{4F8FA1C2-F047-42A6-AB1A-257C0ACF88AB}"/>
              </a:ext>
            </a:extLst>
          </p:cNvPr>
          <p:cNvSpPr>
            <a:spLocks noGrp="1"/>
          </p:cNvSpPr>
          <p:nvPr>
            <p:ph type="ftr" sz="quarter" idx="11"/>
          </p:nvPr>
        </p:nvSpPr>
        <p:spPr/>
        <p:txBody>
          <a:bodyPr/>
          <a:lstStyle/>
          <a:p>
            <a:endParaRPr lang="tr-TR"/>
          </a:p>
        </p:txBody>
      </p:sp>
      <p:sp>
        <p:nvSpPr>
          <p:cNvPr id="9" name="Slayt Numarası Yer Tutucusu 8">
            <a:extLst>
              <a:ext uri="{FF2B5EF4-FFF2-40B4-BE49-F238E27FC236}">
                <a16:creationId xmlns:a16="http://schemas.microsoft.com/office/drawing/2014/main" id="{3C356C4C-A820-4E93-9671-2E43921CE8A5}"/>
              </a:ext>
            </a:extLst>
          </p:cNvPr>
          <p:cNvSpPr>
            <a:spLocks noGrp="1"/>
          </p:cNvSpPr>
          <p:nvPr>
            <p:ph type="sldNum" sz="quarter" idx="12"/>
          </p:nvPr>
        </p:nvSpPr>
        <p:spPr/>
        <p:txBody>
          <a:bodyPr/>
          <a:lstStyle/>
          <a:p>
            <a:fld id="{9B6B8570-1741-49A2-8A39-8C2B5531CE97}" type="slidenum">
              <a:rPr lang="tr-TR" smtClean="0"/>
              <a:t>‹#›</a:t>
            </a:fld>
            <a:endParaRPr lang="tr-TR"/>
          </a:p>
        </p:txBody>
      </p:sp>
    </p:spTree>
    <p:extLst>
      <p:ext uri="{BB962C8B-B14F-4D97-AF65-F5344CB8AC3E}">
        <p14:creationId xmlns:p14="http://schemas.microsoft.com/office/powerpoint/2010/main" val="22990921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4BC2042-6093-4F0A-B116-EB880801C677}"/>
              </a:ext>
            </a:extLst>
          </p:cNvPr>
          <p:cNvSpPr>
            <a:spLocks noGrp="1"/>
          </p:cNvSpPr>
          <p:nvPr>
            <p:ph type="title"/>
          </p:nvPr>
        </p:nvSpPr>
        <p:spPr/>
        <p:txBody>
          <a:bodyPr/>
          <a:lstStyle/>
          <a:p>
            <a:r>
              <a:rPr lang="tr-TR"/>
              <a:t>Asıl başlık stilini düzenlemek için tıklayın</a:t>
            </a:r>
          </a:p>
        </p:txBody>
      </p:sp>
      <p:sp>
        <p:nvSpPr>
          <p:cNvPr id="3" name="Veri Yer Tutucusu 2">
            <a:extLst>
              <a:ext uri="{FF2B5EF4-FFF2-40B4-BE49-F238E27FC236}">
                <a16:creationId xmlns:a16="http://schemas.microsoft.com/office/drawing/2014/main" id="{BEC3B339-D992-4B07-8688-0CEF2E72C824}"/>
              </a:ext>
            </a:extLst>
          </p:cNvPr>
          <p:cNvSpPr>
            <a:spLocks noGrp="1"/>
          </p:cNvSpPr>
          <p:nvPr>
            <p:ph type="dt" sz="half" idx="10"/>
          </p:nvPr>
        </p:nvSpPr>
        <p:spPr/>
        <p:txBody>
          <a:bodyPr/>
          <a:lstStyle/>
          <a:p>
            <a:fld id="{5A6FF768-6682-4D26-9CF4-FD70ED4FE882}" type="datetimeFigureOut">
              <a:rPr lang="tr-TR" smtClean="0"/>
              <a:t>29.05.2021</a:t>
            </a:fld>
            <a:endParaRPr lang="tr-TR"/>
          </a:p>
        </p:txBody>
      </p:sp>
      <p:sp>
        <p:nvSpPr>
          <p:cNvPr id="4" name="Alt Bilgi Yer Tutucusu 3">
            <a:extLst>
              <a:ext uri="{FF2B5EF4-FFF2-40B4-BE49-F238E27FC236}">
                <a16:creationId xmlns:a16="http://schemas.microsoft.com/office/drawing/2014/main" id="{F3CD9A0D-C7DF-4926-9C55-7206CB03B67F}"/>
              </a:ext>
            </a:extLst>
          </p:cNvPr>
          <p:cNvSpPr>
            <a:spLocks noGrp="1"/>
          </p:cNvSpPr>
          <p:nvPr>
            <p:ph type="ftr" sz="quarter" idx="11"/>
          </p:nvPr>
        </p:nvSpPr>
        <p:spPr/>
        <p:txBody>
          <a:bodyPr/>
          <a:lstStyle/>
          <a:p>
            <a:endParaRPr lang="tr-TR"/>
          </a:p>
        </p:txBody>
      </p:sp>
      <p:sp>
        <p:nvSpPr>
          <p:cNvPr id="5" name="Slayt Numarası Yer Tutucusu 4">
            <a:extLst>
              <a:ext uri="{FF2B5EF4-FFF2-40B4-BE49-F238E27FC236}">
                <a16:creationId xmlns:a16="http://schemas.microsoft.com/office/drawing/2014/main" id="{7C05B16B-7395-45E3-9BE8-9F226BA4368C}"/>
              </a:ext>
            </a:extLst>
          </p:cNvPr>
          <p:cNvSpPr>
            <a:spLocks noGrp="1"/>
          </p:cNvSpPr>
          <p:nvPr>
            <p:ph type="sldNum" sz="quarter" idx="12"/>
          </p:nvPr>
        </p:nvSpPr>
        <p:spPr/>
        <p:txBody>
          <a:bodyPr/>
          <a:lstStyle/>
          <a:p>
            <a:fld id="{9B6B8570-1741-49A2-8A39-8C2B5531CE97}" type="slidenum">
              <a:rPr lang="tr-TR" smtClean="0"/>
              <a:t>‹#›</a:t>
            </a:fld>
            <a:endParaRPr lang="tr-TR"/>
          </a:p>
        </p:txBody>
      </p:sp>
    </p:spTree>
    <p:extLst>
      <p:ext uri="{BB962C8B-B14F-4D97-AF65-F5344CB8AC3E}">
        <p14:creationId xmlns:p14="http://schemas.microsoft.com/office/powerpoint/2010/main" val="15817807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a:extLst>
              <a:ext uri="{FF2B5EF4-FFF2-40B4-BE49-F238E27FC236}">
                <a16:creationId xmlns:a16="http://schemas.microsoft.com/office/drawing/2014/main" id="{D65AC8F3-D4CA-4ED4-B27B-12E2A56696C8}"/>
              </a:ext>
            </a:extLst>
          </p:cNvPr>
          <p:cNvSpPr>
            <a:spLocks noGrp="1"/>
          </p:cNvSpPr>
          <p:nvPr>
            <p:ph type="dt" sz="half" idx="10"/>
          </p:nvPr>
        </p:nvSpPr>
        <p:spPr/>
        <p:txBody>
          <a:bodyPr/>
          <a:lstStyle/>
          <a:p>
            <a:fld id="{5A6FF768-6682-4D26-9CF4-FD70ED4FE882}" type="datetimeFigureOut">
              <a:rPr lang="tr-TR" smtClean="0"/>
              <a:t>29.05.2021</a:t>
            </a:fld>
            <a:endParaRPr lang="tr-TR"/>
          </a:p>
        </p:txBody>
      </p:sp>
      <p:sp>
        <p:nvSpPr>
          <p:cNvPr id="3" name="Alt Bilgi Yer Tutucusu 2">
            <a:extLst>
              <a:ext uri="{FF2B5EF4-FFF2-40B4-BE49-F238E27FC236}">
                <a16:creationId xmlns:a16="http://schemas.microsoft.com/office/drawing/2014/main" id="{C539D4B7-2F0E-4C42-B5D7-13787C642988}"/>
              </a:ext>
            </a:extLst>
          </p:cNvPr>
          <p:cNvSpPr>
            <a:spLocks noGrp="1"/>
          </p:cNvSpPr>
          <p:nvPr>
            <p:ph type="ftr" sz="quarter" idx="11"/>
          </p:nvPr>
        </p:nvSpPr>
        <p:spPr/>
        <p:txBody>
          <a:bodyPr/>
          <a:lstStyle/>
          <a:p>
            <a:endParaRPr lang="tr-TR"/>
          </a:p>
        </p:txBody>
      </p:sp>
      <p:sp>
        <p:nvSpPr>
          <p:cNvPr id="4" name="Slayt Numarası Yer Tutucusu 3">
            <a:extLst>
              <a:ext uri="{FF2B5EF4-FFF2-40B4-BE49-F238E27FC236}">
                <a16:creationId xmlns:a16="http://schemas.microsoft.com/office/drawing/2014/main" id="{963AD992-85B0-4B76-A415-75613CFD5008}"/>
              </a:ext>
            </a:extLst>
          </p:cNvPr>
          <p:cNvSpPr>
            <a:spLocks noGrp="1"/>
          </p:cNvSpPr>
          <p:nvPr>
            <p:ph type="sldNum" sz="quarter" idx="12"/>
          </p:nvPr>
        </p:nvSpPr>
        <p:spPr/>
        <p:txBody>
          <a:bodyPr/>
          <a:lstStyle/>
          <a:p>
            <a:fld id="{9B6B8570-1741-49A2-8A39-8C2B5531CE97}" type="slidenum">
              <a:rPr lang="tr-TR" smtClean="0"/>
              <a:t>‹#›</a:t>
            </a:fld>
            <a:endParaRPr lang="tr-TR"/>
          </a:p>
        </p:txBody>
      </p:sp>
    </p:spTree>
    <p:extLst>
      <p:ext uri="{BB962C8B-B14F-4D97-AF65-F5344CB8AC3E}">
        <p14:creationId xmlns:p14="http://schemas.microsoft.com/office/powerpoint/2010/main" val="22308183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3C3AF5E-8D7F-4771-BF42-B61D4E300620}"/>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İçerik Yer Tutucusu 2">
            <a:extLst>
              <a:ext uri="{FF2B5EF4-FFF2-40B4-BE49-F238E27FC236}">
                <a16:creationId xmlns:a16="http://schemas.microsoft.com/office/drawing/2014/main" id="{E0D83D4C-CF1C-401F-84C0-0D255E6F91A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a:extLst>
              <a:ext uri="{FF2B5EF4-FFF2-40B4-BE49-F238E27FC236}">
                <a16:creationId xmlns:a16="http://schemas.microsoft.com/office/drawing/2014/main" id="{1548B5C0-CDB8-47BB-B98F-BE6344436A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04E0853A-2556-4FDF-A787-E57AC23B22EA}"/>
              </a:ext>
            </a:extLst>
          </p:cNvPr>
          <p:cNvSpPr>
            <a:spLocks noGrp="1"/>
          </p:cNvSpPr>
          <p:nvPr>
            <p:ph type="dt" sz="half" idx="10"/>
          </p:nvPr>
        </p:nvSpPr>
        <p:spPr/>
        <p:txBody>
          <a:bodyPr/>
          <a:lstStyle/>
          <a:p>
            <a:fld id="{5A6FF768-6682-4D26-9CF4-FD70ED4FE882}" type="datetimeFigureOut">
              <a:rPr lang="tr-TR" smtClean="0"/>
              <a:t>29.05.2021</a:t>
            </a:fld>
            <a:endParaRPr lang="tr-TR"/>
          </a:p>
        </p:txBody>
      </p:sp>
      <p:sp>
        <p:nvSpPr>
          <p:cNvPr id="6" name="Alt Bilgi Yer Tutucusu 5">
            <a:extLst>
              <a:ext uri="{FF2B5EF4-FFF2-40B4-BE49-F238E27FC236}">
                <a16:creationId xmlns:a16="http://schemas.microsoft.com/office/drawing/2014/main" id="{EDFA6F7D-8C94-4C28-8542-C2511EFB6B53}"/>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0484DD60-9CBE-4CB2-A7D5-5A73F1BACF0A}"/>
              </a:ext>
            </a:extLst>
          </p:cNvPr>
          <p:cNvSpPr>
            <a:spLocks noGrp="1"/>
          </p:cNvSpPr>
          <p:nvPr>
            <p:ph type="sldNum" sz="quarter" idx="12"/>
          </p:nvPr>
        </p:nvSpPr>
        <p:spPr/>
        <p:txBody>
          <a:bodyPr/>
          <a:lstStyle/>
          <a:p>
            <a:fld id="{9B6B8570-1741-49A2-8A39-8C2B5531CE97}" type="slidenum">
              <a:rPr lang="tr-TR" smtClean="0"/>
              <a:t>‹#›</a:t>
            </a:fld>
            <a:endParaRPr lang="tr-TR"/>
          </a:p>
        </p:txBody>
      </p:sp>
    </p:spTree>
    <p:extLst>
      <p:ext uri="{BB962C8B-B14F-4D97-AF65-F5344CB8AC3E}">
        <p14:creationId xmlns:p14="http://schemas.microsoft.com/office/powerpoint/2010/main" val="29912679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78F65F2-AA6D-4BF8-AA0E-E51158772F4B}"/>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Resim Yer Tutucusu 2">
            <a:extLst>
              <a:ext uri="{FF2B5EF4-FFF2-40B4-BE49-F238E27FC236}">
                <a16:creationId xmlns:a16="http://schemas.microsoft.com/office/drawing/2014/main" id="{805D9529-1B36-4EC4-BCA9-95395DE17FE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a:extLst>
              <a:ext uri="{FF2B5EF4-FFF2-40B4-BE49-F238E27FC236}">
                <a16:creationId xmlns:a16="http://schemas.microsoft.com/office/drawing/2014/main" id="{7AB28F5F-67FD-4D30-96B2-9E264F32F9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57E68EB3-9304-4576-96C5-2D41B2EC7BF9}"/>
              </a:ext>
            </a:extLst>
          </p:cNvPr>
          <p:cNvSpPr>
            <a:spLocks noGrp="1"/>
          </p:cNvSpPr>
          <p:nvPr>
            <p:ph type="dt" sz="half" idx="10"/>
          </p:nvPr>
        </p:nvSpPr>
        <p:spPr/>
        <p:txBody>
          <a:bodyPr/>
          <a:lstStyle/>
          <a:p>
            <a:fld id="{5A6FF768-6682-4D26-9CF4-FD70ED4FE882}" type="datetimeFigureOut">
              <a:rPr lang="tr-TR" smtClean="0"/>
              <a:t>29.05.2021</a:t>
            </a:fld>
            <a:endParaRPr lang="tr-TR"/>
          </a:p>
        </p:txBody>
      </p:sp>
      <p:sp>
        <p:nvSpPr>
          <p:cNvPr id="6" name="Alt Bilgi Yer Tutucusu 5">
            <a:extLst>
              <a:ext uri="{FF2B5EF4-FFF2-40B4-BE49-F238E27FC236}">
                <a16:creationId xmlns:a16="http://schemas.microsoft.com/office/drawing/2014/main" id="{501CB3CF-C220-475B-9D1A-8C035DE5D3B2}"/>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202040D5-EEE0-41F1-80B9-D2B781A2F74E}"/>
              </a:ext>
            </a:extLst>
          </p:cNvPr>
          <p:cNvSpPr>
            <a:spLocks noGrp="1"/>
          </p:cNvSpPr>
          <p:nvPr>
            <p:ph type="sldNum" sz="quarter" idx="12"/>
          </p:nvPr>
        </p:nvSpPr>
        <p:spPr/>
        <p:txBody>
          <a:bodyPr/>
          <a:lstStyle/>
          <a:p>
            <a:fld id="{9B6B8570-1741-49A2-8A39-8C2B5531CE97}" type="slidenum">
              <a:rPr lang="tr-TR" smtClean="0"/>
              <a:t>‹#›</a:t>
            </a:fld>
            <a:endParaRPr lang="tr-TR"/>
          </a:p>
        </p:txBody>
      </p:sp>
    </p:spTree>
    <p:extLst>
      <p:ext uri="{BB962C8B-B14F-4D97-AF65-F5344CB8AC3E}">
        <p14:creationId xmlns:p14="http://schemas.microsoft.com/office/powerpoint/2010/main" val="1120207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a:extLst>
              <a:ext uri="{FF2B5EF4-FFF2-40B4-BE49-F238E27FC236}">
                <a16:creationId xmlns:a16="http://schemas.microsoft.com/office/drawing/2014/main" id="{4D071294-E1D0-42C3-B9B4-2B52077D6AC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p>
        </p:txBody>
      </p:sp>
      <p:sp>
        <p:nvSpPr>
          <p:cNvPr id="3" name="Metin Yer Tutucusu 2">
            <a:extLst>
              <a:ext uri="{FF2B5EF4-FFF2-40B4-BE49-F238E27FC236}">
                <a16:creationId xmlns:a16="http://schemas.microsoft.com/office/drawing/2014/main" id="{9DC3F459-E0F8-42ED-8AA5-2AEABA7265B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BA80C141-B92D-4A9D-BE30-4AE7EFE89BD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6FF768-6682-4D26-9CF4-FD70ED4FE882}" type="datetimeFigureOut">
              <a:rPr lang="tr-TR" smtClean="0"/>
              <a:t>29.05.2021</a:t>
            </a:fld>
            <a:endParaRPr lang="tr-TR"/>
          </a:p>
        </p:txBody>
      </p:sp>
      <p:sp>
        <p:nvSpPr>
          <p:cNvPr id="5" name="Alt Bilgi Yer Tutucusu 4">
            <a:extLst>
              <a:ext uri="{FF2B5EF4-FFF2-40B4-BE49-F238E27FC236}">
                <a16:creationId xmlns:a16="http://schemas.microsoft.com/office/drawing/2014/main" id="{13118731-CEE4-4E8B-8F4F-68F2C8902FA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a:extLst>
              <a:ext uri="{FF2B5EF4-FFF2-40B4-BE49-F238E27FC236}">
                <a16:creationId xmlns:a16="http://schemas.microsoft.com/office/drawing/2014/main" id="{D4F352E1-9FA4-43D3-B210-2E467CFFF60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B8570-1741-49A2-8A39-8C2B5531CE97}" type="slidenum">
              <a:rPr lang="tr-TR" smtClean="0"/>
              <a:t>‹#›</a:t>
            </a:fld>
            <a:endParaRPr lang="tr-TR"/>
          </a:p>
        </p:txBody>
      </p:sp>
    </p:spTree>
    <p:extLst>
      <p:ext uri="{BB962C8B-B14F-4D97-AF65-F5344CB8AC3E}">
        <p14:creationId xmlns:p14="http://schemas.microsoft.com/office/powerpoint/2010/main" val="39544493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5B7D7D1-093C-40F1-BBC3-1DE774F4B657}"/>
              </a:ext>
            </a:extLst>
          </p:cNvPr>
          <p:cNvSpPr>
            <a:spLocks noGrp="1"/>
          </p:cNvSpPr>
          <p:nvPr>
            <p:ph type="ctrTitle"/>
          </p:nvPr>
        </p:nvSpPr>
        <p:spPr/>
        <p:txBody>
          <a:bodyPr>
            <a:normAutofit fontScale="90000"/>
          </a:bodyPr>
          <a:lstStyle/>
          <a:p>
            <a:r>
              <a:rPr lang="en-US" b="1" i="0" dirty="0">
                <a:solidFill>
                  <a:srgbClr val="24292E"/>
                </a:solidFill>
                <a:effectLst/>
                <a:latin typeface="-apple-system"/>
              </a:rPr>
              <a:t>Covid-19's effect on the stock market</a:t>
            </a:r>
            <a:br>
              <a:rPr lang="en-US" b="1" i="0" dirty="0">
                <a:solidFill>
                  <a:srgbClr val="24292E"/>
                </a:solidFill>
                <a:effectLst/>
                <a:latin typeface="-apple-system"/>
              </a:rPr>
            </a:br>
            <a:endParaRPr lang="tr-TR" dirty="0"/>
          </a:p>
        </p:txBody>
      </p:sp>
      <p:sp>
        <p:nvSpPr>
          <p:cNvPr id="3" name="Alt Başlık 2">
            <a:extLst>
              <a:ext uri="{FF2B5EF4-FFF2-40B4-BE49-F238E27FC236}">
                <a16:creationId xmlns:a16="http://schemas.microsoft.com/office/drawing/2014/main" id="{700D24F2-72F3-42DB-91CE-B92FB1566896}"/>
              </a:ext>
            </a:extLst>
          </p:cNvPr>
          <p:cNvSpPr>
            <a:spLocks noGrp="1"/>
          </p:cNvSpPr>
          <p:nvPr>
            <p:ph type="subTitle" idx="1"/>
          </p:nvPr>
        </p:nvSpPr>
        <p:spPr>
          <a:xfrm>
            <a:off x="1524000" y="4221163"/>
            <a:ext cx="9144000" cy="1655762"/>
          </a:xfrm>
        </p:spPr>
        <p:txBody>
          <a:bodyPr/>
          <a:lstStyle/>
          <a:p>
            <a:r>
              <a:rPr lang="tr-TR" dirty="0"/>
              <a:t>Furkan SALKIN</a:t>
            </a:r>
          </a:p>
          <a:p>
            <a:r>
              <a:rPr lang="tr-TR" dirty="0"/>
              <a:t>17030411036</a:t>
            </a:r>
          </a:p>
        </p:txBody>
      </p:sp>
    </p:spTree>
    <p:extLst>
      <p:ext uri="{BB962C8B-B14F-4D97-AF65-F5344CB8AC3E}">
        <p14:creationId xmlns:p14="http://schemas.microsoft.com/office/powerpoint/2010/main" val="42818779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B5FA7C47-B7C1-4D2E-AB49-ED23BA34BA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6">
            <a:extLst>
              <a:ext uri="{FF2B5EF4-FFF2-40B4-BE49-F238E27FC236}">
                <a16:creationId xmlns:a16="http://schemas.microsoft.com/office/drawing/2014/main" id="{596EE156-ABF1-4329-A6BA-03B4254E08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521144" y="911116"/>
            <a:ext cx="687754"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Rectangle 8">
            <a:extLst>
              <a:ext uri="{FF2B5EF4-FFF2-40B4-BE49-F238E27FC236}">
                <a16:creationId xmlns:a16="http://schemas.microsoft.com/office/drawing/2014/main" id="{19B9933F-AAB3-444A-8BB5-9CA194A8B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0" y="1370435"/>
            <a:ext cx="527226"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7">
            <a:extLst>
              <a:ext uri="{FF2B5EF4-FFF2-40B4-BE49-F238E27FC236}">
                <a16:creationId xmlns:a16="http://schemas.microsoft.com/office/drawing/2014/main" id="{7D20183A-0B1D-4A1F-89B1-ADBEDBC6E5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800164" y="643467"/>
            <a:ext cx="409371"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Rectangle 8">
            <a:extLst>
              <a:ext uri="{FF2B5EF4-FFF2-40B4-BE49-F238E27FC236}">
                <a16:creationId xmlns:a16="http://schemas.microsoft.com/office/drawing/2014/main" id="{131031D3-26CD-4214-A9A4-5857EFA15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95529" y="644382"/>
            <a:ext cx="3856024"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9" name="Content Placeholder 8">
            <a:extLst>
              <a:ext uri="{FF2B5EF4-FFF2-40B4-BE49-F238E27FC236}">
                <a16:creationId xmlns:a16="http://schemas.microsoft.com/office/drawing/2014/main" id="{EE606B7B-C228-48D2-B6E3-0C0CE56229B4}"/>
              </a:ext>
            </a:extLst>
          </p:cNvPr>
          <p:cNvSpPr>
            <a:spLocks noGrp="1"/>
          </p:cNvSpPr>
          <p:nvPr>
            <p:ph idx="1"/>
          </p:nvPr>
        </p:nvSpPr>
        <p:spPr>
          <a:xfrm>
            <a:off x="1045458" y="1274736"/>
            <a:ext cx="3356165" cy="4258875"/>
          </a:xfrm>
        </p:spPr>
        <p:txBody>
          <a:bodyPr anchor="t">
            <a:normAutofit fontScale="85000" lnSpcReduction="20000"/>
          </a:bodyPr>
          <a:lstStyle/>
          <a:p>
            <a:r>
              <a:rPr lang="en-US" sz="2400" dirty="0">
                <a:solidFill>
                  <a:srgbClr val="FEFFFF"/>
                </a:solidFill>
              </a:rPr>
              <a:t>This chart shows the change in the world's leading stock market indices from the beginning of the coronavirus to the announcement of the first vaccine. These countries are Tokyo, China, USA, Italy and </a:t>
            </a:r>
            <a:r>
              <a:rPr lang="tr-TR" sz="2400" dirty="0" err="1">
                <a:solidFill>
                  <a:srgbClr val="FEFFFF"/>
                </a:solidFill>
              </a:rPr>
              <a:t>England</a:t>
            </a:r>
            <a:r>
              <a:rPr lang="en-US" sz="2400" dirty="0">
                <a:solidFill>
                  <a:srgbClr val="FEFFFF"/>
                </a:solidFill>
              </a:rPr>
              <a:t>. In the first months of the virus, the stock markets of other countries, excluding the Chinese stock market, lost an average of -30% in value. The increase in cases, especially in Italy and </a:t>
            </a:r>
            <a:r>
              <a:rPr lang="tr-TR" sz="2400" dirty="0" err="1">
                <a:solidFill>
                  <a:srgbClr val="FEFFFF"/>
                </a:solidFill>
              </a:rPr>
              <a:t>England</a:t>
            </a:r>
            <a:r>
              <a:rPr lang="en-US" sz="2400" dirty="0">
                <a:solidFill>
                  <a:srgbClr val="FEFFFF"/>
                </a:solidFill>
              </a:rPr>
              <a:t>, has significantly affected the national stock markets.</a:t>
            </a:r>
          </a:p>
        </p:txBody>
      </p:sp>
      <p:pic>
        <p:nvPicPr>
          <p:cNvPr id="5" name="İçerik Yer Tutucusu 4">
            <a:extLst>
              <a:ext uri="{FF2B5EF4-FFF2-40B4-BE49-F238E27FC236}">
                <a16:creationId xmlns:a16="http://schemas.microsoft.com/office/drawing/2014/main" id="{8DC16C90-23FD-478E-926E-D0E7A8ED3A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95900" y="776268"/>
            <a:ext cx="6241443" cy="4986043"/>
          </a:xfrm>
          <a:prstGeom prst="rect">
            <a:avLst/>
          </a:prstGeom>
        </p:spPr>
      </p:pic>
    </p:spTree>
    <p:extLst>
      <p:ext uri="{BB962C8B-B14F-4D97-AF65-F5344CB8AC3E}">
        <p14:creationId xmlns:p14="http://schemas.microsoft.com/office/powerpoint/2010/main" val="38056469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B5FA7C47-B7C1-4D2E-AB49-ED23BA34BA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6">
            <a:extLst>
              <a:ext uri="{FF2B5EF4-FFF2-40B4-BE49-F238E27FC236}">
                <a16:creationId xmlns:a16="http://schemas.microsoft.com/office/drawing/2014/main" id="{596EE156-ABF1-4329-A6BA-03B4254E08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521144" y="911116"/>
            <a:ext cx="687754"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Rectangle 8">
            <a:extLst>
              <a:ext uri="{FF2B5EF4-FFF2-40B4-BE49-F238E27FC236}">
                <a16:creationId xmlns:a16="http://schemas.microsoft.com/office/drawing/2014/main" id="{19B9933F-AAB3-444A-8BB5-9CA194A8B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0" y="1370435"/>
            <a:ext cx="527226"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7">
            <a:extLst>
              <a:ext uri="{FF2B5EF4-FFF2-40B4-BE49-F238E27FC236}">
                <a16:creationId xmlns:a16="http://schemas.microsoft.com/office/drawing/2014/main" id="{7D20183A-0B1D-4A1F-89B1-ADBEDBC6E5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800164" y="643467"/>
            <a:ext cx="409371"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Rectangle 8">
            <a:extLst>
              <a:ext uri="{FF2B5EF4-FFF2-40B4-BE49-F238E27FC236}">
                <a16:creationId xmlns:a16="http://schemas.microsoft.com/office/drawing/2014/main" id="{131031D3-26CD-4214-A9A4-5857EFA15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95529" y="644382"/>
            <a:ext cx="3856024"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9" name="Content Placeholder 8">
            <a:extLst>
              <a:ext uri="{FF2B5EF4-FFF2-40B4-BE49-F238E27FC236}">
                <a16:creationId xmlns:a16="http://schemas.microsoft.com/office/drawing/2014/main" id="{EE606B7B-C228-48D2-B6E3-0C0CE56229B4}"/>
              </a:ext>
            </a:extLst>
          </p:cNvPr>
          <p:cNvSpPr>
            <a:spLocks noGrp="1"/>
          </p:cNvSpPr>
          <p:nvPr>
            <p:ph idx="1"/>
          </p:nvPr>
        </p:nvSpPr>
        <p:spPr>
          <a:xfrm>
            <a:off x="1045458" y="1274736"/>
            <a:ext cx="3356165" cy="4258875"/>
          </a:xfrm>
        </p:spPr>
        <p:txBody>
          <a:bodyPr anchor="t">
            <a:normAutofit lnSpcReduction="10000"/>
          </a:bodyPr>
          <a:lstStyle/>
          <a:p>
            <a:r>
              <a:rPr lang="en-US" sz="2400" dirty="0">
                <a:solidFill>
                  <a:srgbClr val="FEFFFF"/>
                </a:solidFill>
              </a:rPr>
              <a:t>With the news of the vaccine, some stock markets began to rise and reached record levels. American, Tokyo and Chinese stock markets reacted positively to the news of the vaccine. The MIB and FTSE 100 indexes did not rise as Italy and the UK had too many cases.</a:t>
            </a:r>
          </a:p>
        </p:txBody>
      </p:sp>
      <p:pic>
        <p:nvPicPr>
          <p:cNvPr id="5" name="İçerik Yer Tutucusu 4">
            <a:extLst>
              <a:ext uri="{FF2B5EF4-FFF2-40B4-BE49-F238E27FC236}">
                <a16:creationId xmlns:a16="http://schemas.microsoft.com/office/drawing/2014/main" id="{8DC16C90-23FD-478E-926E-D0E7A8ED3A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95900" y="776268"/>
            <a:ext cx="6241443" cy="4986043"/>
          </a:xfrm>
          <a:prstGeom prst="rect">
            <a:avLst/>
          </a:prstGeom>
        </p:spPr>
      </p:pic>
    </p:spTree>
    <p:extLst>
      <p:ext uri="{BB962C8B-B14F-4D97-AF65-F5344CB8AC3E}">
        <p14:creationId xmlns:p14="http://schemas.microsoft.com/office/powerpoint/2010/main" val="15650610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A1473A6-3F22-483E-8A30-80B9D2B145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 name="Group 9">
            <a:extLst>
              <a:ext uri="{FF2B5EF4-FFF2-40B4-BE49-F238E27FC236}">
                <a16:creationId xmlns:a16="http://schemas.microsoft.com/office/drawing/2014/main" id="{AA1375E3-3E53-4D75-BAB7-E5929BFCB25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534368" y="563918"/>
            <a:ext cx="4119932" cy="5978614"/>
            <a:chOff x="7513372" y="803186"/>
            <a:chExt cx="4163968" cy="5978614"/>
          </a:xfrm>
        </p:grpSpPr>
        <p:sp>
          <p:nvSpPr>
            <p:cNvPr id="11" name="Freeform 6">
              <a:extLst>
                <a:ext uri="{FF2B5EF4-FFF2-40B4-BE49-F238E27FC236}">
                  <a16:creationId xmlns:a16="http://schemas.microsoft.com/office/drawing/2014/main" id="{0BBEEF67-3DDF-46CF-8CD5-EA5F0E4FB07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9586" y="1070835"/>
              <a:ext cx="687754"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7">
              <a:extLst>
                <a:ext uri="{FF2B5EF4-FFF2-40B4-BE49-F238E27FC236}">
                  <a16:creationId xmlns:a16="http://schemas.microsoft.com/office/drawing/2014/main" id="{8FAC1C95-F817-487C-B8B2-CF141FBB1C2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8949" y="803186"/>
              <a:ext cx="409371"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Rectangle 8">
              <a:extLst>
                <a:ext uri="{FF2B5EF4-FFF2-40B4-BE49-F238E27FC236}">
                  <a16:creationId xmlns:a16="http://schemas.microsoft.com/office/drawing/2014/main" id="{C2C5363A-D941-4AA1-8D38-D7E44A1E2E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7513372" y="804101"/>
              <a:ext cx="3880238"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Başlık 1">
            <a:extLst>
              <a:ext uri="{FF2B5EF4-FFF2-40B4-BE49-F238E27FC236}">
                <a16:creationId xmlns:a16="http://schemas.microsoft.com/office/drawing/2014/main" id="{21571046-283A-4312-A844-8A824BBE00BF}"/>
              </a:ext>
            </a:extLst>
          </p:cNvPr>
          <p:cNvSpPr>
            <a:spLocks noGrp="1"/>
          </p:cNvSpPr>
          <p:nvPr>
            <p:ph type="title"/>
          </p:nvPr>
        </p:nvSpPr>
        <p:spPr>
          <a:xfrm>
            <a:off x="923925" y="666750"/>
            <a:ext cx="3600449" cy="5048249"/>
          </a:xfrm>
        </p:spPr>
        <p:txBody>
          <a:bodyPr>
            <a:normAutofit/>
          </a:bodyPr>
          <a:lstStyle/>
          <a:p>
            <a:r>
              <a:rPr lang="en-US" sz="1600" dirty="0">
                <a:solidFill>
                  <a:srgbClr val="FFFFFF"/>
                </a:solidFill>
              </a:rPr>
              <a:t>Tabulated from results in Baker, Bloom, Davis and </a:t>
            </a:r>
            <a:r>
              <a:rPr lang="en-US" sz="1600" dirty="0" err="1">
                <a:solidFill>
                  <a:srgbClr val="FFFFFF"/>
                </a:solidFill>
              </a:rPr>
              <a:t>Sammon</a:t>
            </a:r>
            <a:r>
              <a:rPr lang="en-US" sz="1600" dirty="0">
                <a:solidFill>
                  <a:srgbClr val="FFFFFF"/>
                </a:solidFill>
              </a:rPr>
              <a:t> (2020), who consider all daily jumps in the U.S. stock market greater than 2.5%, up or down, since 1900. They classify the reason for each jump into 16 categories based on human readings of </a:t>
            </a:r>
            <a:r>
              <a:rPr lang="en-US" sz="1600" dirty="0" err="1">
                <a:solidFill>
                  <a:srgbClr val="FFFFFF"/>
                </a:solidFill>
              </a:rPr>
              <a:t>nextday</a:t>
            </a:r>
            <a:r>
              <a:rPr lang="en-US" sz="1600" dirty="0">
                <a:solidFill>
                  <a:srgbClr val="FFFFFF"/>
                </a:solidFill>
              </a:rPr>
              <a:t> (or same-evening) accounts in the Wall Street Journal (and New York Times in 2020). Fractional counts arise when newspapers differ in their jump attribution or human readers differ in their classification of the attribution. Number Attributed to Economic Fallout of Pandemics includes jumps on 3/12 and 3/16 that a subset of coders classified as Macroeconomic Outlook. As can be seen from the data, the coronavirus has significantly affected the stock markets.</a:t>
            </a:r>
            <a:endParaRPr lang="tr-TR" sz="1600" dirty="0">
              <a:solidFill>
                <a:srgbClr val="FFFFFF"/>
              </a:solidFill>
            </a:endParaRPr>
          </a:p>
        </p:txBody>
      </p:sp>
      <p:pic>
        <p:nvPicPr>
          <p:cNvPr id="5" name="İçerik Yer Tutucusu 4" descr="tablo içeren bir resim&#10;&#10;Açıklama otomatik olarak oluşturuldu">
            <a:extLst>
              <a:ext uri="{FF2B5EF4-FFF2-40B4-BE49-F238E27FC236}">
                <a16:creationId xmlns:a16="http://schemas.microsoft.com/office/drawing/2014/main" id="{BA14AF03-FD6F-43B8-979C-69A716C0F3A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78400" y="2352927"/>
            <a:ext cx="6526213" cy="1682246"/>
          </a:xfrm>
        </p:spPr>
      </p:pic>
    </p:spTree>
    <p:extLst>
      <p:ext uri="{BB962C8B-B14F-4D97-AF65-F5344CB8AC3E}">
        <p14:creationId xmlns:p14="http://schemas.microsoft.com/office/powerpoint/2010/main" val="25541822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A1473A6-3F22-483E-8A30-80B9D2B145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 name="Group 9">
            <a:extLst>
              <a:ext uri="{FF2B5EF4-FFF2-40B4-BE49-F238E27FC236}">
                <a16:creationId xmlns:a16="http://schemas.microsoft.com/office/drawing/2014/main" id="{AA1375E3-3E53-4D75-BAB7-E5929BFCB25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534368" y="563918"/>
            <a:ext cx="4119932" cy="5978614"/>
            <a:chOff x="7513372" y="803186"/>
            <a:chExt cx="4163968" cy="5978614"/>
          </a:xfrm>
        </p:grpSpPr>
        <p:sp>
          <p:nvSpPr>
            <p:cNvPr id="11" name="Freeform 6">
              <a:extLst>
                <a:ext uri="{FF2B5EF4-FFF2-40B4-BE49-F238E27FC236}">
                  <a16:creationId xmlns:a16="http://schemas.microsoft.com/office/drawing/2014/main" id="{0BBEEF67-3DDF-46CF-8CD5-EA5F0E4FB07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9586" y="1070835"/>
              <a:ext cx="687754"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7">
              <a:extLst>
                <a:ext uri="{FF2B5EF4-FFF2-40B4-BE49-F238E27FC236}">
                  <a16:creationId xmlns:a16="http://schemas.microsoft.com/office/drawing/2014/main" id="{8FAC1C95-F817-487C-B8B2-CF141FBB1C2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8949" y="803186"/>
              <a:ext cx="409371"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Rectangle 8">
              <a:extLst>
                <a:ext uri="{FF2B5EF4-FFF2-40B4-BE49-F238E27FC236}">
                  <a16:creationId xmlns:a16="http://schemas.microsoft.com/office/drawing/2014/main" id="{C2C5363A-D941-4AA1-8D38-D7E44A1E2E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7513372" y="804101"/>
              <a:ext cx="3880238"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Başlık 1">
            <a:extLst>
              <a:ext uri="{FF2B5EF4-FFF2-40B4-BE49-F238E27FC236}">
                <a16:creationId xmlns:a16="http://schemas.microsoft.com/office/drawing/2014/main" id="{21571046-283A-4312-A844-8A824BBE00BF}"/>
              </a:ext>
            </a:extLst>
          </p:cNvPr>
          <p:cNvSpPr>
            <a:spLocks noGrp="1"/>
          </p:cNvSpPr>
          <p:nvPr>
            <p:ph type="title"/>
          </p:nvPr>
        </p:nvSpPr>
        <p:spPr>
          <a:xfrm>
            <a:off x="1098468" y="885651"/>
            <a:ext cx="3229803" cy="4624603"/>
          </a:xfrm>
        </p:spPr>
        <p:txBody>
          <a:bodyPr>
            <a:normAutofit/>
          </a:bodyPr>
          <a:lstStyle/>
          <a:p>
            <a:r>
              <a:rPr lang="en-US" sz="1800" dirty="0">
                <a:solidFill>
                  <a:srgbClr val="FFFFFF"/>
                </a:solidFill>
              </a:rPr>
              <a:t>With the virus that first appeared in China, flights from all </a:t>
            </a:r>
            <a:r>
              <a:rPr lang="tr-TR" sz="1800" dirty="0" err="1">
                <a:solidFill>
                  <a:srgbClr val="FFFFFF"/>
                </a:solidFill>
              </a:rPr>
              <a:t>world</a:t>
            </a:r>
            <a:r>
              <a:rPr lang="en-US" sz="1800" dirty="0">
                <a:solidFill>
                  <a:srgbClr val="FFFFFF"/>
                </a:solidFill>
              </a:rPr>
              <a:t> to China were canceled. Along with the increasing number of cases in other countries in the future, a large decrease in flight flights was observed all over the world, and with this drop, airline companies dropped significantly in the stock market.</a:t>
            </a:r>
            <a:endParaRPr lang="tr-TR" sz="1800" dirty="0">
              <a:solidFill>
                <a:srgbClr val="FFFFFF"/>
              </a:solidFill>
            </a:endParaRPr>
          </a:p>
        </p:txBody>
      </p:sp>
      <p:pic>
        <p:nvPicPr>
          <p:cNvPr id="5" name="İçerik Yer Tutucusu 4">
            <a:extLst>
              <a:ext uri="{FF2B5EF4-FFF2-40B4-BE49-F238E27FC236}">
                <a16:creationId xmlns:a16="http://schemas.microsoft.com/office/drawing/2014/main" id="{396051DB-5B19-4416-AD90-361CB67E6F5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16500" y="1288608"/>
            <a:ext cx="6526213" cy="3818687"/>
          </a:xfrm>
        </p:spPr>
      </p:pic>
    </p:spTree>
    <p:extLst>
      <p:ext uri="{BB962C8B-B14F-4D97-AF65-F5344CB8AC3E}">
        <p14:creationId xmlns:p14="http://schemas.microsoft.com/office/powerpoint/2010/main" val="19151010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A1473A6-3F22-483E-8A30-80B9D2B145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 name="Group 9">
            <a:extLst>
              <a:ext uri="{FF2B5EF4-FFF2-40B4-BE49-F238E27FC236}">
                <a16:creationId xmlns:a16="http://schemas.microsoft.com/office/drawing/2014/main" id="{AA1375E3-3E53-4D75-BAB7-E5929BFCB25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534368" y="563918"/>
            <a:ext cx="4119932" cy="5978614"/>
            <a:chOff x="7513372" y="803186"/>
            <a:chExt cx="4163968" cy="5978614"/>
          </a:xfrm>
        </p:grpSpPr>
        <p:sp>
          <p:nvSpPr>
            <p:cNvPr id="11" name="Freeform 6">
              <a:extLst>
                <a:ext uri="{FF2B5EF4-FFF2-40B4-BE49-F238E27FC236}">
                  <a16:creationId xmlns:a16="http://schemas.microsoft.com/office/drawing/2014/main" id="{0BBEEF67-3DDF-46CF-8CD5-EA5F0E4FB07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9586" y="1070835"/>
              <a:ext cx="687754"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7">
              <a:extLst>
                <a:ext uri="{FF2B5EF4-FFF2-40B4-BE49-F238E27FC236}">
                  <a16:creationId xmlns:a16="http://schemas.microsoft.com/office/drawing/2014/main" id="{8FAC1C95-F817-487C-B8B2-CF141FBB1C2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8949" y="803186"/>
              <a:ext cx="409371"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Rectangle 8">
              <a:extLst>
                <a:ext uri="{FF2B5EF4-FFF2-40B4-BE49-F238E27FC236}">
                  <a16:creationId xmlns:a16="http://schemas.microsoft.com/office/drawing/2014/main" id="{C2C5363A-D941-4AA1-8D38-D7E44A1E2E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7513372" y="804101"/>
              <a:ext cx="3880238"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Başlık 1">
            <a:extLst>
              <a:ext uri="{FF2B5EF4-FFF2-40B4-BE49-F238E27FC236}">
                <a16:creationId xmlns:a16="http://schemas.microsoft.com/office/drawing/2014/main" id="{21571046-283A-4312-A844-8A824BBE00BF}"/>
              </a:ext>
            </a:extLst>
          </p:cNvPr>
          <p:cNvSpPr>
            <a:spLocks noGrp="1"/>
          </p:cNvSpPr>
          <p:nvPr>
            <p:ph type="title"/>
          </p:nvPr>
        </p:nvSpPr>
        <p:spPr>
          <a:xfrm>
            <a:off x="904876" y="666749"/>
            <a:ext cx="3610542" cy="5019675"/>
          </a:xfrm>
        </p:spPr>
        <p:txBody>
          <a:bodyPr>
            <a:noAutofit/>
          </a:bodyPr>
          <a:lstStyle/>
          <a:p>
            <a:r>
              <a:rPr lang="en-US" sz="1600" dirty="0">
                <a:solidFill>
                  <a:srgbClr val="FFFFFF"/>
                </a:solidFill>
              </a:rPr>
              <a:t>The data in the table refer to the stock price fluctuations of various industries on the event day, which can be divided into strong positive impact, less affected by COVID-19, and severe negative impact according to the size of the </a:t>
            </a:r>
            <a:r>
              <a:rPr lang="en-US" sz="1600" dirty="0" err="1">
                <a:solidFill>
                  <a:srgbClr val="FFFFFF"/>
                </a:solidFill>
              </a:rPr>
              <a:t>fluctuation.Overall</a:t>
            </a:r>
            <a:r>
              <a:rPr lang="en-US" sz="1600" dirty="0">
                <a:solidFill>
                  <a:srgbClr val="FFFFFF"/>
                </a:solidFill>
              </a:rPr>
              <a:t>, most industries suffered strong negative impacts, among which the mining industry and agriculture were the most severely impacted. As the COVID-19 pandemic intensified globally, mining companies took measures to protect extractors and communities, postponed projects, and closed mines. Some companies closed their headquarters and implemented the home office to help curb the spread of the virus. Judging from the agricultural situation, the spread of the pandemic caused the country to halt large-scale assembly activities, which hindered agricultural activities and caused severe damage to the agricultural economy.</a:t>
            </a:r>
            <a:endParaRPr lang="tr-TR" sz="1600" dirty="0">
              <a:solidFill>
                <a:srgbClr val="FFFFFF"/>
              </a:solidFill>
            </a:endParaRPr>
          </a:p>
        </p:txBody>
      </p:sp>
      <p:pic>
        <p:nvPicPr>
          <p:cNvPr id="5" name="İçerik Yer Tutucusu 4">
            <a:extLst>
              <a:ext uri="{FF2B5EF4-FFF2-40B4-BE49-F238E27FC236}">
                <a16:creationId xmlns:a16="http://schemas.microsoft.com/office/drawing/2014/main" id="{18CAF5A4-0CFD-47CF-BCFC-79DC9B9A3F8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79120" y="563918"/>
            <a:ext cx="6346130" cy="5199507"/>
          </a:xfrm>
        </p:spPr>
      </p:pic>
    </p:spTree>
    <p:extLst>
      <p:ext uri="{BB962C8B-B14F-4D97-AF65-F5344CB8AC3E}">
        <p14:creationId xmlns:p14="http://schemas.microsoft.com/office/powerpoint/2010/main" val="39517461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A1473A6-3F22-483E-8A30-80B9D2B145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 name="Group 9">
            <a:extLst>
              <a:ext uri="{FF2B5EF4-FFF2-40B4-BE49-F238E27FC236}">
                <a16:creationId xmlns:a16="http://schemas.microsoft.com/office/drawing/2014/main" id="{AA1375E3-3E53-4D75-BAB7-E5929BFCB25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534368" y="563918"/>
            <a:ext cx="4119932" cy="5978614"/>
            <a:chOff x="7513372" y="803186"/>
            <a:chExt cx="4163968" cy="5978614"/>
          </a:xfrm>
        </p:grpSpPr>
        <p:sp>
          <p:nvSpPr>
            <p:cNvPr id="11" name="Freeform 6">
              <a:extLst>
                <a:ext uri="{FF2B5EF4-FFF2-40B4-BE49-F238E27FC236}">
                  <a16:creationId xmlns:a16="http://schemas.microsoft.com/office/drawing/2014/main" id="{0BBEEF67-3DDF-46CF-8CD5-EA5F0E4FB07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9586" y="1070835"/>
              <a:ext cx="687754"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7">
              <a:extLst>
                <a:ext uri="{FF2B5EF4-FFF2-40B4-BE49-F238E27FC236}">
                  <a16:creationId xmlns:a16="http://schemas.microsoft.com/office/drawing/2014/main" id="{8FAC1C95-F817-487C-B8B2-CF141FBB1C2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8949" y="803186"/>
              <a:ext cx="409371"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Rectangle 8">
              <a:extLst>
                <a:ext uri="{FF2B5EF4-FFF2-40B4-BE49-F238E27FC236}">
                  <a16:creationId xmlns:a16="http://schemas.microsoft.com/office/drawing/2014/main" id="{C2C5363A-D941-4AA1-8D38-D7E44A1E2E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7513372" y="804101"/>
              <a:ext cx="3880238"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Başlık 1">
            <a:extLst>
              <a:ext uri="{FF2B5EF4-FFF2-40B4-BE49-F238E27FC236}">
                <a16:creationId xmlns:a16="http://schemas.microsoft.com/office/drawing/2014/main" id="{21571046-283A-4312-A844-8A824BBE00BF}"/>
              </a:ext>
            </a:extLst>
          </p:cNvPr>
          <p:cNvSpPr>
            <a:spLocks noGrp="1"/>
          </p:cNvSpPr>
          <p:nvPr>
            <p:ph type="title"/>
          </p:nvPr>
        </p:nvSpPr>
        <p:spPr>
          <a:xfrm>
            <a:off x="904876" y="666749"/>
            <a:ext cx="3610542" cy="5019675"/>
          </a:xfrm>
        </p:spPr>
        <p:txBody>
          <a:bodyPr>
            <a:noAutofit/>
          </a:bodyPr>
          <a:lstStyle/>
          <a:p>
            <a:r>
              <a:rPr lang="en-US" sz="1600" dirty="0">
                <a:solidFill>
                  <a:srgbClr val="FFFFFF"/>
                </a:solidFill>
              </a:rPr>
              <a:t>The pandemic quickly swept across the country and had a major impact on agricultural production, migrant workers, and rural investment. These were quickly reflected in the capital market. The business service, manufacturing, retail, and other industries are less affected by COVID-19. The public management, information technology, and sports and entertainment industries did not only withstand the negative impact on the day of the incident, but also showed a strong coping ability – stock prices increased, to a certain extent, across these industries.</a:t>
            </a:r>
            <a:endParaRPr lang="tr-TR" sz="1600" dirty="0">
              <a:solidFill>
                <a:srgbClr val="FFFFFF"/>
              </a:solidFill>
            </a:endParaRPr>
          </a:p>
        </p:txBody>
      </p:sp>
      <p:pic>
        <p:nvPicPr>
          <p:cNvPr id="5" name="İçerik Yer Tutucusu 4">
            <a:extLst>
              <a:ext uri="{FF2B5EF4-FFF2-40B4-BE49-F238E27FC236}">
                <a16:creationId xmlns:a16="http://schemas.microsoft.com/office/drawing/2014/main" id="{18CAF5A4-0CFD-47CF-BCFC-79DC9B9A3F8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79120" y="563918"/>
            <a:ext cx="6346130" cy="5199507"/>
          </a:xfrm>
        </p:spPr>
      </p:pic>
    </p:spTree>
    <p:extLst>
      <p:ext uri="{BB962C8B-B14F-4D97-AF65-F5344CB8AC3E}">
        <p14:creationId xmlns:p14="http://schemas.microsoft.com/office/powerpoint/2010/main" val="15358768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A1473A6-3F22-483E-8A30-80B9D2B145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 name="Group 9">
            <a:extLst>
              <a:ext uri="{FF2B5EF4-FFF2-40B4-BE49-F238E27FC236}">
                <a16:creationId xmlns:a16="http://schemas.microsoft.com/office/drawing/2014/main" id="{AA1375E3-3E53-4D75-BAB7-E5929BFCB25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534368" y="563918"/>
            <a:ext cx="4119932" cy="5978614"/>
            <a:chOff x="7513372" y="803186"/>
            <a:chExt cx="4163968" cy="5978614"/>
          </a:xfrm>
        </p:grpSpPr>
        <p:sp>
          <p:nvSpPr>
            <p:cNvPr id="11" name="Freeform 6">
              <a:extLst>
                <a:ext uri="{FF2B5EF4-FFF2-40B4-BE49-F238E27FC236}">
                  <a16:creationId xmlns:a16="http://schemas.microsoft.com/office/drawing/2014/main" id="{0BBEEF67-3DDF-46CF-8CD5-EA5F0E4FB07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9586" y="1070835"/>
              <a:ext cx="687754"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7">
              <a:extLst>
                <a:ext uri="{FF2B5EF4-FFF2-40B4-BE49-F238E27FC236}">
                  <a16:creationId xmlns:a16="http://schemas.microsoft.com/office/drawing/2014/main" id="{8FAC1C95-F817-487C-B8B2-CF141FBB1C2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8949" y="803186"/>
              <a:ext cx="409371"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Rectangle 8">
              <a:extLst>
                <a:ext uri="{FF2B5EF4-FFF2-40B4-BE49-F238E27FC236}">
                  <a16:creationId xmlns:a16="http://schemas.microsoft.com/office/drawing/2014/main" id="{C2C5363A-D941-4AA1-8D38-D7E44A1E2E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7513372" y="804101"/>
              <a:ext cx="3880238"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Başlık 1">
            <a:extLst>
              <a:ext uri="{FF2B5EF4-FFF2-40B4-BE49-F238E27FC236}">
                <a16:creationId xmlns:a16="http://schemas.microsoft.com/office/drawing/2014/main" id="{21571046-283A-4312-A844-8A824BBE00BF}"/>
              </a:ext>
            </a:extLst>
          </p:cNvPr>
          <p:cNvSpPr>
            <a:spLocks noGrp="1"/>
          </p:cNvSpPr>
          <p:nvPr>
            <p:ph type="title"/>
          </p:nvPr>
        </p:nvSpPr>
        <p:spPr>
          <a:xfrm>
            <a:off x="1098468" y="885651"/>
            <a:ext cx="3229803" cy="4624603"/>
          </a:xfrm>
        </p:spPr>
        <p:txBody>
          <a:bodyPr>
            <a:normAutofit fontScale="90000"/>
          </a:bodyPr>
          <a:lstStyle/>
          <a:p>
            <a:r>
              <a:rPr lang="en-US" sz="1800" dirty="0">
                <a:solidFill>
                  <a:srgbClr val="FFFFFF"/>
                </a:solidFill>
              </a:rPr>
              <a:t>Central Registry Agency (MKK) announced that the number of investors in the stock markets has exceeded 2 million and reached 2 million 2 thousand 873 people. According to MKK data, there was an increase of 786 thousand 128 in the number of investors from the beginning of 2020 until January 15, 2021.</a:t>
            </a:r>
            <a:br>
              <a:rPr lang="en-US" sz="1800" dirty="0">
                <a:solidFill>
                  <a:srgbClr val="FFFFFF"/>
                </a:solidFill>
              </a:rPr>
            </a:br>
            <a:br>
              <a:rPr lang="en-US" sz="1800" dirty="0">
                <a:solidFill>
                  <a:srgbClr val="FFFFFF"/>
                </a:solidFill>
              </a:rPr>
            </a:br>
            <a:r>
              <a:rPr lang="en-US" sz="1800" dirty="0">
                <a:solidFill>
                  <a:srgbClr val="FFFFFF"/>
                </a:solidFill>
              </a:rPr>
              <a:t>With the coronavirus epidemic, interest in stock markets has increased around the world. In 2012, the number of investors in the stock markets was 1 million 88 thousand. At the end of 2019, it increased to 1 million 216 thousand. In other words, the number of investors increased at a very low rate for many years. There were also occasional </a:t>
            </a:r>
            <a:r>
              <a:rPr lang="en-US" sz="2000" dirty="0">
                <a:solidFill>
                  <a:srgbClr val="FFFFFF"/>
                </a:solidFill>
              </a:rPr>
              <a:t>declines.</a:t>
            </a:r>
            <a:endParaRPr lang="tr-TR" sz="2000" dirty="0">
              <a:solidFill>
                <a:srgbClr val="FFFFFF"/>
              </a:solidFill>
            </a:endParaRPr>
          </a:p>
        </p:txBody>
      </p:sp>
      <p:pic>
        <p:nvPicPr>
          <p:cNvPr id="5" name="İçerik Yer Tutucusu 4" descr="metin içeren bir resim&#10;&#10;Açıklama otomatik olarak oluşturuldu">
            <a:extLst>
              <a:ext uri="{FF2B5EF4-FFF2-40B4-BE49-F238E27FC236}">
                <a16:creationId xmlns:a16="http://schemas.microsoft.com/office/drawing/2014/main" id="{DA94B4B5-7265-4412-A40F-ED1E0B930AF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07339" y="1156131"/>
            <a:ext cx="6344535" cy="4069049"/>
          </a:xfrm>
        </p:spPr>
      </p:pic>
    </p:spTree>
    <p:extLst>
      <p:ext uri="{BB962C8B-B14F-4D97-AF65-F5344CB8AC3E}">
        <p14:creationId xmlns:p14="http://schemas.microsoft.com/office/powerpoint/2010/main" val="803303298"/>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75</TotalTime>
  <Words>713</Words>
  <Application>Microsoft Office PowerPoint</Application>
  <PresentationFormat>Geniş ekran</PresentationFormat>
  <Paragraphs>10</Paragraphs>
  <Slides>8</Slides>
  <Notes>0</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8</vt:i4>
      </vt:variant>
    </vt:vector>
  </HeadingPairs>
  <TitlesOfParts>
    <vt:vector size="13" baseType="lpstr">
      <vt:lpstr>-apple-system</vt:lpstr>
      <vt:lpstr>Arial</vt:lpstr>
      <vt:lpstr>Calibri</vt:lpstr>
      <vt:lpstr>Calibri Light</vt:lpstr>
      <vt:lpstr>Office Teması</vt:lpstr>
      <vt:lpstr>Covid-19's effect on the stock market </vt:lpstr>
      <vt:lpstr>PowerPoint Sunusu</vt:lpstr>
      <vt:lpstr>PowerPoint Sunusu</vt:lpstr>
      <vt:lpstr>Tabulated from results in Baker, Bloom, Davis and Sammon (2020), who consider all daily jumps in the U.S. stock market greater than 2.5%, up or down, since 1900. They classify the reason for each jump into 16 categories based on human readings of nextday (or same-evening) accounts in the Wall Street Journal (and New York Times in 2020). Fractional counts arise when newspapers differ in their jump attribution or human readers differ in their classification of the attribution. Number Attributed to Economic Fallout of Pandemics includes jumps on 3/12 and 3/16 that a subset of coders classified as Macroeconomic Outlook. As can be seen from the data, the coronavirus has significantly affected the stock markets.</vt:lpstr>
      <vt:lpstr>With the virus that first appeared in China, flights from all world to China were canceled. Along with the increasing number of cases in other countries in the future, a large decrease in flight flights was observed all over the world, and with this drop, airline companies dropped significantly in the stock market.</vt:lpstr>
      <vt:lpstr>The data in the table refer to the stock price fluctuations of various industries on the event day, which can be divided into strong positive impact, less affected by COVID-19, and severe negative impact according to the size of the fluctuation.Overall, most industries suffered strong negative impacts, among which the mining industry and agriculture were the most severely impacted. As the COVID-19 pandemic intensified globally, mining companies took measures to protect extractors and communities, postponed projects, and closed mines. Some companies closed their headquarters and implemented the home office to help curb the spread of the virus. Judging from the agricultural situation, the spread of the pandemic caused the country to halt large-scale assembly activities, which hindered agricultural activities and caused severe damage to the agricultural economy.</vt:lpstr>
      <vt:lpstr>The pandemic quickly swept across the country and had a major impact on agricultural production, migrant workers, and rural investment. These were quickly reflected in the capital market. The business service, manufacturing, retail, and other industries are less affected by COVID-19. The public management, information technology, and sports and entertainment industries did not only withstand the negative impact on the day of the incident, but also showed a strong coping ability – stock prices increased, to a certain extent, across these industries.</vt:lpstr>
      <vt:lpstr>Central Registry Agency (MKK) announced that the number of investors in the stock markets has exceeded 2 million and reached 2 million 2 thousand 873 people. According to MKK data, there was an increase of 786 thousand 128 in the number of investors from the beginning of 2020 until January 15, 2021.  With the coronavirus epidemic, interest in stock markets has increased around the world. In 2012, the number of investors in the stock markets was 1 million 88 thousand. At the end of 2019, it increased to 1 million 216 thousand. In other words, the number of investors increased at a very low rate for many years. There were also occasional declines.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Covid-19's effect on the stock market </dc:title>
  <dc:creator>FURKANSALKIN</dc:creator>
  <cp:lastModifiedBy>FURKANSALKIN</cp:lastModifiedBy>
  <cp:revision>6</cp:revision>
  <dcterms:created xsi:type="dcterms:W3CDTF">2021-05-29T12:09:10Z</dcterms:created>
  <dcterms:modified xsi:type="dcterms:W3CDTF">2021-05-29T13:24:30Z</dcterms:modified>
</cp:coreProperties>
</file>