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  <p:sldMasterId id="2147483930" r:id="rId2"/>
    <p:sldMasterId id="2147484011" r:id="rId3"/>
  </p:sldMasterIdLst>
  <p:notesMasterIdLst>
    <p:notesMasterId r:id="rId22"/>
  </p:notesMasterIdLst>
  <p:sldIdLst>
    <p:sldId id="266" r:id="rId4"/>
    <p:sldId id="256" r:id="rId5"/>
    <p:sldId id="257" r:id="rId6"/>
    <p:sldId id="258" r:id="rId7"/>
    <p:sldId id="259" r:id="rId8"/>
    <p:sldId id="265" r:id="rId9"/>
    <p:sldId id="260" r:id="rId10"/>
    <p:sldId id="261" r:id="rId11"/>
    <p:sldId id="269" r:id="rId12"/>
    <p:sldId id="274" r:id="rId13"/>
    <p:sldId id="272" r:id="rId14"/>
    <p:sldId id="270" r:id="rId15"/>
    <p:sldId id="263" r:id="rId16"/>
    <p:sldId id="264" r:id="rId17"/>
    <p:sldId id="267" r:id="rId18"/>
    <p:sldId id="271" r:id="rId19"/>
    <p:sldId id="275" r:id="rId20"/>
    <p:sldId id="273" r:id="rId21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89365" autoAdjust="0"/>
  </p:normalViewPr>
  <p:slideViewPr>
    <p:cSldViewPr snapToGrid="0">
      <p:cViewPr varScale="1">
        <p:scale>
          <a:sx n="114" d="100"/>
          <a:sy n="114" d="100"/>
        </p:scale>
        <p:origin x="30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31B675-7AF5-49B0-8C30-03B306E435DD}" type="datetimeFigureOut">
              <a:rPr lang="tr-TR" smtClean="0"/>
              <a:t>19.10.2016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5B007C-1A28-4220-9291-26BF5ECDA55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249817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5B007C-1A28-4220-9291-26BF5ECDA55D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180278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tr-TR" smtClean="0"/>
              <a:t>Asıl alt başlık stilini düzenlemek için tıklatın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6ED98-E72E-470F-87C3-D3A68D041DEE}" type="datetimeFigureOut">
              <a:rPr lang="tr-TR" smtClean="0"/>
              <a:t>19.10.2016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9A245-B413-4F35-BEAA-FE00E347EE5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69936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6ED98-E72E-470F-87C3-D3A68D041DEE}" type="datetimeFigureOut">
              <a:rPr lang="tr-TR" smtClean="0"/>
              <a:t>19.10.2016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9A245-B413-4F35-BEAA-FE00E347EE5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87490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6ED98-E72E-470F-87C3-D3A68D041DEE}" type="datetimeFigureOut">
              <a:rPr lang="tr-TR" smtClean="0"/>
              <a:t>19.10.2016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9A245-B413-4F35-BEAA-FE00E347EE5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635926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tr-TR" smtClean="0"/>
              <a:t>Asıl alt başlık stilini düzenlemek için tıklatın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6ED98-E72E-470F-87C3-D3A68D041DEE}" type="datetimeFigureOut">
              <a:rPr lang="tr-TR" smtClean="0"/>
              <a:t>19.10.2016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9A245-B413-4F35-BEAA-FE00E347EE5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558739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6ED98-E72E-470F-87C3-D3A68D041DEE}" type="datetimeFigureOut">
              <a:rPr lang="tr-TR" smtClean="0"/>
              <a:t>19.10.2016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9A245-B413-4F35-BEAA-FE00E347EE5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727913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6ED98-E72E-470F-87C3-D3A68D041DEE}" type="datetimeFigureOut">
              <a:rPr lang="tr-TR" smtClean="0"/>
              <a:t>19.10.2016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9A245-B413-4F35-BEAA-FE00E347EE5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693720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6ED98-E72E-470F-87C3-D3A68D041DEE}" type="datetimeFigureOut">
              <a:rPr lang="tr-TR" smtClean="0"/>
              <a:t>19.10.2016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9A245-B413-4F35-BEAA-FE00E347EE5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772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6ED98-E72E-470F-87C3-D3A68D041DEE}" type="datetimeFigureOut">
              <a:rPr lang="tr-TR" smtClean="0"/>
              <a:t>19.10.2016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9A245-B413-4F35-BEAA-FE00E347EE53}" type="slidenum">
              <a:rPr lang="tr-TR" smtClean="0"/>
              <a:t>‹#›</a:t>
            </a:fld>
            <a:endParaRPr lang="tr-T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9600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6ED98-E72E-470F-87C3-D3A68D041DEE}" type="datetimeFigureOut">
              <a:rPr lang="tr-TR" smtClean="0"/>
              <a:t>19.10.2016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9A245-B413-4F35-BEAA-FE00E347EE53}" type="slidenum">
              <a:rPr lang="tr-TR" smtClean="0"/>
              <a:t>‹#›</a:t>
            </a:fld>
            <a:endParaRPr lang="tr-T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7143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6ED98-E72E-470F-87C3-D3A68D041DEE}" type="datetimeFigureOut">
              <a:rPr lang="tr-TR" smtClean="0"/>
              <a:t>19.10.2016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9A245-B413-4F35-BEAA-FE00E347EE5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362912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6ED98-E72E-470F-87C3-D3A68D041DEE}" type="datetimeFigureOut">
              <a:rPr lang="tr-TR" smtClean="0"/>
              <a:t>19.10.2016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9A245-B413-4F35-BEAA-FE00E347EE5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68113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6ED98-E72E-470F-87C3-D3A68D041DEE}" type="datetimeFigureOut">
              <a:rPr lang="tr-TR" smtClean="0"/>
              <a:t>19.10.2016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9A245-B413-4F35-BEAA-FE00E347EE5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5416043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6ED98-E72E-470F-87C3-D3A68D041DEE}" type="datetimeFigureOut">
              <a:rPr lang="tr-TR" smtClean="0"/>
              <a:t>19.10.2016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9A245-B413-4F35-BEAA-FE00E347EE5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85494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6ED98-E72E-470F-87C3-D3A68D041DEE}" type="datetimeFigureOut">
              <a:rPr lang="tr-TR" smtClean="0"/>
              <a:t>19.10.2016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9A245-B413-4F35-BEAA-FE00E347EE5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133452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6ED98-E72E-470F-87C3-D3A68D041DEE}" type="datetimeFigureOut">
              <a:rPr lang="tr-TR" smtClean="0"/>
              <a:t>19.10.2016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9A245-B413-4F35-BEAA-FE00E347EE5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2873824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6ED98-E72E-470F-87C3-D3A68D041DEE}" type="datetimeFigureOut">
              <a:rPr lang="tr-TR" smtClean="0"/>
              <a:t>19.10.2016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9A245-B413-4F35-BEAA-FE00E347EE5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7323647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6ED98-E72E-470F-87C3-D3A68D041DEE}" type="datetimeFigureOut">
              <a:rPr lang="tr-TR" smtClean="0"/>
              <a:t>19.10.2016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9A245-B413-4F35-BEAA-FE00E347EE5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6802421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6ED98-E72E-470F-87C3-D3A68D041DEE}" type="datetimeFigureOut">
              <a:rPr lang="tr-TR" smtClean="0"/>
              <a:t>19.10.2016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9A245-B413-4F35-BEAA-FE00E347EE5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5985788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6ED98-E72E-470F-87C3-D3A68D041DEE}" type="datetimeFigureOut">
              <a:rPr lang="tr-TR" smtClean="0"/>
              <a:t>19.10.2016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9A245-B413-4F35-BEAA-FE00E347EE5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7603186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6ED98-E72E-470F-87C3-D3A68D041DEE}" type="datetimeFigureOut">
              <a:rPr lang="tr-TR" smtClean="0"/>
              <a:t>19.10.2016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9A245-B413-4F35-BEAA-FE00E347EE5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1837086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6ED98-E72E-470F-87C3-D3A68D041DEE}" type="datetimeFigureOut">
              <a:rPr lang="tr-TR" smtClean="0"/>
              <a:t>19.10.2016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9A245-B413-4F35-BEAA-FE00E347EE5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9061173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6ED98-E72E-470F-87C3-D3A68D041DEE}" type="datetimeFigureOut">
              <a:rPr lang="tr-TR" smtClean="0"/>
              <a:t>19.10.2016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9A245-B413-4F35-BEAA-FE00E347EE5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92605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6ED98-E72E-470F-87C3-D3A68D041DEE}" type="datetimeFigureOut">
              <a:rPr lang="tr-TR" smtClean="0"/>
              <a:t>19.10.2016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9A245-B413-4F35-BEAA-FE00E347EE5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5686604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6ED98-E72E-470F-87C3-D3A68D041DEE}" type="datetimeFigureOut">
              <a:rPr lang="tr-TR" smtClean="0"/>
              <a:t>19.10.2016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9A245-B413-4F35-BEAA-FE00E347EE5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7581368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6ED98-E72E-470F-87C3-D3A68D041DEE}" type="datetimeFigureOut">
              <a:rPr lang="tr-TR" smtClean="0"/>
              <a:t>19.10.2016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9A245-B413-4F35-BEAA-FE00E347EE5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9364302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6ED98-E72E-470F-87C3-D3A68D041DEE}" type="datetimeFigureOut">
              <a:rPr lang="tr-TR" smtClean="0"/>
              <a:t>19.10.2016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9A245-B413-4F35-BEAA-FE00E347EE5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8148273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6ED98-E72E-470F-87C3-D3A68D041DEE}" type="datetimeFigureOut">
              <a:rPr lang="tr-TR" smtClean="0"/>
              <a:t>19.10.2016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9A245-B413-4F35-BEAA-FE00E347EE53}" type="slidenum">
              <a:rPr lang="tr-TR" smtClean="0"/>
              <a:t>‹#›</a:t>
            </a:fld>
            <a:endParaRPr lang="tr-T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6835370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6ED98-E72E-470F-87C3-D3A68D041DEE}" type="datetimeFigureOut">
              <a:rPr lang="tr-TR" smtClean="0"/>
              <a:t>19.10.2016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9A245-B413-4F35-BEAA-FE00E347EE5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6009871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6ED98-E72E-470F-87C3-D3A68D041DEE}" type="datetimeFigureOut">
              <a:rPr lang="tr-TR" smtClean="0"/>
              <a:t>19.10.2016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9A245-B413-4F35-BEAA-FE00E347EE53}" type="slidenum">
              <a:rPr lang="tr-TR" smtClean="0"/>
              <a:t>‹#›</a:t>
            </a:fld>
            <a:endParaRPr lang="tr-T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5107608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6ED98-E72E-470F-87C3-D3A68D041DEE}" type="datetimeFigureOut">
              <a:rPr lang="tr-TR" smtClean="0"/>
              <a:t>19.10.2016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9A245-B413-4F35-BEAA-FE00E347EE5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4672125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6ED98-E72E-470F-87C3-D3A68D041DEE}" type="datetimeFigureOut">
              <a:rPr lang="tr-TR" smtClean="0"/>
              <a:t>19.10.2016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9A245-B413-4F35-BEAA-FE00E347EE5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4467977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6ED98-E72E-470F-87C3-D3A68D041DEE}" type="datetimeFigureOut">
              <a:rPr lang="tr-TR" smtClean="0"/>
              <a:t>19.10.2016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9A245-B413-4F35-BEAA-FE00E347EE5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66877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6ED98-E72E-470F-87C3-D3A68D041DEE}" type="datetimeFigureOut">
              <a:rPr lang="tr-TR" smtClean="0"/>
              <a:t>19.10.2016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9A245-B413-4F35-BEAA-FE00E347EE5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29802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6ED98-E72E-470F-87C3-D3A68D041DEE}" type="datetimeFigureOut">
              <a:rPr lang="tr-TR" smtClean="0"/>
              <a:t>19.10.2016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9A245-B413-4F35-BEAA-FE00E347EE53}" type="slidenum">
              <a:rPr lang="tr-TR" smtClean="0"/>
              <a:t>‹#›</a:t>
            </a:fld>
            <a:endParaRPr lang="tr-T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827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6ED98-E72E-470F-87C3-D3A68D041DEE}" type="datetimeFigureOut">
              <a:rPr lang="tr-TR" smtClean="0"/>
              <a:t>19.10.2016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9A245-B413-4F35-BEAA-FE00E347EE53}" type="slidenum">
              <a:rPr lang="tr-TR" smtClean="0"/>
              <a:t>‹#›</a:t>
            </a:fld>
            <a:endParaRPr lang="tr-T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044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6ED98-E72E-470F-87C3-D3A68D041DEE}" type="datetimeFigureOut">
              <a:rPr lang="tr-TR" smtClean="0"/>
              <a:t>19.10.2016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9A245-B413-4F35-BEAA-FE00E347EE5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07526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6ED98-E72E-470F-87C3-D3A68D041DEE}" type="datetimeFigureOut">
              <a:rPr lang="tr-TR" smtClean="0"/>
              <a:t>19.10.2016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9A245-B413-4F35-BEAA-FE00E347EE5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84103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6ED98-E72E-470F-87C3-D3A68D041DEE}" type="datetimeFigureOut">
              <a:rPr lang="tr-TR" smtClean="0"/>
              <a:t>19.10.2016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9A245-B413-4F35-BEAA-FE00E347EE5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3644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FA56ED98-E72E-470F-87C3-D3A68D041DEE}" type="datetimeFigureOut">
              <a:rPr lang="tr-TR" smtClean="0"/>
              <a:t>19.10.2016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D9A245-B413-4F35-BEAA-FE00E347EE5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10292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FA56ED98-E72E-470F-87C3-D3A68D041DEE}" type="datetimeFigureOut">
              <a:rPr lang="tr-TR" smtClean="0"/>
              <a:t>19.10.2016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D9A245-B413-4F35-BEAA-FE00E347EE5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15840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1" r:id="rId1"/>
    <p:sldLayoutId id="2147483932" r:id="rId2"/>
    <p:sldLayoutId id="2147483933" r:id="rId3"/>
    <p:sldLayoutId id="2147483934" r:id="rId4"/>
    <p:sldLayoutId id="2147483935" r:id="rId5"/>
    <p:sldLayoutId id="2147483936" r:id="rId6"/>
    <p:sldLayoutId id="2147483937" r:id="rId7"/>
    <p:sldLayoutId id="2147483938" r:id="rId8"/>
    <p:sldLayoutId id="2147483939" r:id="rId9"/>
    <p:sldLayoutId id="2147483940" r:id="rId10"/>
    <p:sldLayoutId id="214748394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56ED98-E72E-470F-87C3-D3A68D041DEE}" type="datetimeFigureOut">
              <a:rPr lang="tr-TR" smtClean="0"/>
              <a:t>19.10.2016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ED9A245-B413-4F35-BEAA-FE00E347EE5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977345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12" r:id="rId1"/>
    <p:sldLayoutId id="2147484013" r:id="rId2"/>
    <p:sldLayoutId id="2147484014" r:id="rId3"/>
    <p:sldLayoutId id="2147484015" r:id="rId4"/>
    <p:sldLayoutId id="2147484016" r:id="rId5"/>
    <p:sldLayoutId id="2147484017" r:id="rId6"/>
    <p:sldLayoutId id="2147484018" r:id="rId7"/>
    <p:sldLayoutId id="2147484019" r:id="rId8"/>
    <p:sldLayoutId id="2147484020" r:id="rId9"/>
    <p:sldLayoutId id="2147484021" r:id="rId10"/>
    <p:sldLayoutId id="2147484022" r:id="rId11"/>
    <p:sldLayoutId id="2147484023" r:id="rId12"/>
    <p:sldLayoutId id="2147484024" r:id="rId13"/>
    <p:sldLayoutId id="2147484025" r:id="rId14"/>
    <p:sldLayoutId id="2147484026" r:id="rId15"/>
    <p:sldLayoutId id="214748402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php.net/" TargetMode="External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8"/>
            <a:ext cx="12192000" cy="6857432"/>
          </a:xfrm>
        </p:spPr>
      </p:pic>
    </p:spTree>
    <p:extLst>
      <p:ext uri="{BB962C8B-B14F-4D97-AF65-F5344CB8AC3E}">
        <p14:creationId xmlns:p14="http://schemas.microsoft.com/office/powerpoint/2010/main" val="4031237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677334" y="512495"/>
            <a:ext cx="8596668" cy="1320800"/>
          </a:xfrm>
        </p:spPr>
        <p:txBody>
          <a:bodyPr/>
          <a:lstStyle/>
          <a:p>
            <a:r>
              <a:rPr lang="tr-TR" dirty="0" smtClean="0"/>
              <a:t>Kendi Bilgisayarımda Nasıl PHP Kodlarını Çalıştırabilirim?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434420"/>
          </a:xfrm>
        </p:spPr>
        <p:txBody>
          <a:bodyPr/>
          <a:lstStyle/>
          <a:p>
            <a:r>
              <a:rPr lang="tr-TR" dirty="0" smtClean="0"/>
              <a:t>Windows kullanıcı iseniz, </a:t>
            </a:r>
            <a:r>
              <a:rPr lang="tr-TR" dirty="0" err="1" smtClean="0"/>
              <a:t>localhost</a:t>
            </a:r>
            <a:r>
              <a:rPr lang="tr-TR" dirty="0" smtClean="0"/>
              <a:t> üzerinde çalışmak için PHP destekli web sunucuya ihtiyacınız var. Bunun için kurmanız </a:t>
            </a:r>
            <a:r>
              <a:rPr lang="tr-TR" dirty="0" smtClean="0"/>
              <a:t>gereken </a:t>
            </a:r>
            <a:r>
              <a:rPr lang="tr-TR" dirty="0" smtClean="0"/>
              <a:t>uygulama ‘WAMP’ yada ‘</a:t>
            </a:r>
            <a:r>
              <a:rPr lang="tr-TR" dirty="0" err="1" smtClean="0"/>
              <a:t>APPServ</a:t>
            </a:r>
            <a:r>
              <a:rPr lang="tr-TR" dirty="0" smtClean="0"/>
              <a:t>’ </a:t>
            </a:r>
            <a:r>
              <a:rPr lang="tr-TR" dirty="0" err="1" smtClean="0"/>
              <a:t>dir</a:t>
            </a:r>
            <a:r>
              <a:rPr lang="tr-TR" dirty="0" smtClean="0"/>
              <a:t>. Bu yazılımlar sayesinde kendi bilgisayarınızda PHP kodları yazabilir çalıştırabilirsiniz.</a:t>
            </a:r>
          </a:p>
          <a:p>
            <a:r>
              <a:rPr lang="tr-TR" dirty="0" smtClean="0"/>
              <a:t>Linux kullanıcısıyım diyorsanız da size de anlatalım. </a:t>
            </a:r>
          </a:p>
          <a:p>
            <a:pPr marL="0" indent="0">
              <a:buNone/>
            </a:pPr>
            <a:r>
              <a:rPr lang="tr-TR" dirty="0" err="1" smtClean="0"/>
              <a:t>Ubuntu</a:t>
            </a:r>
            <a:r>
              <a:rPr lang="tr-TR" dirty="0" smtClean="0"/>
              <a:t> ve </a:t>
            </a:r>
            <a:r>
              <a:rPr lang="tr-TR" dirty="0" err="1" smtClean="0"/>
              <a:t>Debian</a:t>
            </a:r>
            <a:r>
              <a:rPr lang="tr-TR" dirty="0" smtClean="0"/>
              <a:t> alt yapısı kullanıyorsanız,</a:t>
            </a:r>
          </a:p>
          <a:p>
            <a:r>
              <a:rPr lang="tr-TR" dirty="0" smtClean="0"/>
              <a:t>‘</a:t>
            </a:r>
            <a:r>
              <a:rPr lang="tr-TR" dirty="0" err="1" smtClean="0"/>
              <a:t>sudo</a:t>
            </a:r>
            <a:r>
              <a:rPr lang="tr-TR" dirty="0" smtClean="0"/>
              <a:t> </a:t>
            </a:r>
            <a:r>
              <a:rPr lang="tr-TR" dirty="0" err="1" smtClean="0"/>
              <a:t>apt-get</a:t>
            </a:r>
            <a:r>
              <a:rPr lang="tr-TR" dirty="0" smtClean="0"/>
              <a:t> </a:t>
            </a:r>
            <a:r>
              <a:rPr lang="tr-TR" dirty="0" err="1" smtClean="0"/>
              <a:t>install</a:t>
            </a:r>
            <a:r>
              <a:rPr lang="tr-TR" dirty="0" smtClean="0"/>
              <a:t> apache2 </a:t>
            </a:r>
            <a:r>
              <a:rPr lang="tr-TR" dirty="0" err="1" smtClean="0"/>
              <a:t>mysql</a:t>
            </a:r>
            <a:r>
              <a:rPr lang="tr-TR" dirty="0" smtClean="0"/>
              <a:t>-server php5-mysql php5 libapache2-mod-php5 php5-mcrypt’</a:t>
            </a:r>
          </a:p>
          <a:p>
            <a:pPr marL="0" indent="0">
              <a:buNone/>
            </a:pPr>
            <a:r>
              <a:rPr lang="tr-TR" dirty="0" err="1" smtClean="0"/>
              <a:t>Centos</a:t>
            </a:r>
            <a:r>
              <a:rPr lang="tr-TR" dirty="0" smtClean="0"/>
              <a:t> alt yapısı kullanıyorsanız, </a:t>
            </a:r>
          </a:p>
          <a:p>
            <a:r>
              <a:rPr lang="tr-TR" dirty="0" smtClean="0"/>
              <a:t>‘yum </a:t>
            </a:r>
            <a:r>
              <a:rPr lang="tr-TR" dirty="0" err="1" smtClean="0"/>
              <a:t>install</a:t>
            </a:r>
            <a:r>
              <a:rPr lang="tr-TR" dirty="0" smtClean="0"/>
              <a:t> –y </a:t>
            </a:r>
            <a:r>
              <a:rPr lang="tr-TR" dirty="0" err="1" smtClean="0"/>
              <a:t>httpd</a:t>
            </a:r>
            <a:r>
              <a:rPr lang="tr-TR" dirty="0" smtClean="0"/>
              <a:t>’ ardından ‘yum </a:t>
            </a:r>
            <a:r>
              <a:rPr lang="tr-TR" dirty="0" err="1" smtClean="0"/>
              <a:t>install</a:t>
            </a:r>
            <a:r>
              <a:rPr lang="tr-TR" dirty="0" smtClean="0"/>
              <a:t> –y </a:t>
            </a:r>
            <a:r>
              <a:rPr lang="tr-TR" dirty="0" err="1" smtClean="0"/>
              <a:t>php</a:t>
            </a:r>
            <a:r>
              <a:rPr lang="tr-TR" dirty="0" smtClean="0"/>
              <a:t> </a:t>
            </a:r>
            <a:r>
              <a:rPr lang="tr-TR" dirty="0" err="1" smtClean="0"/>
              <a:t>php-pear</a:t>
            </a:r>
            <a:r>
              <a:rPr lang="tr-TR" dirty="0" smtClean="0"/>
              <a:t>’</a:t>
            </a:r>
          </a:p>
          <a:p>
            <a:r>
              <a:rPr lang="tr-TR" dirty="0" smtClean="0"/>
              <a:t>Yazdığınız takdirde, kurulmuş olacaktır </a:t>
            </a:r>
            <a:r>
              <a:rPr lang="tr-TR" dirty="0" smtClean="0">
                <a:sym typeface="Wingdings" panose="05000000000000000000" pitchFamily="2" charset="2"/>
              </a:rPr>
              <a:t></a:t>
            </a:r>
            <a:endParaRPr lang="tr-TR" dirty="0" smtClean="0"/>
          </a:p>
        </p:txBody>
      </p:sp>
    </p:spTree>
    <p:extLst>
      <p:ext uri="{BB962C8B-B14F-4D97-AF65-F5344CB8AC3E}">
        <p14:creationId xmlns:p14="http://schemas.microsoft.com/office/powerpoint/2010/main" val="16801927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API</a:t>
            </a:r>
            <a:r>
              <a:rPr lang="tr-TR" dirty="0"/>
              <a:t> </a:t>
            </a:r>
            <a:r>
              <a:rPr lang="tr-TR" dirty="0" smtClean="0"/>
              <a:t>Nedir ? Ne İşe Yarar?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77334" y="1728103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tr-TR" dirty="0" smtClean="0"/>
              <a:t>‘API Nedir’ sorusuna cevap verelim,</a:t>
            </a:r>
          </a:p>
          <a:p>
            <a:r>
              <a:rPr lang="tr-TR" dirty="0"/>
              <a:t>İnternet dünyasının olmazsa olmazlarından birisi haline gelen </a:t>
            </a:r>
            <a:r>
              <a:rPr lang="tr-TR" b="1" dirty="0"/>
              <a:t>API sistemi</a:t>
            </a:r>
            <a:r>
              <a:rPr lang="tr-TR" dirty="0"/>
              <a:t> (Application </a:t>
            </a:r>
            <a:r>
              <a:rPr lang="tr-TR" dirty="0" smtClean="0"/>
              <a:t>Programming </a:t>
            </a:r>
            <a:r>
              <a:rPr lang="tr-TR" dirty="0" err="1"/>
              <a:t>Interfaces</a:t>
            </a:r>
            <a:r>
              <a:rPr lang="tr-TR" dirty="0"/>
              <a:t> - Uygulama Programlama </a:t>
            </a:r>
            <a:r>
              <a:rPr lang="tr-TR" dirty="0" err="1"/>
              <a:t>Arayüzleri</a:t>
            </a:r>
            <a:r>
              <a:rPr lang="tr-TR" dirty="0"/>
              <a:t>) en kısa hali ile iki yazılımın veya </a:t>
            </a:r>
            <a:r>
              <a:rPr lang="tr-TR" dirty="0" err="1" smtClean="0"/>
              <a:t>veritabanının</a:t>
            </a:r>
            <a:r>
              <a:rPr lang="tr-TR" dirty="0" smtClean="0"/>
              <a:t> </a:t>
            </a:r>
            <a:r>
              <a:rPr lang="tr-TR" dirty="0"/>
              <a:t>birbiri ile sorunsuz çalışabilmesini ve en sağlıklı bir şekilde birbiri ile iletişime geçmesini sağlayan yapılara verilen isimdir. </a:t>
            </a:r>
            <a:endParaRPr lang="tr-TR" dirty="0" smtClean="0"/>
          </a:p>
          <a:p>
            <a:r>
              <a:rPr lang="tr-TR" dirty="0" err="1" smtClean="0"/>
              <a:t>API’ye</a:t>
            </a:r>
            <a:r>
              <a:rPr lang="tr-TR" dirty="0"/>
              <a:t> </a:t>
            </a:r>
            <a:r>
              <a:rPr lang="tr-TR" dirty="0" smtClean="0"/>
              <a:t>en büyük gelişim ve desteği Dünya Lideri Firmalar vermekte. Örnek verecek olursak; Google, Facebook, </a:t>
            </a:r>
            <a:r>
              <a:rPr lang="tr-TR" dirty="0" err="1" smtClean="0"/>
              <a:t>Twitter</a:t>
            </a:r>
            <a:r>
              <a:rPr lang="tr-TR" dirty="0" smtClean="0"/>
              <a:t>, </a:t>
            </a:r>
            <a:r>
              <a:rPr lang="tr-TR" dirty="0" err="1" smtClean="0"/>
              <a:t>Instagram</a:t>
            </a:r>
            <a:r>
              <a:rPr lang="tr-TR" dirty="0" smtClean="0"/>
              <a:t>, </a:t>
            </a:r>
            <a:r>
              <a:rPr lang="tr-TR" dirty="0" err="1" smtClean="0"/>
              <a:t>Github</a:t>
            </a:r>
            <a:r>
              <a:rPr lang="tr-TR" dirty="0" smtClean="0"/>
              <a:t>, </a:t>
            </a:r>
            <a:r>
              <a:rPr lang="tr-TR" dirty="0" err="1" smtClean="0"/>
              <a:t>Flickr</a:t>
            </a:r>
            <a:r>
              <a:rPr lang="tr-TR" dirty="0" smtClean="0"/>
              <a:t>…</a:t>
            </a:r>
          </a:p>
          <a:p>
            <a:pPr marL="0" indent="0">
              <a:buNone/>
            </a:pPr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8792" y="4297067"/>
            <a:ext cx="6829154" cy="2560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236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943" y="0"/>
            <a:ext cx="12196943" cy="6858000"/>
          </a:xfrm>
        </p:spPr>
      </p:pic>
    </p:spTree>
    <p:extLst>
      <p:ext uri="{BB962C8B-B14F-4D97-AF65-F5344CB8AC3E}">
        <p14:creationId xmlns:p14="http://schemas.microsoft.com/office/powerpoint/2010/main" val="1832372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677334" y="584433"/>
            <a:ext cx="9156556" cy="1320800"/>
          </a:xfrm>
        </p:spPr>
        <p:txBody>
          <a:bodyPr>
            <a:normAutofit/>
          </a:bodyPr>
          <a:lstStyle/>
          <a:p>
            <a:r>
              <a:rPr lang="tr-TR" b="1" dirty="0" smtClean="0"/>
              <a:t>Avantajları Olduğu Gibi </a:t>
            </a:r>
            <a:r>
              <a:rPr lang="tr-TR" b="1" dirty="0" err="1" smtClean="0"/>
              <a:t>Dezavantajlarıda</a:t>
            </a:r>
            <a:r>
              <a:rPr lang="tr-TR" b="1" dirty="0" smtClean="0"/>
              <a:t> vardır.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588554"/>
          </a:xfrm>
        </p:spPr>
        <p:txBody>
          <a:bodyPr>
            <a:normAutofit/>
          </a:bodyPr>
          <a:lstStyle/>
          <a:p>
            <a:r>
              <a:rPr lang="tr-TR" dirty="0" err="1" smtClean="0"/>
              <a:t>Local</a:t>
            </a:r>
            <a:r>
              <a:rPr lang="tr-TR" dirty="0" err="1" smtClean="0"/>
              <a:t>host’ta</a:t>
            </a:r>
            <a:r>
              <a:rPr lang="tr-TR" dirty="0" smtClean="0"/>
              <a:t> </a:t>
            </a:r>
            <a:r>
              <a:rPr lang="tr-TR" dirty="0" smtClean="0"/>
              <a:t>çalışan uygulama</a:t>
            </a:r>
            <a:r>
              <a:rPr lang="tr-TR" dirty="0"/>
              <a:t>, Başka </a:t>
            </a:r>
            <a:r>
              <a:rPr lang="tr-TR" dirty="0" err="1" smtClean="0"/>
              <a:t>Hosting</a:t>
            </a:r>
            <a:r>
              <a:rPr lang="tr-TR" dirty="0" smtClean="0"/>
              <a:t> de çalışmıyor</a:t>
            </a:r>
            <a:r>
              <a:rPr lang="tr-TR" dirty="0"/>
              <a:t>. Sebebi </a:t>
            </a:r>
            <a:r>
              <a:rPr lang="tr-TR" dirty="0" smtClean="0"/>
              <a:t>ya </a:t>
            </a:r>
            <a:r>
              <a:rPr lang="tr-TR" dirty="0" err="1"/>
              <a:t>Php</a:t>
            </a:r>
            <a:r>
              <a:rPr lang="tr-TR" dirty="0"/>
              <a:t> Sürümü Uyuşmazlığı </a:t>
            </a:r>
            <a:r>
              <a:rPr lang="tr-TR" dirty="0" smtClean="0"/>
              <a:t>Ve yahut </a:t>
            </a:r>
            <a:r>
              <a:rPr lang="tr-TR" dirty="0" err="1" smtClean="0"/>
              <a:t>Hosting’in</a:t>
            </a:r>
            <a:r>
              <a:rPr lang="tr-TR" dirty="0" smtClean="0"/>
              <a:t> </a:t>
            </a:r>
            <a:r>
              <a:rPr lang="tr-TR" dirty="0"/>
              <a:t>Ayarlarıyla a</a:t>
            </a:r>
            <a:r>
              <a:rPr lang="tr-TR" dirty="0" smtClean="0"/>
              <a:t>lakalıdır. </a:t>
            </a:r>
          </a:p>
          <a:p>
            <a:r>
              <a:rPr lang="tr-TR" dirty="0" smtClean="0"/>
              <a:t>PHP de </a:t>
            </a:r>
            <a:r>
              <a:rPr lang="tr-TR" dirty="0"/>
              <a:t>Her Fonksiyon sonuna, satır sonuna noktalı Virgül (;) </a:t>
            </a:r>
            <a:r>
              <a:rPr lang="tr-TR" dirty="0" smtClean="0"/>
              <a:t>koymalısınız. </a:t>
            </a:r>
            <a:r>
              <a:rPr lang="tr-TR" dirty="0"/>
              <a:t>Yoksa </a:t>
            </a:r>
            <a:r>
              <a:rPr lang="tr-TR" dirty="0" smtClean="0"/>
              <a:t>betik çalışmaz</a:t>
            </a:r>
            <a:r>
              <a:rPr lang="tr-TR" dirty="0"/>
              <a:t>. </a:t>
            </a:r>
            <a:r>
              <a:rPr lang="tr-TR" dirty="0" smtClean="0"/>
              <a:t>Üstelik çalıştırdığın </a:t>
            </a:r>
            <a:r>
              <a:rPr lang="tr-TR" dirty="0"/>
              <a:t>Sunucunun Hata Raporlaması </a:t>
            </a:r>
            <a:r>
              <a:rPr lang="tr-TR" dirty="0" smtClean="0"/>
              <a:t>kötüyse </a:t>
            </a:r>
            <a:r>
              <a:rPr lang="tr-TR" dirty="0"/>
              <a:t>Ve h</a:t>
            </a:r>
            <a:r>
              <a:rPr lang="tr-TR" dirty="0" smtClean="0"/>
              <a:t>ata raporu yazdırılmıyorsa büyük bir sıkıntı!</a:t>
            </a:r>
            <a:r>
              <a:rPr lang="tr-TR" dirty="0"/>
              <a:t>  2500 satırlık Bir </a:t>
            </a:r>
            <a:r>
              <a:rPr lang="tr-TR" dirty="0" err="1"/>
              <a:t>Php</a:t>
            </a:r>
            <a:r>
              <a:rPr lang="tr-TR" dirty="0"/>
              <a:t> Dosyasında </a:t>
            </a:r>
            <a:r>
              <a:rPr lang="tr-TR" dirty="0" smtClean="0"/>
              <a:t>tek tek satırları</a:t>
            </a:r>
            <a:r>
              <a:rPr lang="tr-TR" dirty="0"/>
              <a:t>, </a:t>
            </a:r>
            <a:r>
              <a:rPr lang="tr-TR" dirty="0" smtClean="0"/>
              <a:t>fonksiyon </a:t>
            </a:r>
            <a:r>
              <a:rPr lang="tr-TR" dirty="0"/>
              <a:t>sonlarını </a:t>
            </a:r>
            <a:r>
              <a:rPr lang="tr-TR" dirty="0" err="1"/>
              <a:t>vs</a:t>
            </a:r>
            <a:r>
              <a:rPr lang="tr-TR" dirty="0"/>
              <a:t> Kontrol </a:t>
            </a:r>
            <a:r>
              <a:rPr lang="tr-TR" dirty="0" smtClean="0"/>
              <a:t>et bakayım</a:t>
            </a:r>
            <a:r>
              <a:rPr lang="tr-TR" dirty="0"/>
              <a:t>, Bul </a:t>
            </a:r>
            <a:r>
              <a:rPr lang="tr-TR" dirty="0" smtClean="0"/>
              <a:t>bulabilirsen!</a:t>
            </a:r>
          </a:p>
          <a:p>
            <a:r>
              <a:rPr lang="tr-TR" dirty="0" smtClean="0"/>
              <a:t>Bazı </a:t>
            </a:r>
            <a:r>
              <a:rPr lang="tr-TR" dirty="0"/>
              <a:t>Fonksiyonel, </a:t>
            </a:r>
            <a:r>
              <a:rPr lang="tr-TR" dirty="0" err="1" smtClean="0"/>
              <a:t>programsal</a:t>
            </a:r>
            <a:r>
              <a:rPr lang="tr-TR" dirty="0" smtClean="0"/>
              <a:t> hatalar var</a:t>
            </a:r>
            <a:r>
              <a:rPr lang="tr-TR" dirty="0"/>
              <a:t>, </a:t>
            </a:r>
            <a:r>
              <a:rPr lang="tr-TR" dirty="0" smtClean="0"/>
              <a:t>Örneğin bir kod yazıyorsunuz</a:t>
            </a:r>
            <a:r>
              <a:rPr lang="tr-TR" dirty="0"/>
              <a:t> </a:t>
            </a:r>
            <a:r>
              <a:rPr lang="tr-TR" dirty="0" smtClean="0"/>
              <a:t>altına bir şey daha yazıyorsunuz, </a:t>
            </a:r>
            <a:r>
              <a:rPr lang="tr-TR" dirty="0"/>
              <a:t>Üstteki </a:t>
            </a:r>
            <a:r>
              <a:rPr lang="tr-TR" dirty="0" smtClean="0"/>
              <a:t>yazdığınızdan dolayı alttakini kabul etmiyor, </a:t>
            </a:r>
            <a:r>
              <a:rPr lang="tr-TR" dirty="0"/>
              <a:t>Yer </a:t>
            </a:r>
            <a:r>
              <a:rPr lang="tr-TR" dirty="0" smtClean="0"/>
              <a:t>değiştiriyorsunuz ama yine çalışmıyor</a:t>
            </a:r>
            <a:r>
              <a:rPr lang="tr-TR" dirty="0"/>
              <a:t>. (Not: </a:t>
            </a:r>
            <a:r>
              <a:rPr lang="tr-TR" dirty="0" smtClean="0"/>
              <a:t>Bahsedilen sorun ‘</a:t>
            </a:r>
            <a:r>
              <a:rPr lang="tr-TR" dirty="0" err="1" smtClean="0"/>
              <a:t>Header</a:t>
            </a:r>
            <a:r>
              <a:rPr lang="tr-TR" dirty="0" smtClean="0"/>
              <a:t> </a:t>
            </a:r>
            <a:r>
              <a:rPr lang="tr-TR" dirty="0" err="1"/>
              <a:t>Already</a:t>
            </a:r>
            <a:r>
              <a:rPr lang="tr-TR" dirty="0"/>
              <a:t> </a:t>
            </a:r>
            <a:r>
              <a:rPr lang="tr-TR" dirty="0" err="1"/>
              <a:t>by</a:t>
            </a:r>
            <a:r>
              <a:rPr lang="tr-TR" dirty="0"/>
              <a:t> </a:t>
            </a:r>
            <a:r>
              <a:rPr lang="tr-TR" dirty="0" smtClean="0"/>
              <a:t>sent...’ sorunudur.)</a:t>
            </a:r>
            <a:endParaRPr lang="tr-TR" dirty="0"/>
          </a:p>
          <a:p>
            <a:pPr marL="0" indent="0">
              <a:buNone/>
            </a:pPr>
            <a:r>
              <a:rPr lang="tr-TR" dirty="0"/>
              <a:t>Kendisini </a:t>
            </a:r>
            <a:r>
              <a:rPr lang="tr-TR" dirty="0" smtClean="0"/>
              <a:t>bu kadar kötülettirecek ama tadından </a:t>
            </a:r>
            <a:r>
              <a:rPr lang="tr-TR" dirty="0"/>
              <a:t>da </a:t>
            </a:r>
            <a:r>
              <a:rPr lang="tr-TR" dirty="0" smtClean="0"/>
              <a:t>yenemeyecek bir dil </a:t>
            </a:r>
            <a:r>
              <a:rPr lang="tr-TR" dirty="0"/>
              <a:t>PHP !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945332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/>
              <a:t>Şöyleki</a:t>
            </a:r>
            <a:r>
              <a:rPr lang="tr-TR" b="1" dirty="0"/>
              <a:t>: </a:t>
            </a:r>
            <a:r>
              <a:rPr lang="tr-TR" b="1" dirty="0"/>
              <a:t>PHP</a:t>
            </a:r>
            <a:r>
              <a:rPr lang="tr-TR" dirty="0"/>
              <a:t> </a:t>
            </a:r>
            <a:r>
              <a:rPr lang="tr-TR" b="1" dirty="0" smtClean="0"/>
              <a:t>Tek </a:t>
            </a:r>
            <a:r>
              <a:rPr lang="tr-TR" b="1" dirty="0"/>
              <a:t>Başına </a:t>
            </a:r>
            <a:r>
              <a:rPr lang="tr-TR" b="1" dirty="0" smtClean="0"/>
              <a:t>Yeterli </a:t>
            </a:r>
            <a:r>
              <a:rPr lang="tr-TR" b="1" dirty="0" smtClean="0"/>
              <a:t>Midir </a:t>
            </a:r>
            <a:r>
              <a:rPr lang="tr-TR" b="1" dirty="0"/>
              <a:t>?</a:t>
            </a:r>
            <a:br>
              <a:rPr lang="tr-TR" b="1" dirty="0"/>
            </a:b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77334" y="1795244"/>
            <a:ext cx="8596668" cy="4937329"/>
          </a:xfrm>
        </p:spPr>
        <p:txBody>
          <a:bodyPr>
            <a:normAutofit/>
          </a:bodyPr>
          <a:lstStyle/>
          <a:p>
            <a:r>
              <a:rPr lang="tr-TR" dirty="0"/>
              <a:t>Şimdi </a:t>
            </a:r>
            <a:r>
              <a:rPr lang="tr-TR" dirty="0" smtClean="0"/>
              <a:t>şöyle söyleyelim, PHP tek başına </a:t>
            </a:r>
            <a:r>
              <a:rPr lang="tr-TR" dirty="0" err="1" smtClean="0"/>
              <a:t>arkaplanda</a:t>
            </a:r>
            <a:r>
              <a:rPr lang="tr-TR" dirty="0" smtClean="0"/>
              <a:t> sistemi çalıştıran asıl elemandır</a:t>
            </a:r>
            <a:r>
              <a:rPr lang="tr-TR" dirty="0"/>
              <a:t>. Ama </a:t>
            </a:r>
            <a:r>
              <a:rPr lang="tr-TR" dirty="0" smtClean="0"/>
              <a:t>kullanıcıya görsellik </a:t>
            </a:r>
            <a:r>
              <a:rPr lang="tr-TR" dirty="0"/>
              <a:t>, </a:t>
            </a:r>
            <a:r>
              <a:rPr lang="tr-TR" dirty="0" smtClean="0"/>
              <a:t>kullanım kolaylığı sunmazsanız o siteden verim alamazsınız. </a:t>
            </a:r>
            <a:r>
              <a:rPr lang="tr-TR" dirty="0"/>
              <a:t>Bunun </a:t>
            </a:r>
            <a:r>
              <a:rPr lang="tr-TR" dirty="0" smtClean="0"/>
              <a:t>içindir </a:t>
            </a:r>
            <a:r>
              <a:rPr lang="tr-TR" dirty="0"/>
              <a:t>ki </a:t>
            </a:r>
            <a:r>
              <a:rPr lang="tr-TR" dirty="0" smtClean="0"/>
              <a:t>adamlar</a:t>
            </a:r>
            <a:r>
              <a:rPr lang="tr-TR" dirty="0"/>
              <a:t>: Html, </a:t>
            </a:r>
            <a:r>
              <a:rPr lang="tr-TR" dirty="0" smtClean="0"/>
              <a:t>CSS, </a:t>
            </a:r>
            <a:r>
              <a:rPr lang="tr-TR" dirty="0" err="1"/>
              <a:t>Javascript</a:t>
            </a:r>
            <a:r>
              <a:rPr lang="tr-TR" dirty="0"/>
              <a:t> (Yerini </a:t>
            </a:r>
            <a:r>
              <a:rPr lang="tr-TR" dirty="0" err="1"/>
              <a:t>Jquery</a:t>
            </a:r>
            <a:r>
              <a:rPr lang="tr-TR" dirty="0"/>
              <a:t> aldı) </a:t>
            </a:r>
            <a:r>
              <a:rPr lang="tr-TR" dirty="0" smtClean="0"/>
              <a:t>gibi betik dillerini üretmişler</a:t>
            </a:r>
            <a:r>
              <a:rPr lang="tr-TR" dirty="0"/>
              <a:t>. Bunları </a:t>
            </a:r>
            <a:r>
              <a:rPr lang="tr-TR" dirty="0" smtClean="0"/>
              <a:t>kullanırsanız tadından yenmez(</a:t>
            </a:r>
            <a:r>
              <a:rPr lang="tr-TR" dirty="0" err="1" smtClean="0"/>
              <a:t>Örn</a:t>
            </a:r>
            <a:r>
              <a:rPr lang="tr-TR" dirty="0" smtClean="0"/>
              <a:t>. Facebook, </a:t>
            </a:r>
            <a:r>
              <a:rPr lang="tr-TR" dirty="0" err="1" smtClean="0"/>
              <a:t>Twitter</a:t>
            </a:r>
            <a:r>
              <a:rPr lang="tr-TR" dirty="0" smtClean="0"/>
              <a:t>, </a:t>
            </a:r>
            <a:r>
              <a:rPr lang="tr-TR" dirty="0" err="1" smtClean="0"/>
              <a:t>Instagram</a:t>
            </a:r>
            <a:r>
              <a:rPr lang="tr-TR" dirty="0" smtClean="0"/>
              <a:t>…). </a:t>
            </a:r>
            <a:r>
              <a:rPr lang="tr-TR" dirty="0"/>
              <a:t>Biz </a:t>
            </a:r>
            <a:r>
              <a:rPr lang="tr-TR" dirty="0" smtClean="0"/>
              <a:t>bu dilleri </a:t>
            </a:r>
            <a:r>
              <a:rPr lang="tr-TR" dirty="0" err="1" smtClean="0"/>
              <a:t>arayüz</a:t>
            </a:r>
            <a:r>
              <a:rPr lang="tr-TR" dirty="0" smtClean="0"/>
              <a:t> oluşturmak için kullanırız</a:t>
            </a:r>
            <a:r>
              <a:rPr lang="tr-TR" dirty="0"/>
              <a:t>, </a:t>
            </a:r>
            <a:r>
              <a:rPr lang="tr-TR" dirty="0" smtClean="0"/>
              <a:t>genelde de </a:t>
            </a:r>
            <a:r>
              <a:rPr lang="tr-TR" dirty="0" smtClean="0"/>
              <a:t>öyle yapılmak için üretilmiştir zaten 🙂</a:t>
            </a:r>
            <a:endParaRPr lang="tr-TR" dirty="0"/>
          </a:p>
          <a:p>
            <a:r>
              <a:rPr lang="tr-TR" dirty="0"/>
              <a:t>Ayrıca Html (</a:t>
            </a:r>
            <a:r>
              <a:rPr lang="tr-TR" dirty="0" err="1"/>
              <a:t>Hyper</a:t>
            </a:r>
            <a:r>
              <a:rPr lang="tr-TR" dirty="0"/>
              <a:t> </a:t>
            </a:r>
            <a:r>
              <a:rPr lang="tr-TR" dirty="0" err="1"/>
              <a:t>Text</a:t>
            </a:r>
            <a:r>
              <a:rPr lang="tr-TR" dirty="0"/>
              <a:t> </a:t>
            </a:r>
            <a:r>
              <a:rPr lang="tr-TR" dirty="0" err="1"/>
              <a:t>Markup</a:t>
            </a:r>
            <a:r>
              <a:rPr lang="tr-TR" dirty="0"/>
              <a:t> Language)  </a:t>
            </a:r>
            <a:r>
              <a:rPr lang="tr-TR" dirty="0" smtClean="0"/>
              <a:t>sayfadaki objeler ve tasarımlar için kullanılır</a:t>
            </a:r>
            <a:r>
              <a:rPr lang="tr-TR" dirty="0"/>
              <a:t>.</a:t>
            </a:r>
          </a:p>
          <a:p>
            <a:r>
              <a:rPr lang="tr-TR" dirty="0" smtClean="0"/>
              <a:t>CSS </a:t>
            </a:r>
            <a:r>
              <a:rPr lang="tr-TR" dirty="0"/>
              <a:t>(</a:t>
            </a:r>
            <a:r>
              <a:rPr lang="tr-TR" dirty="0" err="1"/>
              <a:t>Cascade</a:t>
            </a:r>
            <a:r>
              <a:rPr lang="tr-TR" dirty="0"/>
              <a:t> Style </a:t>
            </a:r>
            <a:r>
              <a:rPr lang="tr-TR" dirty="0" err="1"/>
              <a:t>Sheet</a:t>
            </a:r>
            <a:r>
              <a:rPr lang="tr-TR" dirty="0"/>
              <a:t>) ise </a:t>
            </a:r>
            <a:r>
              <a:rPr lang="tr-TR" dirty="0" smtClean="0"/>
              <a:t>o objelerin rengini</a:t>
            </a:r>
            <a:r>
              <a:rPr lang="tr-TR" dirty="0"/>
              <a:t>, </a:t>
            </a:r>
            <a:r>
              <a:rPr lang="tr-TR" dirty="0" smtClean="0"/>
              <a:t>boyutunu </a:t>
            </a:r>
            <a:r>
              <a:rPr lang="tr-TR" dirty="0"/>
              <a:t>, </a:t>
            </a:r>
            <a:r>
              <a:rPr lang="tr-TR" dirty="0" smtClean="0"/>
              <a:t>yani görselliğini ayarlamada kullanılır</a:t>
            </a:r>
            <a:r>
              <a:rPr lang="tr-TR" dirty="0"/>
              <a:t>.</a:t>
            </a:r>
          </a:p>
          <a:p>
            <a:r>
              <a:rPr lang="tr-TR" dirty="0" err="1"/>
              <a:t>Javascript</a:t>
            </a:r>
            <a:r>
              <a:rPr lang="tr-TR" dirty="0"/>
              <a:t> Veya </a:t>
            </a:r>
            <a:r>
              <a:rPr lang="tr-TR" dirty="0" err="1"/>
              <a:t>Jquery</a:t>
            </a:r>
            <a:r>
              <a:rPr lang="tr-TR" dirty="0"/>
              <a:t> </a:t>
            </a:r>
            <a:r>
              <a:rPr lang="tr-TR" dirty="0" smtClean="0"/>
              <a:t>ise sayfaya efekt verme</a:t>
            </a:r>
            <a:r>
              <a:rPr lang="tr-TR" dirty="0"/>
              <a:t>, </a:t>
            </a:r>
            <a:r>
              <a:rPr lang="tr-TR" dirty="0" smtClean="0"/>
              <a:t>anında güncelleme gibi işlemlerde kullanılır. </a:t>
            </a:r>
          </a:p>
          <a:p>
            <a:r>
              <a:rPr lang="tr-TR" dirty="0" smtClean="0"/>
              <a:t>Bunlara ayrıyeten, </a:t>
            </a:r>
            <a:r>
              <a:rPr lang="tr-TR" dirty="0" err="1" smtClean="0"/>
              <a:t>Notepad</a:t>
            </a:r>
            <a:r>
              <a:rPr lang="tr-TR" dirty="0" smtClean="0"/>
              <a:t>++ uygulaması ile kolay bir şekilde kodlarınızı yazabilirsiniz. </a:t>
            </a:r>
            <a:r>
              <a:rPr lang="tr-TR" dirty="0" smtClean="0">
                <a:sym typeface="Wingdings" panose="05000000000000000000" pitchFamily="2" charset="2"/>
              </a:rPr>
              <a:t>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133042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2317"/>
            <a:ext cx="12192000" cy="6900317"/>
          </a:xfrm>
        </p:spPr>
      </p:pic>
    </p:spTree>
    <p:extLst>
      <p:ext uri="{BB962C8B-B14F-4D97-AF65-F5344CB8AC3E}">
        <p14:creationId xmlns:p14="http://schemas.microsoft.com/office/powerpoint/2010/main" val="3406703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294851" y="332131"/>
            <a:ext cx="8596668" cy="795647"/>
          </a:xfrm>
        </p:spPr>
        <p:txBody>
          <a:bodyPr/>
          <a:lstStyle/>
          <a:p>
            <a:r>
              <a:rPr lang="tr-TR" dirty="0" smtClean="0"/>
              <a:t>PHP Temel Örnekler ve Tanımlar</a:t>
            </a:r>
            <a:endParaRPr lang="tr-TR" dirty="0"/>
          </a:p>
        </p:txBody>
      </p:sp>
      <p:sp>
        <p:nvSpPr>
          <p:cNvPr id="6" name="Metin kutusu 5"/>
          <p:cNvSpPr txBox="1"/>
          <p:nvPr/>
        </p:nvSpPr>
        <p:spPr>
          <a:xfrm>
            <a:off x="106877" y="1127778"/>
            <a:ext cx="96190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Değişkenler $</a:t>
            </a:r>
            <a:r>
              <a:rPr lang="tr-TR" dirty="0" err="1" smtClean="0"/>
              <a:t>degisken</a:t>
            </a:r>
            <a:r>
              <a:rPr lang="tr-TR" dirty="0" smtClean="0"/>
              <a:t> değeriyle başında $ işareti olarak atanır. &lt;?</a:t>
            </a:r>
            <a:r>
              <a:rPr lang="tr-TR" dirty="0" err="1" smtClean="0"/>
              <a:t>php</a:t>
            </a:r>
            <a:r>
              <a:rPr lang="tr-TR" dirty="0" smtClean="0"/>
              <a:t> ?&gt; </a:t>
            </a:r>
            <a:r>
              <a:rPr lang="tr-TR" dirty="0" err="1" smtClean="0"/>
              <a:t>tagları</a:t>
            </a:r>
            <a:r>
              <a:rPr lang="tr-TR" dirty="0" smtClean="0"/>
              <a:t> olmadan algılanamaz.</a:t>
            </a:r>
          </a:p>
        </p:txBody>
      </p:sp>
      <p:sp>
        <p:nvSpPr>
          <p:cNvPr id="5" name="Metin kutusu 4"/>
          <p:cNvSpPr txBox="1"/>
          <p:nvPr/>
        </p:nvSpPr>
        <p:spPr>
          <a:xfrm>
            <a:off x="106877" y="1774109"/>
            <a:ext cx="947117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Merhaba Dünya yazdıralım;</a:t>
            </a:r>
          </a:p>
          <a:p>
            <a:endParaRPr lang="tr-TR" dirty="0">
              <a:solidFill>
                <a:srgbClr val="FF0000"/>
              </a:solidFill>
            </a:endParaRPr>
          </a:p>
          <a:p>
            <a:r>
              <a:rPr lang="tr-TR" dirty="0" smtClean="0">
                <a:solidFill>
                  <a:srgbClr val="FF0000"/>
                </a:solidFill>
              </a:rPr>
              <a:t>&lt;?</a:t>
            </a:r>
            <a:r>
              <a:rPr lang="tr-TR" dirty="0" err="1" smtClean="0">
                <a:solidFill>
                  <a:srgbClr val="FF0000"/>
                </a:solidFill>
              </a:rPr>
              <a:t>php</a:t>
            </a:r>
            <a:endParaRPr lang="tr-TR" dirty="0" smtClean="0">
              <a:solidFill>
                <a:srgbClr val="FF0000"/>
              </a:solidFill>
            </a:endParaRPr>
          </a:p>
          <a:p>
            <a:r>
              <a:rPr lang="tr-TR" dirty="0" err="1" smtClean="0">
                <a:solidFill>
                  <a:schemeClr val="accent1"/>
                </a:solidFill>
              </a:rPr>
              <a:t>echo</a:t>
            </a:r>
            <a:r>
              <a:rPr lang="tr-TR" dirty="0" smtClean="0">
                <a:solidFill>
                  <a:schemeClr val="accent1"/>
                </a:solidFill>
              </a:rPr>
              <a:t> </a:t>
            </a:r>
            <a:r>
              <a:rPr lang="tr-TR" dirty="0" smtClean="0"/>
              <a:t>‘Merhaba Dünya</a:t>
            </a:r>
            <a:r>
              <a:rPr lang="tr-TR" dirty="0" smtClean="0"/>
              <a:t>!’;</a:t>
            </a:r>
            <a:endParaRPr lang="tr-TR" dirty="0" smtClean="0"/>
          </a:p>
          <a:p>
            <a:r>
              <a:rPr lang="tr-TR" dirty="0" err="1" smtClean="0">
                <a:solidFill>
                  <a:schemeClr val="accent1"/>
                </a:solidFill>
              </a:rPr>
              <a:t>printr</a:t>
            </a:r>
            <a:r>
              <a:rPr lang="tr-TR" dirty="0" smtClean="0">
                <a:solidFill>
                  <a:schemeClr val="accent1"/>
                </a:solidFill>
              </a:rPr>
              <a:t> </a:t>
            </a:r>
            <a:r>
              <a:rPr lang="tr-TR" dirty="0" smtClean="0"/>
              <a:t>(‘Merhaba Dünya!’);</a:t>
            </a:r>
            <a:endParaRPr lang="tr-TR" dirty="0"/>
          </a:p>
          <a:p>
            <a:r>
              <a:rPr lang="tr-TR" dirty="0" smtClean="0">
                <a:solidFill>
                  <a:srgbClr val="FF0000"/>
                </a:solidFill>
              </a:rPr>
              <a:t>?&gt;</a:t>
            </a:r>
          </a:p>
          <a:p>
            <a:endParaRPr lang="tr-TR" dirty="0"/>
          </a:p>
          <a:p>
            <a:r>
              <a:rPr lang="tr-TR" dirty="0" smtClean="0"/>
              <a:t>Olarak 2 farklı yazdırma komutuyla ‘Merhaba Dünya!’ </a:t>
            </a:r>
            <a:r>
              <a:rPr lang="tr-TR" dirty="0"/>
              <a:t>y</a:t>
            </a:r>
            <a:r>
              <a:rPr lang="tr-TR" dirty="0" smtClean="0"/>
              <a:t>azdırdık.</a:t>
            </a:r>
          </a:p>
          <a:p>
            <a:endParaRPr lang="tr-TR" dirty="0"/>
          </a:p>
          <a:p>
            <a:r>
              <a:rPr lang="tr-TR" dirty="0" smtClean="0"/>
              <a:t>Örnek değişken atayıp yazdıralım.</a:t>
            </a:r>
          </a:p>
          <a:p>
            <a:endParaRPr lang="tr-TR" dirty="0"/>
          </a:p>
          <a:p>
            <a:r>
              <a:rPr lang="tr-TR" dirty="0" smtClean="0">
                <a:solidFill>
                  <a:srgbClr val="FF0000"/>
                </a:solidFill>
              </a:rPr>
              <a:t>&lt;?</a:t>
            </a:r>
            <a:r>
              <a:rPr lang="tr-TR" dirty="0" err="1" smtClean="0">
                <a:solidFill>
                  <a:srgbClr val="FF0000"/>
                </a:solidFill>
              </a:rPr>
              <a:t>php</a:t>
            </a:r>
            <a:endParaRPr lang="tr-TR" dirty="0" smtClean="0">
              <a:solidFill>
                <a:srgbClr val="FF0000"/>
              </a:solidFill>
            </a:endParaRPr>
          </a:p>
          <a:p>
            <a:r>
              <a:rPr lang="tr-TR" dirty="0" smtClean="0">
                <a:solidFill>
                  <a:schemeClr val="accent1"/>
                </a:solidFill>
              </a:rPr>
              <a:t>$</a:t>
            </a:r>
            <a:r>
              <a:rPr lang="tr-TR" dirty="0" err="1" smtClean="0">
                <a:solidFill>
                  <a:schemeClr val="accent1"/>
                </a:solidFill>
              </a:rPr>
              <a:t>degisken</a:t>
            </a:r>
            <a:r>
              <a:rPr lang="tr-TR" dirty="0" smtClean="0">
                <a:solidFill>
                  <a:schemeClr val="accent1"/>
                </a:solidFill>
              </a:rPr>
              <a:t>  </a:t>
            </a:r>
            <a:r>
              <a:rPr lang="tr-TR" dirty="0" smtClean="0"/>
              <a:t>= ‘Merhaba Dünya!’;</a:t>
            </a:r>
          </a:p>
          <a:p>
            <a:r>
              <a:rPr lang="tr-TR" dirty="0" err="1">
                <a:solidFill>
                  <a:schemeClr val="accent1"/>
                </a:solidFill>
              </a:rPr>
              <a:t>e</a:t>
            </a:r>
            <a:r>
              <a:rPr lang="tr-TR" dirty="0" err="1" smtClean="0">
                <a:solidFill>
                  <a:schemeClr val="accent1"/>
                </a:solidFill>
              </a:rPr>
              <a:t>cho</a:t>
            </a:r>
            <a:r>
              <a:rPr lang="tr-TR" dirty="0" smtClean="0">
                <a:solidFill>
                  <a:schemeClr val="accent1"/>
                </a:solidFill>
              </a:rPr>
              <a:t> $</a:t>
            </a:r>
            <a:r>
              <a:rPr lang="tr-TR" dirty="0" err="1" smtClean="0">
                <a:solidFill>
                  <a:schemeClr val="accent1"/>
                </a:solidFill>
              </a:rPr>
              <a:t>degisken</a:t>
            </a:r>
            <a:r>
              <a:rPr lang="tr-TR" dirty="0"/>
              <a:t>;</a:t>
            </a:r>
          </a:p>
          <a:p>
            <a:r>
              <a:rPr lang="tr-TR" dirty="0" smtClean="0">
                <a:solidFill>
                  <a:srgbClr val="FF0000"/>
                </a:solidFill>
              </a:rPr>
              <a:t>?&gt;</a:t>
            </a:r>
          </a:p>
          <a:p>
            <a:endParaRPr lang="tr-TR" dirty="0" smtClean="0"/>
          </a:p>
          <a:p>
            <a:r>
              <a:rPr lang="tr-TR" dirty="0" smtClean="0"/>
              <a:t>Yazdırdığımızda bize ‘Merhaba Dünya!’ </a:t>
            </a:r>
            <a:r>
              <a:rPr lang="tr-TR" dirty="0"/>
              <a:t>y</a:t>
            </a:r>
            <a:r>
              <a:rPr lang="tr-TR" dirty="0" smtClean="0"/>
              <a:t>azacaktır </a:t>
            </a:r>
            <a:r>
              <a:rPr lang="tr-TR" dirty="0" smtClean="0">
                <a:sym typeface="Wingdings" panose="05000000000000000000" pitchFamily="2" charset="2"/>
              </a:rPr>
              <a:t>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383557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677334" y="285918"/>
            <a:ext cx="8596668" cy="1320800"/>
          </a:xfrm>
        </p:spPr>
        <p:txBody>
          <a:bodyPr/>
          <a:lstStyle/>
          <a:p>
            <a:r>
              <a:rPr lang="tr-TR" dirty="0" smtClean="0"/>
              <a:t>Fonksiyon Kullanımı Basittir!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77334" y="1396324"/>
            <a:ext cx="8596668" cy="5392893"/>
          </a:xfrm>
        </p:spPr>
        <p:txBody>
          <a:bodyPr>
            <a:normAutofit fontScale="92500" lnSpcReduction="10000"/>
          </a:bodyPr>
          <a:lstStyle/>
          <a:p>
            <a:r>
              <a:rPr lang="tr-TR" dirty="0" smtClean="0"/>
              <a:t>Doğum yılından yaşını bulma fonksiyonu örneği verelim;</a:t>
            </a:r>
          </a:p>
          <a:p>
            <a:pPr marL="0" indent="0">
              <a:buNone/>
            </a:pPr>
            <a:r>
              <a:rPr lang="tr-TR" dirty="0" smtClean="0">
                <a:solidFill>
                  <a:srgbClr val="FF0000"/>
                </a:solidFill>
              </a:rPr>
              <a:t>&lt;?</a:t>
            </a:r>
            <a:r>
              <a:rPr lang="tr-TR" dirty="0" err="1">
                <a:solidFill>
                  <a:srgbClr val="FF0000"/>
                </a:solidFill>
              </a:rPr>
              <a:t>php</a:t>
            </a:r>
            <a:r>
              <a:rPr lang="tr-TR" dirty="0">
                <a:solidFill>
                  <a:srgbClr val="FF0000"/>
                </a:solidFill>
              </a:rPr>
              <a:t> </a:t>
            </a:r>
            <a:endParaRPr lang="tr-TR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tr-TR" dirty="0" err="1" smtClean="0">
                <a:solidFill>
                  <a:schemeClr val="accent1"/>
                </a:solidFill>
              </a:rPr>
              <a:t>function</a:t>
            </a:r>
            <a:r>
              <a:rPr lang="tr-TR" dirty="0" smtClean="0">
                <a:solidFill>
                  <a:schemeClr val="accent1"/>
                </a:solidFill>
              </a:rPr>
              <a:t> </a:t>
            </a:r>
            <a:r>
              <a:rPr lang="tr-TR" dirty="0" err="1"/>
              <a:t>yasimiGetir</a:t>
            </a:r>
            <a:r>
              <a:rPr lang="tr-TR" dirty="0">
                <a:solidFill>
                  <a:schemeClr val="bg2">
                    <a:lumMod val="20000"/>
                    <a:lumOff val="80000"/>
                  </a:schemeClr>
                </a:solidFill>
              </a:rPr>
              <a:t>($</a:t>
            </a:r>
            <a:r>
              <a:rPr lang="tr-TR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dogumYili</a:t>
            </a:r>
            <a:r>
              <a:rPr lang="tr-TR" dirty="0"/>
              <a:t>) { </a:t>
            </a:r>
            <a:endParaRPr lang="tr-TR" dirty="0" smtClean="0"/>
          </a:p>
          <a:p>
            <a:pPr marL="0" indent="0">
              <a:buNone/>
            </a:pPr>
            <a:r>
              <a:rPr lang="tr-TR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$</a:t>
            </a:r>
            <a:r>
              <a:rPr lang="tr-TR" dirty="0">
                <a:solidFill>
                  <a:schemeClr val="bg2">
                    <a:lumMod val="20000"/>
                    <a:lumOff val="80000"/>
                  </a:schemeClr>
                </a:solidFill>
              </a:rPr>
              <a:t>yas </a:t>
            </a:r>
            <a:r>
              <a:rPr lang="tr-TR" dirty="0"/>
              <a:t>= </a:t>
            </a:r>
            <a:r>
              <a:rPr lang="tr-TR" dirty="0" err="1">
                <a:solidFill>
                  <a:schemeClr val="accent1"/>
                </a:solidFill>
              </a:rPr>
              <a:t>date</a:t>
            </a:r>
            <a:r>
              <a:rPr lang="tr-TR" dirty="0"/>
              <a:t>(</a:t>
            </a:r>
            <a:r>
              <a:rPr lang="tr-TR" dirty="0">
                <a:solidFill>
                  <a:schemeClr val="accent3"/>
                </a:solidFill>
              </a:rPr>
              <a:t>'Y</a:t>
            </a:r>
            <a:r>
              <a:rPr lang="tr-TR" dirty="0"/>
              <a:t>') - </a:t>
            </a:r>
            <a:r>
              <a:rPr lang="tr-TR" dirty="0">
                <a:solidFill>
                  <a:schemeClr val="tx2">
                    <a:lumMod val="90000"/>
                  </a:schemeClr>
                </a:solidFill>
              </a:rPr>
              <a:t>$</a:t>
            </a:r>
            <a:r>
              <a:rPr lang="tr-TR" dirty="0" err="1">
                <a:solidFill>
                  <a:schemeClr val="tx2">
                    <a:lumMod val="90000"/>
                  </a:schemeClr>
                </a:solidFill>
              </a:rPr>
              <a:t>dogumYili</a:t>
            </a:r>
            <a:r>
              <a:rPr lang="tr-TR" dirty="0"/>
              <a:t>; </a:t>
            </a:r>
            <a:endParaRPr lang="tr-TR" dirty="0" smtClean="0"/>
          </a:p>
          <a:p>
            <a:pPr marL="0" indent="0">
              <a:buNone/>
            </a:pPr>
            <a:r>
              <a:rPr lang="tr-TR" dirty="0" err="1" smtClean="0">
                <a:solidFill>
                  <a:schemeClr val="accent1"/>
                </a:solidFill>
              </a:rPr>
              <a:t>return</a:t>
            </a:r>
            <a:r>
              <a:rPr lang="tr-TR" dirty="0" smtClean="0">
                <a:solidFill>
                  <a:schemeClr val="accent1"/>
                </a:solidFill>
              </a:rPr>
              <a:t> </a:t>
            </a:r>
            <a:r>
              <a:rPr lang="tr-TR" dirty="0">
                <a:solidFill>
                  <a:schemeClr val="bg2">
                    <a:lumMod val="20000"/>
                    <a:lumOff val="80000"/>
                  </a:schemeClr>
                </a:solidFill>
              </a:rPr>
              <a:t>$</a:t>
            </a:r>
            <a:r>
              <a:rPr lang="tr-TR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yas</a:t>
            </a:r>
            <a:r>
              <a:rPr lang="tr-TR" dirty="0"/>
              <a:t>; </a:t>
            </a:r>
            <a:endParaRPr lang="tr-TR" dirty="0" smtClean="0"/>
          </a:p>
          <a:p>
            <a:pPr marL="0" indent="0">
              <a:buNone/>
            </a:pPr>
            <a:r>
              <a:rPr lang="tr-TR" dirty="0" smtClean="0"/>
              <a:t>} </a:t>
            </a:r>
          </a:p>
          <a:p>
            <a:pPr marL="0" indent="0">
              <a:buNone/>
            </a:pPr>
            <a:r>
              <a:rPr lang="tr-TR" dirty="0" err="1" smtClean="0">
                <a:solidFill>
                  <a:schemeClr val="accent1"/>
                </a:solidFill>
              </a:rPr>
              <a:t>echo</a:t>
            </a:r>
            <a:r>
              <a:rPr lang="tr-TR" dirty="0" smtClean="0">
                <a:solidFill>
                  <a:schemeClr val="accent1"/>
                </a:solidFill>
              </a:rPr>
              <a:t> </a:t>
            </a:r>
            <a:r>
              <a:rPr lang="tr-TR" dirty="0" err="1" smtClean="0"/>
              <a:t>yasimiGetir</a:t>
            </a:r>
            <a:r>
              <a:rPr lang="tr-TR" dirty="0" smtClean="0"/>
              <a:t>(1998) </a:t>
            </a:r>
            <a:r>
              <a:rPr lang="tr-TR" dirty="0"/>
              <a:t>. ' </a:t>
            </a:r>
            <a:r>
              <a:rPr lang="tr-TR" dirty="0">
                <a:solidFill>
                  <a:schemeClr val="accent3"/>
                </a:solidFill>
              </a:rPr>
              <a:t>yaşındayım</a:t>
            </a:r>
            <a:r>
              <a:rPr lang="tr-TR" dirty="0"/>
              <a:t>.'; </a:t>
            </a:r>
            <a:endParaRPr lang="tr-TR" dirty="0" smtClean="0"/>
          </a:p>
          <a:p>
            <a:pPr marL="0" indent="0">
              <a:buNone/>
            </a:pPr>
            <a:r>
              <a:rPr lang="tr-TR" dirty="0" smtClean="0">
                <a:solidFill>
                  <a:srgbClr val="FF0000"/>
                </a:solidFill>
              </a:rPr>
              <a:t>?&gt;</a:t>
            </a:r>
          </a:p>
          <a:p>
            <a:r>
              <a:rPr lang="tr-TR" dirty="0" smtClean="0"/>
              <a:t>Toplama işlemi fonksiyonu örneği de verelim;</a:t>
            </a:r>
          </a:p>
          <a:p>
            <a:pPr marL="0" indent="0">
              <a:buNone/>
            </a:pPr>
            <a:r>
              <a:rPr lang="tr-TR" dirty="0">
                <a:solidFill>
                  <a:srgbClr val="FF0000"/>
                </a:solidFill>
              </a:rPr>
              <a:t>&lt;?</a:t>
            </a:r>
            <a:r>
              <a:rPr lang="tr-TR" dirty="0" err="1">
                <a:solidFill>
                  <a:srgbClr val="FF0000"/>
                </a:solidFill>
              </a:rPr>
              <a:t>php</a:t>
            </a:r>
            <a:r>
              <a:rPr lang="tr-TR" dirty="0">
                <a:solidFill>
                  <a:srgbClr val="FF0000"/>
                </a:solidFill>
              </a:rPr>
              <a:t> </a:t>
            </a:r>
          </a:p>
          <a:p>
            <a:pPr marL="0" indent="0">
              <a:buNone/>
            </a:pPr>
            <a:r>
              <a:rPr lang="tr-TR" dirty="0" err="1">
                <a:solidFill>
                  <a:schemeClr val="accent1"/>
                </a:solidFill>
              </a:rPr>
              <a:t>function</a:t>
            </a:r>
            <a:r>
              <a:rPr lang="tr-TR" dirty="0">
                <a:solidFill>
                  <a:schemeClr val="accent1"/>
                </a:solidFill>
              </a:rPr>
              <a:t> </a:t>
            </a:r>
            <a:r>
              <a:rPr lang="tr-TR" dirty="0" smtClean="0"/>
              <a:t>topla</a:t>
            </a:r>
            <a:r>
              <a:rPr lang="tr-TR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($sayi1,$sayi2</a:t>
            </a:r>
            <a:r>
              <a:rPr lang="tr-TR" dirty="0" smtClean="0"/>
              <a:t>) </a:t>
            </a:r>
            <a:r>
              <a:rPr lang="tr-TR" dirty="0"/>
              <a:t>{ </a:t>
            </a:r>
          </a:p>
          <a:p>
            <a:pPr marL="0" indent="0">
              <a:buNone/>
            </a:pPr>
            <a:r>
              <a:rPr lang="tr-TR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$toplam = $sayi1 + $sayi2;</a:t>
            </a:r>
            <a:endParaRPr lang="tr-TR" dirty="0"/>
          </a:p>
          <a:p>
            <a:pPr marL="0" indent="0">
              <a:buNone/>
            </a:pPr>
            <a:r>
              <a:rPr lang="tr-TR" dirty="0"/>
              <a:t>} </a:t>
            </a:r>
          </a:p>
          <a:p>
            <a:pPr marL="0" indent="0">
              <a:buNone/>
            </a:pPr>
            <a:r>
              <a:rPr lang="tr-TR" dirty="0" err="1">
                <a:solidFill>
                  <a:schemeClr val="accent1"/>
                </a:solidFill>
              </a:rPr>
              <a:t>echo</a:t>
            </a:r>
            <a:r>
              <a:rPr lang="tr-TR" dirty="0">
                <a:solidFill>
                  <a:schemeClr val="accent1"/>
                </a:solidFill>
              </a:rPr>
              <a:t> </a:t>
            </a:r>
            <a:r>
              <a:rPr lang="tr-TR" dirty="0" smtClean="0"/>
              <a:t>topla(</a:t>
            </a:r>
            <a:r>
              <a:rPr lang="tr-TR" dirty="0" smtClean="0">
                <a:solidFill>
                  <a:schemeClr val="accent3"/>
                </a:solidFill>
              </a:rPr>
              <a:t>1,2</a:t>
            </a:r>
            <a:r>
              <a:rPr lang="tr-TR" dirty="0" smtClean="0"/>
              <a:t>); </a:t>
            </a:r>
            <a:endParaRPr lang="tr-TR" dirty="0"/>
          </a:p>
          <a:p>
            <a:pPr marL="0" indent="0">
              <a:buNone/>
            </a:pPr>
            <a:r>
              <a:rPr lang="tr-TR" dirty="0">
                <a:solidFill>
                  <a:srgbClr val="FF0000"/>
                </a:solidFill>
              </a:rPr>
              <a:t>?&gt;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0333684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707554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100051" y="340941"/>
            <a:ext cx="10058400" cy="2210670"/>
          </a:xfrm>
        </p:spPr>
        <p:txBody>
          <a:bodyPr/>
          <a:lstStyle/>
          <a:p>
            <a:pPr algn="ctr"/>
            <a:r>
              <a:rPr lang="tr-TR" dirty="0"/>
              <a:t>PHP - </a:t>
            </a:r>
            <a:r>
              <a:rPr lang="tr-TR" dirty="0" err="1" smtClean="0"/>
              <a:t>uɐɹʌǝp</a:t>
            </a: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281446" y="2699658"/>
            <a:ext cx="10058400" cy="3918856"/>
          </a:xfrm>
        </p:spPr>
        <p:txBody>
          <a:bodyPr>
            <a:normAutofit lnSpcReduction="10000"/>
          </a:bodyPr>
          <a:lstStyle/>
          <a:p>
            <a:pPr algn="l"/>
            <a:r>
              <a:rPr lang="tr-TR" dirty="0" smtClean="0"/>
              <a:t>Hazırlayanlarımız;</a:t>
            </a:r>
          </a:p>
          <a:p>
            <a:pPr marL="342900" indent="-342900" algn="l">
              <a:buFontTx/>
              <a:buChar char="-"/>
            </a:pPr>
            <a:r>
              <a:rPr lang="tr-TR" dirty="0" smtClean="0"/>
              <a:t>Sefer Furkan SANDAL (1611012066)</a:t>
            </a:r>
          </a:p>
          <a:p>
            <a:pPr marL="342900" indent="-342900" algn="l">
              <a:buFontTx/>
              <a:buChar char="-"/>
            </a:pPr>
            <a:r>
              <a:rPr lang="tr-TR" dirty="0"/>
              <a:t>Şevval TIRAŞLAR (1511012080)</a:t>
            </a:r>
            <a:endParaRPr lang="tr-TR" dirty="0" smtClean="0"/>
          </a:p>
          <a:p>
            <a:pPr marL="342900" indent="-342900" algn="l">
              <a:buFontTx/>
              <a:buChar char="-"/>
            </a:pPr>
            <a:r>
              <a:rPr lang="tr-TR" dirty="0" smtClean="0"/>
              <a:t>Tuğçe Buket MIZRAK (1611012046)</a:t>
            </a:r>
          </a:p>
          <a:p>
            <a:pPr marL="342900" indent="-342900" algn="l">
              <a:buFontTx/>
              <a:buChar char="-"/>
            </a:pPr>
            <a:r>
              <a:rPr lang="tr-TR" dirty="0" err="1" smtClean="0"/>
              <a:t>Nagihan</a:t>
            </a:r>
            <a:r>
              <a:rPr lang="tr-TR" dirty="0" smtClean="0"/>
              <a:t> </a:t>
            </a:r>
            <a:r>
              <a:rPr lang="tr-TR" dirty="0" smtClean="0"/>
              <a:t>ÜNLÜ (1611012054)</a:t>
            </a:r>
          </a:p>
          <a:p>
            <a:pPr marL="342900" indent="-342900" algn="l">
              <a:buFontTx/>
              <a:buChar char="-"/>
            </a:pPr>
            <a:r>
              <a:rPr lang="tr-TR" dirty="0" smtClean="0"/>
              <a:t>Büşra YAMAN (1511012076)</a:t>
            </a:r>
          </a:p>
          <a:p>
            <a:pPr marL="342900" indent="-342900" algn="l">
              <a:buFontTx/>
              <a:buChar char="-"/>
            </a:pPr>
            <a:r>
              <a:rPr lang="tr-TR" dirty="0" smtClean="0"/>
              <a:t>Alper AY (1611012007)</a:t>
            </a:r>
          </a:p>
          <a:p>
            <a:pPr marL="342900" indent="-342900" algn="l">
              <a:buFontTx/>
              <a:buChar char="-"/>
            </a:pPr>
            <a:endParaRPr lang="tr-TR" dirty="0"/>
          </a:p>
          <a:p>
            <a:pPr algn="l"/>
            <a:r>
              <a:rPr lang="tr-TR" dirty="0" smtClean="0"/>
              <a:t>Süleyman Demirel Üniversitesi – Bilgisayar Mühendisliği || Bilgisayar Mühendisliğine Giriş</a:t>
            </a:r>
          </a:p>
          <a:p>
            <a:pPr algn="l"/>
            <a:r>
              <a:rPr lang="tr-TR" dirty="0"/>
              <a:t> </a:t>
            </a:r>
            <a:r>
              <a:rPr lang="tr-TR" dirty="0" smtClean="0"/>
              <a:t>    Ders Hocamız Asım Sinan </a:t>
            </a:r>
            <a:r>
              <a:rPr lang="tr-TR" dirty="0" err="1" smtClean="0"/>
              <a:t>YÜKSEL’e</a:t>
            </a:r>
            <a:r>
              <a:rPr lang="tr-TR" dirty="0" smtClean="0"/>
              <a:t> Saygılarla </a:t>
            </a:r>
            <a:r>
              <a:rPr lang="tr-TR" dirty="0" smtClean="0">
                <a:sym typeface="Wingdings" panose="05000000000000000000" pitchFamily="2" charset="2"/>
              </a:rPr>
              <a:t></a:t>
            </a:r>
            <a:endParaRPr lang="tr-TR" dirty="0" smtClean="0"/>
          </a:p>
        </p:txBody>
      </p:sp>
    </p:spTree>
    <p:extLst>
      <p:ext uri="{BB962C8B-B14F-4D97-AF65-F5344CB8AC3E}">
        <p14:creationId xmlns:p14="http://schemas.microsoft.com/office/powerpoint/2010/main" val="4112803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Kısa Bir Bakış Atalım;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PHP </a:t>
            </a:r>
            <a:r>
              <a:rPr lang="tr-TR" dirty="0"/>
              <a:t>'</a:t>
            </a:r>
            <a:r>
              <a:rPr lang="tr-TR" dirty="0" err="1"/>
              <a:t>yi</a:t>
            </a:r>
            <a:r>
              <a:rPr lang="tr-TR" dirty="0"/>
              <a:t> </a:t>
            </a:r>
            <a:r>
              <a:rPr lang="tr-TR" dirty="0" smtClean="0"/>
              <a:t>kısaca dinamik web </a:t>
            </a:r>
            <a:r>
              <a:rPr lang="tr-TR" dirty="0"/>
              <a:t>Siteleri, Web Uygulamaları </a:t>
            </a:r>
            <a:r>
              <a:rPr lang="tr-TR" dirty="0" smtClean="0"/>
              <a:t>geliştirmek </a:t>
            </a:r>
            <a:r>
              <a:rPr lang="tr-TR" dirty="0"/>
              <a:t>için </a:t>
            </a:r>
            <a:r>
              <a:rPr lang="tr-TR" dirty="0" smtClean="0"/>
              <a:t>oluşturulmuş </a:t>
            </a:r>
            <a:r>
              <a:rPr lang="tr-TR" dirty="0"/>
              <a:t>Web Tabanlı </a:t>
            </a:r>
            <a:r>
              <a:rPr lang="tr-TR" dirty="0" smtClean="0"/>
              <a:t>çalışan bir programlama dili </a:t>
            </a:r>
            <a:r>
              <a:rPr lang="tr-TR" dirty="0"/>
              <a:t>olarak tabir edebiliriz.</a:t>
            </a: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160" y="3413760"/>
            <a:ext cx="5521234" cy="2857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454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357051" y="609600"/>
            <a:ext cx="9553303" cy="886691"/>
          </a:xfrm>
        </p:spPr>
        <p:txBody>
          <a:bodyPr/>
          <a:lstStyle/>
          <a:p>
            <a:r>
              <a:rPr lang="fi-FI" dirty="0"/>
              <a:t>Peki,  Kim,  Ne Zaman, Niye Bulmuş Acaba ?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77334" y="1607127"/>
            <a:ext cx="8675672" cy="5250873"/>
          </a:xfrm>
        </p:spPr>
        <p:txBody>
          <a:bodyPr/>
          <a:lstStyle/>
          <a:p>
            <a:r>
              <a:rPr lang="tr-TR" dirty="0" smtClean="0"/>
              <a:t>PHP ilk olarak </a:t>
            </a:r>
            <a:r>
              <a:rPr lang="tr-TR" dirty="0"/>
              <a:t>1995 </a:t>
            </a:r>
            <a:r>
              <a:rPr lang="tr-TR" dirty="0" smtClean="0"/>
              <a:t>yılında </a:t>
            </a:r>
            <a:r>
              <a:rPr lang="tr-TR" dirty="0" smtClean="0"/>
              <a:t>aslen </a:t>
            </a:r>
            <a:r>
              <a:rPr lang="tr-TR" dirty="0"/>
              <a:t>Danimarkalı ama Kanadalı Yazılımcı </a:t>
            </a:r>
            <a:r>
              <a:rPr lang="tr-TR" dirty="0" err="1"/>
              <a:t>Rasmus</a:t>
            </a:r>
            <a:r>
              <a:rPr lang="tr-TR" dirty="0"/>
              <a:t> </a:t>
            </a:r>
            <a:r>
              <a:rPr lang="tr-TR" dirty="0" err="1"/>
              <a:t>Lerdorf</a:t>
            </a:r>
            <a:r>
              <a:rPr lang="tr-TR" dirty="0"/>
              <a:t> </a:t>
            </a:r>
            <a:r>
              <a:rPr lang="tr-TR" dirty="0" smtClean="0"/>
              <a:t>tarafından icat edildi.</a:t>
            </a:r>
          </a:p>
          <a:p>
            <a:r>
              <a:rPr lang="tr-TR" dirty="0" err="1" smtClean="0"/>
              <a:t>Lerdorf</a:t>
            </a:r>
            <a:r>
              <a:rPr lang="tr-TR" dirty="0" smtClean="0"/>
              <a:t> ilk </a:t>
            </a:r>
            <a:r>
              <a:rPr lang="tr-TR" dirty="0"/>
              <a:t>olarak </a:t>
            </a:r>
            <a:r>
              <a:rPr lang="tr-TR" dirty="0" err="1"/>
              <a:t>perl</a:t>
            </a:r>
            <a:r>
              <a:rPr lang="tr-TR" dirty="0"/>
              <a:t> betiği şeklindeki sayfasına gelen misafirlerin sayısını </a:t>
            </a:r>
            <a:r>
              <a:rPr lang="tr-TR" dirty="0" smtClean="0"/>
              <a:t>tutmak </a:t>
            </a:r>
            <a:r>
              <a:rPr lang="tr-TR" dirty="0"/>
              <a:t>için geliştirdiği bu sanal icat, kısa sürede diğer </a:t>
            </a:r>
            <a:r>
              <a:rPr lang="tr-TR" dirty="0" smtClean="0"/>
              <a:t>yazılımcılarında </a:t>
            </a:r>
            <a:r>
              <a:rPr lang="tr-TR" dirty="0"/>
              <a:t>ilgisini </a:t>
            </a:r>
            <a:r>
              <a:rPr lang="tr-TR" dirty="0" smtClean="0"/>
              <a:t>çekti</a:t>
            </a:r>
            <a:r>
              <a:rPr lang="tr-TR" dirty="0"/>
              <a:t>. Daha sonrasında </a:t>
            </a:r>
            <a:r>
              <a:rPr lang="tr-TR" dirty="0" err="1" smtClean="0"/>
              <a:t>PHP’yi</a:t>
            </a:r>
            <a:r>
              <a:rPr lang="tr-TR" dirty="0" smtClean="0"/>
              <a:t> </a:t>
            </a:r>
            <a:r>
              <a:rPr lang="tr-TR" dirty="0" smtClean="0"/>
              <a:t>herkesin </a:t>
            </a:r>
            <a:r>
              <a:rPr lang="tr-TR" dirty="0"/>
              <a:t>k</a:t>
            </a:r>
            <a:r>
              <a:rPr lang="tr-TR" dirty="0" smtClean="0"/>
              <a:t>ullanabilmesi </a:t>
            </a:r>
            <a:r>
              <a:rPr lang="tr-TR" dirty="0"/>
              <a:t>için Geliştirilmeye ve Açık Kaynak Kodlu olarak </a:t>
            </a:r>
            <a:r>
              <a:rPr lang="tr-TR" dirty="0" smtClean="0"/>
              <a:t>piyasaya </a:t>
            </a:r>
            <a:r>
              <a:rPr lang="tr-TR" dirty="0"/>
              <a:t>sunulmaya </a:t>
            </a:r>
            <a:r>
              <a:rPr lang="tr-TR" dirty="0" smtClean="0"/>
              <a:t>başlandı.</a:t>
            </a:r>
          </a:p>
          <a:p>
            <a:r>
              <a:rPr lang="tr-TR" dirty="0" smtClean="0"/>
              <a:t>Ayrıca </a:t>
            </a:r>
            <a:r>
              <a:rPr lang="tr-TR" dirty="0"/>
              <a:t>ş</a:t>
            </a:r>
            <a:r>
              <a:rPr lang="tr-TR" dirty="0" smtClean="0"/>
              <a:t>u </a:t>
            </a:r>
            <a:r>
              <a:rPr lang="tr-TR" dirty="0"/>
              <a:t>a</a:t>
            </a:r>
            <a:r>
              <a:rPr lang="tr-TR" dirty="0" smtClean="0"/>
              <a:t>nda </a:t>
            </a:r>
            <a:r>
              <a:rPr lang="tr-TR" dirty="0"/>
              <a:t>h</a:t>
            </a:r>
            <a:r>
              <a:rPr lang="tr-TR" dirty="0" smtClean="0"/>
              <a:t>ala </a:t>
            </a:r>
            <a:r>
              <a:rPr lang="tr-TR" dirty="0"/>
              <a:t>g</a:t>
            </a:r>
            <a:r>
              <a:rPr lang="tr-TR" dirty="0" smtClean="0"/>
              <a:t>eliştirilmeye </a:t>
            </a:r>
            <a:r>
              <a:rPr lang="tr-TR" dirty="0"/>
              <a:t>d</a:t>
            </a:r>
            <a:r>
              <a:rPr lang="tr-TR" dirty="0" smtClean="0"/>
              <a:t>evam </a:t>
            </a:r>
            <a:r>
              <a:rPr lang="tr-TR" dirty="0"/>
              <a:t>e</a:t>
            </a:r>
            <a:r>
              <a:rPr lang="tr-TR" dirty="0" smtClean="0"/>
              <a:t>diyor</a:t>
            </a:r>
            <a:r>
              <a:rPr lang="tr-TR" dirty="0"/>
              <a:t>. Gelişmeleri </a:t>
            </a:r>
            <a:r>
              <a:rPr lang="tr-TR" dirty="0" smtClean="0">
                <a:hlinkClick r:id="rId2"/>
              </a:rPr>
              <a:t>https://php.net/</a:t>
            </a:r>
            <a:r>
              <a:rPr lang="tr-TR" dirty="0" smtClean="0"/>
              <a:t> resmi </a:t>
            </a:r>
            <a:r>
              <a:rPr lang="tr-TR" dirty="0"/>
              <a:t>s</a:t>
            </a:r>
            <a:r>
              <a:rPr lang="tr-TR" dirty="0" smtClean="0"/>
              <a:t>itesinden </a:t>
            </a:r>
            <a:r>
              <a:rPr lang="tr-TR" dirty="0"/>
              <a:t>t</a:t>
            </a:r>
            <a:r>
              <a:rPr lang="tr-TR" dirty="0" smtClean="0"/>
              <a:t>akip </a:t>
            </a:r>
            <a:r>
              <a:rPr lang="tr-TR" dirty="0"/>
              <a:t>e</a:t>
            </a:r>
            <a:r>
              <a:rPr lang="tr-TR" dirty="0" smtClean="0"/>
              <a:t>debilir yada ettirebilirsiniz </a:t>
            </a:r>
            <a:r>
              <a:rPr lang="tr-TR" dirty="0" smtClean="0">
                <a:sym typeface="Wingdings" panose="05000000000000000000" pitchFamily="2" charset="2"/>
              </a:rPr>
              <a:t></a:t>
            </a:r>
          </a:p>
          <a:p>
            <a:r>
              <a:rPr lang="tr-TR" dirty="0" smtClean="0">
                <a:sym typeface="Wingdings" panose="05000000000000000000" pitchFamily="2" charset="2"/>
              </a:rPr>
              <a:t>Şunu da söylemeden geçmeyelim ki, PHP kod yapısı olarak İngilizce olsa da, Resmi sitesi üzerinden ‘Tüm’ kodların, fonksiyonların Türkçe anlatımını bulabilirsiniz </a:t>
            </a:r>
          </a:p>
          <a:p>
            <a:r>
              <a:rPr lang="tr-TR" dirty="0" err="1" smtClean="0">
                <a:sym typeface="Wingdings" panose="05000000000000000000" pitchFamily="2" charset="2"/>
              </a:rPr>
              <a:t>PHP’nin</a:t>
            </a:r>
            <a:r>
              <a:rPr lang="tr-TR" dirty="0" smtClean="0">
                <a:sym typeface="Wingdings" panose="05000000000000000000" pitchFamily="2" charset="2"/>
              </a:rPr>
              <a:t> açılımı ilk icat edildiğinde, </a:t>
            </a:r>
            <a:r>
              <a:rPr lang="tr-TR" dirty="0" err="1" smtClean="0">
                <a:sym typeface="Wingdings" panose="05000000000000000000" pitchFamily="2" charset="2"/>
              </a:rPr>
              <a:t>Personal</a:t>
            </a:r>
            <a:r>
              <a:rPr lang="tr-TR" dirty="0" smtClean="0">
                <a:sym typeface="Wingdings" panose="05000000000000000000" pitchFamily="2" charset="2"/>
              </a:rPr>
              <a:t> Home </a:t>
            </a:r>
            <a:r>
              <a:rPr lang="tr-TR" dirty="0" err="1" smtClean="0">
                <a:sym typeface="Wingdings" panose="05000000000000000000" pitchFamily="2" charset="2"/>
              </a:rPr>
              <a:t>Page</a:t>
            </a:r>
            <a:r>
              <a:rPr lang="tr-TR" dirty="0" smtClean="0">
                <a:sym typeface="Wingdings" panose="05000000000000000000" pitchFamily="2" charset="2"/>
              </a:rPr>
              <a:t>(Kişisel Web Sayfası) anlamına gelmekteydi, Gelişerek  ‘</a:t>
            </a:r>
            <a:r>
              <a:rPr lang="tr-TR" i="1" dirty="0" smtClean="0"/>
              <a:t>PHP</a:t>
            </a:r>
            <a:r>
              <a:rPr lang="tr-TR" dirty="0"/>
              <a:t>: </a:t>
            </a:r>
            <a:r>
              <a:rPr lang="tr-TR" dirty="0" err="1"/>
              <a:t>Hypertext</a:t>
            </a:r>
            <a:r>
              <a:rPr lang="tr-TR" dirty="0"/>
              <a:t> </a:t>
            </a:r>
            <a:r>
              <a:rPr lang="tr-TR" dirty="0" err="1" smtClean="0"/>
              <a:t>Preprocessor</a:t>
            </a:r>
            <a:r>
              <a:rPr lang="tr-TR" dirty="0" smtClean="0"/>
              <a:t>( </a:t>
            </a:r>
            <a:r>
              <a:rPr lang="tr-TR" i="1" dirty="0" err="1" smtClean="0"/>
              <a:t>Üstünyazı</a:t>
            </a:r>
            <a:r>
              <a:rPr lang="tr-TR" i="1" dirty="0" smtClean="0"/>
              <a:t> </a:t>
            </a:r>
            <a:r>
              <a:rPr lang="tr-TR" i="1" dirty="0" err="1" smtClean="0"/>
              <a:t>Önişlemcisi</a:t>
            </a:r>
            <a:r>
              <a:rPr lang="tr-TR" i="1" dirty="0" smtClean="0"/>
              <a:t> </a:t>
            </a:r>
            <a:r>
              <a:rPr lang="tr-TR" dirty="0" smtClean="0"/>
              <a:t>)’ adını aldı.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874402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Nasıl </a:t>
            </a:r>
            <a:r>
              <a:rPr lang="tr-TR" dirty="0" smtClean="0"/>
              <a:t>Çalışıyor </a:t>
            </a:r>
            <a:r>
              <a:rPr lang="tr-TR" dirty="0"/>
              <a:t>Acaba bu </a:t>
            </a:r>
            <a:r>
              <a:rPr lang="tr-TR" dirty="0" smtClean="0"/>
              <a:t>PHP </a:t>
            </a:r>
            <a:r>
              <a:rPr lang="tr-TR" dirty="0"/>
              <a:t>?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77334" y="1781897"/>
            <a:ext cx="8596668" cy="4545011"/>
          </a:xfrm>
        </p:spPr>
        <p:txBody>
          <a:bodyPr>
            <a:normAutofit lnSpcReduction="10000"/>
          </a:bodyPr>
          <a:lstStyle/>
          <a:p>
            <a:r>
              <a:rPr lang="tr-TR" dirty="0"/>
              <a:t>PHP web </a:t>
            </a:r>
            <a:r>
              <a:rPr lang="tr-TR" dirty="0" smtClean="0"/>
              <a:t>tabanlı çalıştığı için </a:t>
            </a:r>
            <a:r>
              <a:rPr lang="tr-TR" dirty="0" smtClean="0"/>
              <a:t>C, C# vb. diller gibi </a:t>
            </a:r>
            <a:r>
              <a:rPr lang="tr-TR" dirty="0" smtClean="0"/>
              <a:t>derlenmeye ihtiyacı yoktur.</a:t>
            </a:r>
            <a:endParaRPr lang="tr-TR" dirty="0"/>
          </a:p>
          <a:p>
            <a:r>
              <a:rPr lang="tr-TR" dirty="0"/>
              <a:t>PHP Kodları </a:t>
            </a:r>
            <a:r>
              <a:rPr lang="tr-TR" dirty="0"/>
              <a:t>Sunucu (Server)  </a:t>
            </a:r>
            <a:r>
              <a:rPr lang="tr-TR" dirty="0" smtClean="0"/>
              <a:t>tarafında </a:t>
            </a:r>
            <a:r>
              <a:rPr lang="tr-TR" dirty="0"/>
              <a:t>Derlenir, Kullanıcıya (</a:t>
            </a:r>
            <a:r>
              <a:rPr lang="tr-TR" dirty="0" err="1" smtClean="0"/>
              <a:t>Client’e</a:t>
            </a:r>
            <a:r>
              <a:rPr lang="tr-TR" dirty="0" smtClean="0"/>
              <a:t>) </a:t>
            </a:r>
            <a:r>
              <a:rPr lang="tr-TR" dirty="0"/>
              <a:t>Html Çıktısı Gösterilir</a:t>
            </a:r>
            <a:r>
              <a:rPr lang="tr-TR" dirty="0" smtClean="0"/>
              <a:t>.</a:t>
            </a:r>
            <a:endParaRPr lang="tr-TR" dirty="0"/>
          </a:p>
          <a:p>
            <a:r>
              <a:rPr lang="tr-TR" dirty="0" smtClean="0"/>
              <a:t>Burada </a:t>
            </a:r>
            <a:r>
              <a:rPr lang="tr-TR" dirty="0"/>
              <a:t>PHP Kodları</a:t>
            </a:r>
            <a:r>
              <a:rPr lang="tr-TR" dirty="0"/>
              <a:t>, </a:t>
            </a:r>
            <a:r>
              <a:rPr lang="tr-TR" dirty="0" smtClean="0"/>
              <a:t>sayfayı görüntüleyen kişiye görünmez</a:t>
            </a:r>
            <a:r>
              <a:rPr lang="tr-TR" dirty="0"/>
              <a:t>. Kodlar </a:t>
            </a:r>
            <a:r>
              <a:rPr lang="tr-TR" dirty="0" smtClean="0"/>
              <a:t>sunucunuzda </a:t>
            </a:r>
            <a:r>
              <a:rPr lang="tr-TR" dirty="0"/>
              <a:t>d</a:t>
            </a:r>
            <a:r>
              <a:rPr lang="tr-TR" dirty="0" smtClean="0"/>
              <a:t>erlenir</a:t>
            </a:r>
            <a:r>
              <a:rPr lang="tr-TR" dirty="0"/>
              <a:t>, </a:t>
            </a:r>
            <a:r>
              <a:rPr lang="tr-TR" dirty="0" smtClean="0"/>
              <a:t>Kullanıcıya Html olarak gider</a:t>
            </a:r>
            <a:r>
              <a:rPr lang="tr-TR" dirty="0"/>
              <a:t>.  Yani </a:t>
            </a:r>
            <a:r>
              <a:rPr lang="tr-TR" dirty="0" smtClean="0"/>
              <a:t>siz </a:t>
            </a:r>
            <a:r>
              <a:rPr lang="tr-TR" dirty="0"/>
              <a:t>.</a:t>
            </a:r>
            <a:r>
              <a:rPr lang="tr-TR" dirty="0" err="1"/>
              <a:t>php</a:t>
            </a:r>
            <a:r>
              <a:rPr lang="tr-TR" dirty="0"/>
              <a:t> </a:t>
            </a:r>
            <a:r>
              <a:rPr lang="tr-TR" dirty="0" smtClean="0"/>
              <a:t>uzantılı bir dosya oluşturuyorsunuz</a:t>
            </a:r>
            <a:r>
              <a:rPr lang="tr-TR" dirty="0"/>
              <a:t>, İçinde Html, </a:t>
            </a:r>
            <a:r>
              <a:rPr lang="tr-TR" dirty="0" err="1" smtClean="0"/>
              <a:t>Css</a:t>
            </a:r>
            <a:r>
              <a:rPr lang="tr-TR" dirty="0" smtClean="0"/>
              <a:t>, </a:t>
            </a:r>
            <a:r>
              <a:rPr lang="tr-TR" dirty="0" err="1"/>
              <a:t>Javascript</a:t>
            </a:r>
            <a:r>
              <a:rPr lang="tr-TR" dirty="0"/>
              <a:t> Kodları Ve PHP kodları var. </a:t>
            </a:r>
            <a:r>
              <a:rPr lang="tr-TR" dirty="0" smtClean="0"/>
              <a:t>PHP Motoru bu sayfadaki </a:t>
            </a:r>
            <a:r>
              <a:rPr lang="tr-TR" dirty="0" err="1"/>
              <a:t>php</a:t>
            </a:r>
            <a:r>
              <a:rPr lang="tr-TR" dirty="0"/>
              <a:t> </a:t>
            </a:r>
            <a:r>
              <a:rPr lang="tr-TR" dirty="0" smtClean="0"/>
              <a:t>kodlarını ayıklıyor</a:t>
            </a:r>
            <a:r>
              <a:rPr lang="tr-TR" dirty="0"/>
              <a:t>, ayıkladıklarını </a:t>
            </a:r>
            <a:r>
              <a:rPr lang="tr-TR" dirty="0" smtClean="0"/>
              <a:t>çalıştırıp sonucunu </a:t>
            </a:r>
            <a:r>
              <a:rPr lang="tr-TR" dirty="0" err="1" smtClean="0"/>
              <a:t>Kod’un</a:t>
            </a:r>
            <a:r>
              <a:rPr lang="tr-TR" dirty="0" smtClean="0"/>
              <a:t> yazarı nasıl istediyse kullanıcıya Html </a:t>
            </a:r>
            <a:r>
              <a:rPr lang="tr-TR" dirty="0"/>
              <a:t>h</a:t>
            </a:r>
            <a:r>
              <a:rPr lang="tr-TR" dirty="0" smtClean="0"/>
              <a:t>alinde </a:t>
            </a:r>
            <a:r>
              <a:rPr lang="tr-TR" dirty="0"/>
              <a:t>g</a:t>
            </a:r>
            <a:r>
              <a:rPr lang="tr-TR" dirty="0" smtClean="0"/>
              <a:t>österiyor.</a:t>
            </a:r>
            <a:endParaRPr lang="tr-TR" dirty="0"/>
          </a:p>
          <a:p>
            <a:r>
              <a:rPr lang="tr-TR" dirty="0" smtClean="0"/>
              <a:t>Biraz </a:t>
            </a:r>
            <a:r>
              <a:rPr lang="tr-TR" dirty="0"/>
              <a:t>d</a:t>
            </a:r>
            <a:r>
              <a:rPr lang="tr-TR" dirty="0" smtClean="0"/>
              <a:t>aha </a:t>
            </a:r>
            <a:r>
              <a:rPr lang="tr-TR" dirty="0"/>
              <a:t>a</a:t>
            </a:r>
            <a:r>
              <a:rPr lang="tr-TR" dirty="0" smtClean="0"/>
              <a:t>nlatıyım</a:t>
            </a:r>
            <a:r>
              <a:rPr lang="tr-TR" dirty="0"/>
              <a:t>: Siz </a:t>
            </a:r>
            <a:r>
              <a:rPr lang="tr-TR" dirty="0" smtClean="0"/>
              <a:t>şimdi tarayıcınızdan </a:t>
            </a:r>
            <a:r>
              <a:rPr lang="tr-TR" dirty="0" smtClean="0"/>
              <a:t>www.google.com’a </a:t>
            </a:r>
            <a:r>
              <a:rPr lang="tr-TR" dirty="0" smtClean="0"/>
              <a:t>girdiniz</a:t>
            </a:r>
            <a:r>
              <a:rPr lang="tr-TR" dirty="0"/>
              <a:t>, Siz O Siteye </a:t>
            </a:r>
            <a:r>
              <a:rPr lang="tr-TR" dirty="0" smtClean="0"/>
              <a:t>girerken aslında </a:t>
            </a:r>
            <a:r>
              <a:rPr lang="tr-TR" dirty="0" smtClean="0"/>
              <a:t>Google’ın </a:t>
            </a:r>
            <a:r>
              <a:rPr lang="tr-TR" dirty="0" smtClean="0"/>
              <a:t>sunucusuna istek yapıyorsunuz</a:t>
            </a:r>
            <a:r>
              <a:rPr lang="tr-TR" dirty="0"/>
              <a:t>, </a:t>
            </a:r>
            <a:r>
              <a:rPr lang="tr-TR" dirty="0" smtClean="0"/>
              <a:t>Diyorsunuz ki bana Google’ı göster</a:t>
            </a:r>
            <a:r>
              <a:rPr lang="tr-TR" dirty="0"/>
              <a:t>,  O sunucuda </a:t>
            </a:r>
            <a:r>
              <a:rPr lang="tr-TR" dirty="0" smtClean="0"/>
              <a:t>PHP kodlarını sunucu tarafında ayırıp çalıştırıyor, </a:t>
            </a:r>
            <a:r>
              <a:rPr lang="tr-TR" dirty="0"/>
              <a:t>Sonucu Html </a:t>
            </a:r>
            <a:r>
              <a:rPr lang="tr-TR" dirty="0" smtClean="0"/>
              <a:t>halinde çıktı alıp, </a:t>
            </a:r>
            <a:r>
              <a:rPr lang="tr-TR" dirty="0"/>
              <a:t>t</a:t>
            </a:r>
            <a:r>
              <a:rPr lang="tr-TR" dirty="0" smtClean="0"/>
              <a:t>arayıcıya </a:t>
            </a:r>
            <a:r>
              <a:rPr lang="tr-TR" dirty="0"/>
              <a:t>gönderiyor. Tarayıcıda Bu çıktıyı </a:t>
            </a:r>
            <a:r>
              <a:rPr lang="tr-TR" dirty="0" smtClean="0"/>
              <a:t>size sunuyor.</a:t>
            </a:r>
            <a:endParaRPr lang="tr-TR" dirty="0"/>
          </a:p>
          <a:p>
            <a:r>
              <a:rPr lang="tr-TR" dirty="0" smtClean="0"/>
              <a:t>UNUTMAYINIZ</a:t>
            </a:r>
            <a:r>
              <a:rPr lang="tr-TR" dirty="0"/>
              <a:t>: </a:t>
            </a:r>
            <a:r>
              <a:rPr lang="tr-TR" dirty="0" smtClean="0"/>
              <a:t>PHP kodları sayfayı görüntüleyen hiç bir </a:t>
            </a:r>
            <a:r>
              <a:rPr lang="tr-TR" dirty="0"/>
              <a:t>k</a:t>
            </a:r>
            <a:r>
              <a:rPr lang="tr-TR" dirty="0" smtClean="0"/>
              <a:t>imseye gözükmez</a:t>
            </a:r>
            <a:r>
              <a:rPr lang="tr-TR" dirty="0"/>
              <a:t>, </a:t>
            </a:r>
            <a:r>
              <a:rPr lang="tr-TR" dirty="0" smtClean="0"/>
              <a:t>öğeyi denetle yapsanız dahi. </a:t>
            </a:r>
            <a:r>
              <a:rPr lang="tr-TR" dirty="0" smtClean="0">
                <a:sym typeface="Wingdings" panose="05000000000000000000" pitchFamily="2" charset="2"/>
              </a:rPr>
              <a:t>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246859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PHP İçin Örnekler Verelim</a:t>
            </a:r>
            <a:endParaRPr lang="tr-TR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250806"/>
          </a:xfrm>
        </p:spPr>
      </p:pic>
    </p:spTree>
    <p:extLst>
      <p:ext uri="{BB962C8B-B14F-4D97-AF65-F5344CB8AC3E}">
        <p14:creationId xmlns:p14="http://schemas.microsoft.com/office/powerpoint/2010/main" val="3876142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b="1" dirty="0" smtClean="0"/>
              <a:t>PHP </a:t>
            </a:r>
            <a:r>
              <a:rPr lang="nn-NO" b="1" dirty="0" smtClean="0"/>
              <a:t>Ne </a:t>
            </a:r>
            <a:r>
              <a:rPr lang="nn-NO" b="1" dirty="0"/>
              <a:t>İşe Yarar,  Neler </a:t>
            </a:r>
            <a:r>
              <a:rPr lang="nn-NO" b="1" dirty="0" smtClean="0"/>
              <a:t>Yap</a:t>
            </a:r>
            <a:r>
              <a:rPr lang="tr-TR" b="1" dirty="0" err="1" smtClean="0"/>
              <a:t>ılabilir</a:t>
            </a:r>
            <a:r>
              <a:rPr lang="nn-NO" b="1" dirty="0" smtClean="0"/>
              <a:t> ?</a:t>
            </a:r>
            <a:r>
              <a:rPr lang="nn-NO" b="1" dirty="0"/>
              <a:t/>
            </a:r>
            <a:br>
              <a:rPr lang="nn-NO" b="1" dirty="0"/>
            </a:b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248920"/>
          </a:xfrm>
        </p:spPr>
        <p:txBody>
          <a:bodyPr>
            <a:normAutofit/>
          </a:bodyPr>
          <a:lstStyle/>
          <a:p>
            <a:r>
              <a:rPr lang="tr-TR" dirty="0" smtClean="0"/>
              <a:t>PHP</a:t>
            </a:r>
            <a:r>
              <a:rPr lang="tr-TR" dirty="0"/>
              <a:t>  </a:t>
            </a:r>
            <a:r>
              <a:rPr lang="tr-TR" dirty="0" err="1"/>
              <a:t>Back-end</a:t>
            </a:r>
            <a:r>
              <a:rPr lang="tr-TR" dirty="0"/>
              <a:t> (</a:t>
            </a:r>
            <a:r>
              <a:rPr lang="tr-TR" dirty="0" smtClean="0"/>
              <a:t>Arka Plan) işlemcisidir</a:t>
            </a:r>
            <a:r>
              <a:rPr lang="tr-TR" dirty="0"/>
              <a:t>. Yani Sitenin Görselliği </a:t>
            </a:r>
            <a:r>
              <a:rPr lang="tr-TR" dirty="0" smtClean="0"/>
              <a:t>PHP </a:t>
            </a:r>
            <a:r>
              <a:rPr lang="tr-TR" dirty="0"/>
              <a:t>için </a:t>
            </a:r>
            <a:r>
              <a:rPr lang="tr-TR" dirty="0" err="1" smtClean="0"/>
              <a:t>Çk</a:t>
            </a:r>
            <a:r>
              <a:rPr lang="tr-TR" dirty="0" smtClean="0"/>
              <a:t> </a:t>
            </a:r>
            <a:r>
              <a:rPr lang="tr-TR" dirty="0" smtClean="0"/>
              <a:t>de önemli değildir</a:t>
            </a:r>
            <a:r>
              <a:rPr lang="tr-TR" dirty="0"/>
              <a:t>. </a:t>
            </a:r>
            <a:r>
              <a:rPr lang="tr-TR" dirty="0" err="1" smtClean="0"/>
              <a:t>PHP’nin</a:t>
            </a:r>
            <a:r>
              <a:rPr lang="tr-TR" dirty="0" smtClean="0"/>
              <a:t> asıl görevi arka plandaki işlemleri</a:t>
            </a:r>
            <a:r>
              <a:rPr lang="tr-TR" dirty="0"/>
              <a:t>, </a:t>
            </a:r>
            <a:r>
              <a:rPr lang="tr-TR" dirty="0" smtClean="0"/>
              <a:t>olayları kontrol etmek ve sonuçlar üretmektir.</a:t>
            </a:r>
          </a:p>
          <a:p>
            <a:r>
              <a:rPr lang="tr-TR" dirty="0"/>
              <a:t>PHP </a:t>
            </a:r>
            <a:r>
              <a:rPr lang="tr-TR" dirty="0" smtClean="0"/>
              <a:t>ile </a:t>
            </a:r>
            <a:r>
              <a:rPr lang="tr-TR" dirty="0" smtClean="0"/>
              <a:t>basit bir </a:t>
            </a:r>
            <a:r>
              <a:rPr lang="tr-TR" dirty="0" err="1" smtClean="0"/>
              <a:t>blog</a:t>
            </a:r>
            <a:r>
              <a:rPr lang="tr-TR" dirty="0" smtClean="0"/>
              <a:t> sitesinden tutun </a:t>
            </a:r>
            <a:r>
              <a:rPr lang="tr-TR" dirty="0"/>
              <a:t>da, E-Ticaret, Arama Motoru, Facebook </a:t>
            </a:r>
            <a:r>
              <a:rPr lang="tr-TR" dirty="0" smtClean="0"/>
              <a:t>gibi sistemleri yapabilirsiniz</a:t>
            </a:r>
            <a:r>
              <a:rPr lang="tr-TR" dirty="0"/>
              <a:t>. </a:t>
            </a:r>
            <a:endParaRPr lang="tr-TR" dirty="0" smtClean="0"/>
          </a:p>
          <a:p>
            <a:r>
              <a:rPr lang="tr-TR" dirty="0"/>
              <a:t>PHP kullanılarak </a:t>
            </a:r>
            <a:r>
              <a:rPr lang="tr-TR" dirty="0" smtClean="0"/>
              <a:t>yapılan sistemler</a:t>
            </a:r>
            <a:r>
              <a:rPr lang="tr-TR" dirty="0"/>
              <a:t>: Google ,  Facebook,  </a:t>
            </a:r>
            <a:r>
              <a:rPr lang="tr-TR" dirty="0" err="1"/>
              <a:t>Twitter</a:t>
            </a:r>
            <a:r>
              <a:rPr lang="tr-TR" dirty="0"/>
              <a:t>, </a:t>
            </a:r>
            <a:r>
              <a:rPr lang="tr-TR" dirty="0" err="1"/>
              <a:t>İnstagram</a:t>
            </a:r>
            <a:r>
              <a:rPr lang="tr-TR" dirty="0"/>
              <a:t>, </a:t>
            </a:r>
            <a:r>
              <a:rPr lang="tr-TR" dirty="0" err="1"/>
              <a:t>WordPress</a:t>
            </a:r>
            <a:r>
              <a:rPr lang="tr-TR" dirty="0"/>
              <a:t> </a:t>
            </a:r>
            <a:r>
              <a:rPr lang="tr-TR" dirty="0" err="1"/>
              <a:t>Blog</a:t>
            </a:r>
            <a:r>
              <a:rPr lang="tr-TR" dirty="0"/>
              <a:t> Sistemi, </a:t>
            </a:r>
            <a:r>
              <a:rPr lang="tr-TR" dirty="0" err="1" smtClean="0"/>
              <a:t>Joomla</a:t>
            </a:r>
            <a:r>
              <a:rPr lang="tr-TR" dirty="0" smtClean="0"/>
              <a:t> </a:t>
            </a:r>
            <a:r>
              <a:rPr lang="tr-TR" dirty="0" err="1"/>
              <a:t>Blog</a:t>
            </a:r>
            <a:r>
              <a:rPr lang="tr-TR" dirty="0"/>
              <a:t> Sistemi, </a:t>
            </a:r>
            <a:r>
              <a:rPr lang="tr-TR" dirty="0" smtClean="0"/>
              <a:t>ve </a:t>
            </a:r>
            <a:r>
              <a:rPr lang="tr-TR" dirty="0" smtClean="0"/>
              <a:t>benzeri…</a:t>
            </a:r>
            <a:endParaRPr lang="tr-TR" dirty="0"/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34133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PHP</a:t>
            </a:r>
            <a:r>
              <a:rPr lang="tr-TR" b="1" dirty="0" smtClean="0"/>
              <a:t>’ </a:t>
            </a:r>
            <a:r>
              <a:rPr lang="tr-TR" b="1" dirty="0" err="1"/>
              <a:t>nin</a:t>
            </a:r>
            <a:r>
              <a:rPr lang="tr-TR" b="1" dirty="0"/>
              <a:t> Ne Gibi Avantajları Var </a:t>
            </a:r>
            <a:r>
              <a:rPr lang="tr-TR" b="1" dirty="0" smtClean="0"/>
              <a:t>?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52267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/>
              <a:t>PHP kullanmanız </a:t>
            </a:r>
            <a:r>
              <a:rPr lang="tr-TR" dirty="0" smtClean="0"/>
              <a:t>size gerçekten büyük ölçüde fayda </a:t>
            </a:r>
            <a:r>
              <a:rPr lang="tr-TR" dirty="0" err="1" smtClean="0"/>
              <a:t>sağlacaktır</a:t>
            </a:r>
            <a:r>
              <a:rPr lang="tr-TR" dirty="0" smtClean="0"/>
              <a:t>. </a:t>
            </a:r>
            <a:r>
              <a:rPr lang="tr-TR" dirty="0"/>
              <a:t>PHP ücretsizdir</a:t>
            </a:r>
            <a:r>
              <a:rPr lang="tr-TR" dirty="0" smtClean="0"/>
              <a:t>. </a:t>
            </a:r>
            <a:endParaRPr lang="tr-TR" dirty="0"/>
          </a:p>
          <a:p>
            <a:r>
              <a:rPr lang="tr-TR" dirty="0" smtClean="0"/>
              <a:t>Derlemeye ihtiyaç yoktur.</a:t>
            </a:r>
          </a:p>
          <a:p>
            <a:r>
              <a:rPr lang="tr-TR" dirty="0"/>
              <a:t>Açık kaynak kodlu olduğundan kaynağına bakılabilir, geliştirilebilir </a:t>
            </a:r>
            <a:endParaRPr lang="tr-TR" dirty="0" smtClean="0"/>
          </a:p>
          <a:p>
            <a:r>
              <a:rPr lang="tr-TR" dirty="0" smtClean="0"/>
              <a:t>Çoğu </a:t>
            </a:r>
            <a:r>
              <a:rPr lang="tr-TR" dirty="0"/>
              <a:t>(</a:t>
            </a:r>
            <a:r>
              <a:rPr lang="tr-TR" dirty="0" err="1"/>
              <a:t>mysql</a:t>
            </a:r>
            <a:r>
              <a:rPr lang="tr-TR" dirty="0"/>
              <a:t>, </a:t>
            </a:r>
            <a:r>
              <a:rPr lang="tr-TR" dirty="0" err="1"/>
              <a:t>mssql</a:t>
            </a:r>
            <a:r>
              <a:rPr lang="tr-TR" dirty="0"/>
              <a:t>, </a:t>
            </a:r>
            <a:r>
              <a:rPr lang="tr-TR" dirty="0" err="1"/>
              <a:t>oracle</a:t>
            </a:r>
            <a:r>
              <a:rPr lang="tr-TR" dirty="0"/>
              <a:t> </a:t>
            </a:r>
            <a:r>
              <a:rPr lang="tr-TR" dirty="0" err="1"/>
              <a:t>vs</a:t>
            </a:r>
            <a:r>
              <a:rPr lang="tr-TR" dirty="0"/>
              <a:t>) </a:t>
            </a:r>
            <a:r>
              <a:rPr lang="tr-TR" dirty="0" err="1" smtClean="0"/>
              <a:t>veritabanı</a:t>
            </a:r>
            <a:r>
              <a:rPr lang="tr-TR" dirty="0" smtClean="0"/>
              <a:t> ile çalışabilir</a:t>
            </a:r>
            <a:r>
              <a:rPr lang="tr-TR" dirty="0"/>
              <a:t>.</a:t>
            </a:r>
          </a:p>
          <a:p>
            <a:r>
              <a:rPr lang="tr-TR" dirty="0" smtClean="0"/>
              <a:t>Kolay </a:t>
            </a:r>
            <a:r>
              <a:rPr lang="tr-TR" dirty="0" err="1"/>
              <a:t>Syntax</a:t>
            </a:r>
            <a:r>
              <a:rPr lang="tr-TR" dirty="0"/>
              <a:t>(Kod Dizilimi) </a:t>
            </a:r>
            <a:r>
              <a:rPr lang="tr-TR" dirty="0" smtClean="0"/>
              <a:t>sayesinde hızlıca ve sorunsuzca </a:t>
            </a:r>
            <a:r>
              <a:rPr lang="tr-TR" dirty="0"/>
              <a:t>ö</a:t>
            </a:r>
            <a:r>
              <a:rPr lang="tr-TR" dirty="0" smtClean="0"/>
              <a:t>ğrenirsiniz.</a:t>
            </a:r>
            <a:endParaRPr lang="tr-TR" dirty="0"/>
          </a:p>
          <a:p>
            <a:r>
              <a:rPr lang="tr-TR" dirty="0"/>
              <a:t>Kaynak </a:t>
            </a:r>
            <a:r>
              <a:rPr lang="tr-TR" dirty="0" smtClean="0"/>
              <a:t>sıkıntısı </a:t>
            </a:r>
            <a:r>
              <a:rPr lang="tr-TR" dirty="0"/>
              <a:t>ç</a:t>
            </a:r>
            <a:r>
              <a:rPr lang="tr-TR" dirty="0" smtClean="0"/>
              <a:t>ekmezsiniz. Çıkan hatayı Google’da araştırarak kolaylıkla </a:t>
            </a:r>
            <a:r>
              <a:rPr lang="tr-TR" dirty="0" smtClean="0"/>
              <a:t>bulabilirsiniz.</a:t>
            </a:r>
            <a:endParaRPr lang="tr-TR" dirty="0"/>
          </a:p>
          <a:p>
            <a:r>
              <a:rPr lang="tr-TR" dirty="0"/>
              <a:t>İşlemler çok hızlıdır. </a:t>
            </a:r>
            <a:r>
              <a:rPr lang="tr-TR" dirty="0" smtClean="0"/>
              <a:t>PHP çalışma </a:t>
            </a:r>
            <a:r>
              <a:rPr lang="tr-TR" dirty="0"/>
              <a:t>motoru kodları hemen anlar ve ona göre çıktı oluşturur.</a:t>
            </a:r>
          </a:p>
          <a:p>
            <a:r>
              <a:rPr lang="tr-TR" dirty="0"/>
              <a:t>Framework denen yardımcıları var. </a:t>
            </a:r>
            <a:r>
              <a:rPr lang="tr-TR" dirty="0" err="1"/>
              <a:t>Framework’ler</a:t>
            </a:r>
            <a:r>
              <a:rPr lang="tr-TR" dirty="0"/>
              <a:t> </a:t>
            </a:r>
            <a:r>
              <a:rPr lang="tr-TR" dirty="0" err="1"/>
              <a:t>PHP’yi</a:t>
            </a:r>
            <a:r>
              <a:rPr lang="tr-TR" dirty="0"/>
              <a:t> kolaylaştırır</a:t>
            </a:r>
            <a:r>
              <a:rPr lang="tr-TR" dirty="0" smtClean="0"/>
              <a:t>.</a:t>
            </a:r>
          </a:p>
          <a:p>
            <a:r>
              <a:rPr lang="tr-TR" dirty="0" smtClean="0"/>
              <a:t>Facebook, Google , </a:t>
            </a:r>
            <a:r>
              <a:rPr lang="tr-TR" dirty="0" err="1" smtClean="0"/>
              <a:t>İnstagram</a:t>
            </a:r>
            <a:r>
              <a:rPr lang="tr-TR" dirty="0" smtClean="0"/>
              <a:t> Gibi Ünlü Şirketlerin Servislerini API (Application </a:t>
            </a:r>
            <a:r>
              <a:rPr lang="tr-TR" dirty="0" err="1" smtClean="0"/>
              <a:t>Plugin</a:t>
            </a:r>
            <a:r>
              <a:rPr lang="tr-TR" dirty="0" smtClean="0"/>
              <a:t> </a:t>
            </a:r>
            <a:r>
              <a:rPr lang="tr-TR" dirty="0" err="1" smtClean="0"/>
              <a:t>Interface</a:t>
            </a:r>
            <a:r>
              <a:rPr lang="tr-TR" dirty="0" smtClean="0"/>
              <a:t>) servislerini kullanarak kendi </a:t>
            </a:r>
            <a:r>
              <a:rPr lang="tr-TR" dirty="0"/>
              <a:t>s</a:t>
            </a:r>
            <a:r>
              <a:rPr lang="tr-TR" dirty="0" smtClean="0"/>
              <a:t>itenizde ve uygulamalarınızda kullanabilirsiniz.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850163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4383783"/>
          </a:xfr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08582"/>
            <a:ext cx="12192000" cy="2849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233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Kristal">
  <a:themeElements>
    <a:clrScheme name="Kristal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Kristal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ristal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4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TM02900688[[fn=Model]]</Template>
  <TotalTime>2788</TotalTime>
  <Words>904</Words>
  <Application>Microsoft Office PowerPoint</Application>
  <PresentationFormat>Geniş ekran</PresentationFormat>
  <Paragraphs>99</Paragraphs>
  <Slides>18</Slides>
  <Notes>1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7</vt:i4>
      </vt:variant>
      <vt:variant>
        <vt:lpstr>Tema</vt:lpstr>
      </vt:variant>
      <vt:variant>
        <vt:i4>3</vt:i4>
      </vt:variant>
      <vt:variant>
        <vt:lpstr>Slayt Başlıkları</vt:lpstr>
      </vt:variant>
      <vt:variant>
        <vt:i4>18</vt:i4>
      </vt:variant>
    </vt:vector>
  </HeadingPairs>
  <TitlesOfParts>
    <vt:vector size="28" baseType="lpstr">
      <vt:lpstr>Arial</vt:lpstr>
      <vt:lpstr>Calibri</vt:lpstr>
      <vt:lpstr>Calibri Light</vt:lpstr>
      <vt:lpstr>Trebuchet MS</vt:lpstr>
      <vt:lpstr>Wingdings</vt:lpstr>
      <vt:lpstr>Wingdings 2</vt:lpstr>
      <vt:lpstr>Wingdings 3</vt:lpstr>
      <vt:lpstr>HDOfficeLightV0</vt:lpstr>
      <vt:lpstr>1_HDOfficeLightV0</vt:lpstr>
      <vt:lpstr>Kristal</vt:lpstr>
      <vt:lpstr>PowerPoint Sunusu</vt:lpstr>
      <vt:lpstr>PHP - uɐɹʌǝp</vt:lpstr>
      <vt:lpstr>Kısa Bir Bakış Atalım;</vt:lpstr>
      <vt:lpstr>Peki,  Kim,  Ne Zaman, Niye Bulmuş Acaba ?</vt:lpstr>
      <vt:lpstr>Nasıl Çalışıyor Acaba bu PHP ?</vt:lpstr>
      <vt:lpstr>PHP İçin Örnekler Verelim</vt:lpstr>
      <vt:lpstr>PHP Ne İşe Yarar,  Neler Yapılabilir ? </vt:lpstr>
      <vt:lpstr>PHP’ nin Ne Gibi Avantajları Var ?</vt:lpstr>
      <vt:lpstr>PowerPoint Sunusu</vt:lpstr>
      <vt:lpstr>Kendi Bilgisayarımda Nasıl PHP Kodlarını Çalıştırabilirim?</vt:lpstr>
      <vt:lpstr>API Nedir ? Ne İşe Yarar?</vt:lpstr>
      <vt:lpstr>PowerPoint Sunusu</vt:lpstr>
      <vt:lpstr>Avantajları Olduğu Gibi Dezavantajlarıda vardır.</vt:lpstr>
      <vt:lpstr>Şöyleki: PHP Tek Başına Yeterli Midir ? </vt:lpstr>
      <vt:lpstr>PowerPoint Sunusu</vt:lpstr>
      <vt:lpstr>PHP Temel Örnekler ve Tanımlar</vt:lpstr>
      <vt:lpstr>Fonksiyon Kullanımı Basittir!</vt:lpstr>
      <vt:lpstr>PowerPoint Sunusu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 - uɐɹʌǝp</dc:title>
  <dc:creator>Lord Furkan</dc:creator>
  <cp:lastModifiedBy>Sefer Furkan SANDAL</cp:lastModifiedBy>
  <cp:revision>39</cp:revision>
  <dcterms:created xsi:type="dcterms:W3CDTF">2016-10-07T19:12:19Z</dcterms:created>
  <dcterms:modified xsi:type="dcterms:W3CDTF">2016-10-19T19:31:31Z</dcterms:modified>
</cp:coreProperties>
</file>