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3" r:id="rId7"/>
    <p:sldId id="261" r:id="rId8"/>
    <p:sldId id="262" r:id="rId9"/>
    <p:sldId id="264" r:id="rId10"/>
    <p:sldId id="265" r:id="rId11"/>
    <p:sldId id="267" r:id="rId12"/>
    <p:sldId id="266"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4660"/>
  </p:normalViewPr>
  <p:slideViewPr>
    <p:cSldViewPr snapToGrid="0">
      <p:cViewPr varScale="1">
        <p:scale>
          <a:sx n="81" d="100"/>
          <a:sy n="81" d="100"/>
        </p:scale>
        <p:origin x="74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7" name="Date Placeholder 6"/>
          <p:cNvSpPr>
            <a:spLocks noGrp="1"/>
          </p:cNvSpPr>
          <p:nvPr>
            <p:ph type="dt" sz="half" idx="10"/>
          </p:nvPr>
        </p:nvSpPr>
        <p:spPr/>
        <p:txBody>
          <a:bodyPr/>
          <a:lstStyle/>
          <a:p>
            <a:fld id="{722BD4E4-AE5B-41F6-B79E-11CF9B771F56}" type="datetimeFigureOut">
              <a:rPr lang="tr-TR" smtClean="0"/>
              <a:t>2.05.2021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2918810-D5F6-46BF-8FA4-0571276660A7}" type="slidenum">
              <a:rPr lang="tr-TR" smtClean="0"/>
              <a:t>‹#›</a:t>
            </a:fld>
            <a:endParaRPr lang="tr-TR"/>
          </a:p>
        </p:txBody>
      </p:sp>
    </p:spTree>
    <p:extLst>
      <p:ext uri="{BB962C8B-B14F-4D97-AF65-F5344CB8AC3E}">
        <p14:creationId xmlns:p14="http://schemas.microsoft.com/office/powerpoint/2010/main" val="418517378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22BD4E4-AE5B-41F6-B79E-11CF9B771F56}" type="datetimeFigureOut">
              <a:rPr lang="tr-TR" smtClean="0"/>
              <a:t>2.05.2021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2918810-D5F6-46BF-8FA4-0571276660A7}" type="slidenum">
              <a:rPr lang="tr-TR" smtClean="0"/>
              <a:t>‹#›</a:t>
            </a:fld>
            <a:endParaRPr lang="tr-TR"/>
          </a:p>
        </p:txBody>
      </p:sp>
    </p:spTree>
    <p:extLst>
      <p:ext uri="{BB962C8B-B14F-4D97-AF65-F5344CB8AC3E}">
        <p14:creationId xmlns:p14="http://schemas.microsoft.com/office/powerpoint/2010/main" val="1368640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22BD4E4-AE5B-41F6-B79E-11CF9B771F56}" type="datetimeFigureOut">
              <a:rPr lang="tr-TR" smtClean="0"/>
              <a:t>2.05.2021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2918810-D5F6-46BF-8FA4-0571276660A7}" type="slidenum">
              <a:rPr lang="tr-TR" smtClean="0"/>
              <a:t>‹#›</a:t>
            </a:fld>
            <a:endParaRPr lang="tr-TR"/>
          </a:p>
        </p:txBody>
      </p:sp>
    </p:spTree>
    <p:extLst>
      <p:ext uri="{BB962C8B-B14F-4D97-AF65-F5344CB8AC3E}">
        <p14:creationId xmlns:p14="http://schemas.microsoft.com/office/powerpoint/2010/main" val="144765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722BD4E4-AE5B-41F6-B79E-11CF9B771F56}" type="datetimeFigureOut">
              <a:rPr lang="tr-TR" smtClean="0"/>
              <a:t>2.05.2021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2918810-D5F6-46BF-8FA4-0571276660A7}" type="slidenum">
              <a:rPr lang="tr-TR" smtClean="0"/>
              <a:t>‹#›</a:t>
            </a:fld>
            <a:endParaRPr lang="tr-TR"/>
          </a:p>
        </p:txBody>
      </p:sp>
    </p:spTree>
    <p:extLst>
      <p:ext uri="{BB962C8B-B14F-4D97-AF65-F5344CB8AC3E}">
        <p14:creationId xmlns:p14="http://schemas.microsoft.com/office/powerpoint/2010/main" val="2568522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7" name="Date Placeholder 6"/>
          <p:cNvSpPr>
            <a:spLocks noGrp="1"/>
          </p:cNvSpPr>
          <p:nvPr>
            <p:ph type="dt" sz="half" idx="10"/>
          </p:nvPr>
        </p:nvSpPr>
        <p:spPr/>
        <p:txBody>
          <a:bodyPr/>
          <a:lstStyle/>
          <a:p>
            <a:fld id="{722BD4E4-AE5B-41F6-B79E-11CF9B771F56}" type="datetimeFigureOut">
              <a:rPr lang="tr-TR" smtClean="0"/>
              <a:t>2.05.2021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2918810-D5F6-46BF-8FA4-0571276660A7}" type="slidenum">
              <a:rPr lang="tr-TR" smtClean="0"/>
              <a:t>‹#›</a:t>
            </a:fld>
            <a:endParaRPr lang="tr-TR"/>
          </a:p>
        </p:txBody>
      </p:sp>
    </p:spTree>
    <p:extLst>
      <p:ext uri="{BB962C8B-B14F-4D97-AF65-F5344CB8AC3E}">
        <p14:creationId xmlns:p14="http://schemas.microsoft.com/office/powerpoint/2010/main" val="200441776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8" name="Date Placeholder 7"/>
          <p:cNvSpPr>
            <a:spLocks noGrp="1"/>
          </p:cNvSpPr>
          <p:nvPr>
            <p:ph type="dt" sz="half" idx="10"/>
          </p:nvPr>
        </p:nvSpPr>
        <p:spPr/>
        <p:txBody>
          <a:bodyPr/>
          <a:lstStyle/>
          <a:p>
            <a:fld id="{722BD4E4-AE5B-41F6-B79E-11CF9B771F56}" type="datetimeFigureOut">
              <a:rPr lang="tr-TR" smtClean="0"/>
              <a:t>2.05.2021</a:t>
            </a:fld>
            <a:endParaRPr lang="tr-TR"/>
          </a:p>
        </p:txBody>
      </p:sp>
      <p:sp>
        <p:nvSpPr>
          <p:cNvPr id="9" name="Footer Placeholder 8"/>
          <p:cNvSpPr>
            <a:spLocks noGrp="1"/>
          </p:cNvSpPr>
          <p:nvPr>
            <p:ph type="ftr" sz="quarter" idx="11"/>
          </p:nvPr>
        </p:nvSpPr>
        <p:spPr/>
        <p:txBody>
          <a:bodyPr/>
          <a:lstStyle/>
          <a:p>
            <a:endParaRPr lang="tr-TR"/>
          </a:p>
        </p:txBody>
      </p:sp>
      <p:sp>
        <p:nvSpPr>
          <p:cNvPr id="10" name="Slide Number Placeholder 9"/>
          <p:cNvSpPr>
            <a:spLocks noGrp="1"/>
          </p:cNvSpPr>
          <p:nvPr>
            <p:ph type="sldNum" sz="quarter" idx="12"/>
          </p:nvPr>
        </p:nvSpPr>
        <p:spPr/>
        <p:txBody>
          <a:bodyPr/>
          <a:lstStyle/>
          <a:p>
            <a:fld id="{A2918810-D5F6-46BF-8FA4-0571276660A7}" type="slidenum">
              <a:rPr lang="tr-TR" smtClean="0"/>
              <a:t>‹#›</a:t>
            </a:fld>
            <a:endParaRPr lang="tr-TR"/>
          </a:p>
        </p:txBody>
      </p:sp>
    </p:spTree>
    <p:extLst>
      <p:ext uri="{BB962C8B-B14F-4D97-AF65-F5344CB8AC3E}">
        <p14:creationId xmlns:p14="http://schemas.microsoft.com/office/powerpoint/2010/main" val="2435223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583436" y="3143250"/>
            <a:ext cx="4270248" cy="2596776"/>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7" name="Date Placeholder 6"/>
          <p:cNvSpPr>
            <a:spLocks noGrp="1"/>
          </p:cNvSpPr>
          <p:nvPr>
            <p:ph type="dt" sz="half" idx="10"/>
          </p:nvPr>
        </p:nvSpPr>
        <p:spPr/>
        <p:txBody>
          <a:bodyPr/>
          <a:lstStyle/>
          <a:p>
            <a:fld id="{722BD4E4-AE5B-41F6-B79E-11CF9B771F56}" type="datetimeFigureOut">
              <a:rPr lang="tr-TR" smtClean="0"/>
              <a:t>2.05.2021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2918810-D5F6-46BF-8FA4-0571276660A7}" type="slidenum">
              <a:rPr lang="tr-TR" smtClean="0"/>
              <a:t>‹#›</a:t>
            </a:fld>
            <a:endParaRPr lang="tr-TR"/>
          </a:p>
        </p:txBody>
      </p:sp>
      <p:sp>
        <p:nvSpPr>
          <p:cNvPr id="10" name="Title 9"/>
          <p:cNvSpPr>
            <a:spLocks noGrp="1"/>
          </p:cNvSpPr>
          <p:nvPr>
            <p:ph type="title"/>
          </p:nvPr>
        </p:nvSpPr>
        <p:spPr/>
        <p:txBody>
          <a:bodyPr/>
          <a:lstStyle/>
          <a:p>
            <a:r>
              <a:rPr lang="tr-TR"/>
              <a:t>Asıl başlık stilini düzenlemek için tıklayın</a:t>
            </a:r>
            <a:endParaRPr lang="en-US" dirty="0"/>
          </a:p>
        </p:txBody>
      </p:sp>
    </p:spTree>
    <p:extLst>
      <p:ext uri="{BB962C8B-B14F-4D97-AF65-F5344CB8AC3E}">
        <p14:creationId xmlns:p14="http://schemas.microsoft.com/office/powerpoint/2010/main" val="3260539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722BD4E4-AE5B-41F6-B79E-11CF9B771F56}" type="datetimeFigureOut">
              <a:rPr lang="tr-TR" smtClean="0"/>
              <a:t>2.05.2021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2918810-D5F6-46BF-8FA4-0571276660A7}" type="slidenum">
              <a:rPr lang="tr-TR" smtClean="0"/>
              <a:t>‹#›</a:t>
            </a:fld>
            <a:endParaRPr lang="tr-TR"/>
          </a:p>
        </p:txBody>
      </p:sp>
    </p:spTree>
    <p:extLst>
      <p:ext uri="{BB962C8B-B14F-4D97-AF65-F5344CB8AC3E}">
        <p14:creationId xmlns:p14="http://schemas.microsoft.com/office/powerpoint/2010/main" val="602145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2BD4E4-AE5B-41F6-B79E-11CF9B771F56}" type="datetimeFigureOut">
              <a:rPr lang="tr-TR" smtClean="0"/>
              <a:t>2.05.2021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A2918810-D5F6-46BF-8FA4-0571276660A7}" type="slidenum">
              <a:rPr lang="tr-TR" smtClean="0"/>
              <a:t>‹#›</a:t>
            </a:fld>
            <a:endParaRPr lang="tr-TR"/>
          </a:p>
        </p:txBody>
      </p:sp>
    </p:spTree>
    <p:extLst>
      <p:ext uri="{BB962C8B-B14F-4D97-AF65-F5344CB8AC3E}">
        <p14:creationId xmlns:p14="http://schemas.microsoft.com/office/powerpoint/2010/main" val="1701304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9" name="Date Placeholder 8"/>
          <p:cNvSpPr>
            <a:spLocks noGrp="1"/>
          </p:cNvSpPr>
          <p:nvPr>
            <p:ph type="dt" sz="half" idx="10"/>
          </p:nvPr>
        </p:nvSpPr>
        <p:spPr/>
        <p:txBody>
          <a:bodyPr/>
          <a:lstStyle/>
          <a:p>
            <a:fld id="{722BD4E4-AE5B-41F6-B79E-11CF9B771F56}" type="datetimeFigureOut">
              <a:rPr lang="tr-TR" smtClean="0"/>
              <a:t>2.05.2021</a:t>
            </a:fld>
            <a:endParaRPr lang="tr-T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tr-TR"/>
          </a:p>
        </p:txBody>
      </p:sp>
      <p:sp>
        <p:nvSpPr>
          <p:cNvPr id="11" name="Slide Number Placeholder 10"/>
          <p:cNvSpPr>
            <a:spLocks noGrp="1"/>
          </p:cNvSpPr>
          <p:nvPr>
            <p:ph type="sldNum" sz="quarter" idx="12"/>
          </p:nvPr>
        </p:nvSpPr>
        <p:spPr/>
        <p:txBody>
          <a:bodyPr/>
          <a:lstStyle/>
          <a:p>
            <a:fld id="{A2918810-D5F6-46BF-8FA4-0571276660A7}" type="slidenum">
              <a:rPr lang="tr-TR" smtClean="0"/>
              <a:t>‹#›</a:t>
            </a:fld>
            <a:endParaRPr lang="tr-TR"/>
          </a:p>
        </p:txBody>
      </p:sp>
    </p:spTree>
    <p:extLst>
      <p:ext uri="{BB962C8B-B14F-4D97-AF65-F5344CB8AC3E}">
        <p14:creationId xmlns:p14="http://schemas.microsoft.com/office/powerpoint/2010/main" val="4060806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22BD4E4-AE5B-41F6-B79E-11CF9B771F56}" type="datetimeFigureOut">
              <a:rPr lang="tr-TR" smtClean="0"/>
              <a:t>2.05.2021</a:t>
            </a:fld>
            <a:endParaRPr lang="tr-T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tr-TR"/>
          </a:p>
        </p:txBody>
      </p:sp>
      <p:sp>
        <p:nvSpPr>
          <p:cNvPr id="10" name="Slide Number Placeholder 9"/>
          <p:cNvSpPr>
            <a:spLocks noGrp="1"/>
          </p:cNvSpPr>
          <p:nvPr>
            <p:ph type="sldNum" sz="quarter" idx="12"/>
          </p:nvPr>
        </p:nvSpPr>
        <p:spPr/>
        <p:txBody>
          <a:bodyPr/>
          <a:lstStyle/>
          <a:p>
            <a:fld id="{A2918810-D5F6-46BF-8FA4-0571276660A7}" type="slidenum">
              <a:rPr lang="tr-TR" smtClean="0"/>
              <a:t>‹#›</a:t>
            </a:fld>
            <a:endParaRPr lang="tr-TR"/>
          </a:p>
        </p:txBody>
      </p:sp>
    </p:spTree>
    <p:extLst>
      <p:ext uri="{BB962C8B-B14F-4D97-AF65-F5344CB8AC3E}">
        <p14:creationId xmlns:p14="http://schemas.microsoft.com/office/powerpoint/2010/main" val="2785083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22BD4E4-AE5B-41F6-B79E-11CF9B771F56}" type="datetimeFigureOut">
              <a:rPr lang="tr-TR" smtClean="0"/>
              <a:t>2.05.2021</a:t>
            </a:fld>
            <a:endParaRPr lang="tr-T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tr-T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2918810-D5F6-46BF-8FA4-0571276660A7}" type="slidenum">
              <a:rPr lang="tr-TR" smtClean="0"/>
              <a:t>‹#›</a:t>
            </a:fld>
            <a:endParaRPr lang="tr-TR"/>
          </a:p>
        </p:txBody>
      </p:sp>
    </p:spTree>
    <p:extLst>
      <p:ext uri="{BB962C8B-B14F-4D97-AF65-F5344CB8AC3E}">
        <p14:creationId xmlns:p14="http://schemas.microsoft.com/office/powerpoint/2010/main" val="3984697458"/>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medium.com/@tuncerergin/convolutional-neural-network-convnet-yada-cnn-nedir-nasil-calisir-97a0f5d34cad" TargetMode="External"/><Relationship Id="rId2" Type="http://schemas.openxmlformats.org/officeDocument/2006/relationships/hyperlink" Target="https://ayyucekizrak.medium.com/deri%CC%87ne-daha-deri%CC%87ne-evri%C5%9Fimli-sinir-a%C4%9Flar%C4%B1-2813a2c8b2a9" TargetMode="External"/><Relationship Id="rId1" Type="http://schemas.openxmlformats.org/officeDocument/2006/relationships/slideLayout" Target="../slideLayouts/slideLayout2.xml"/><Relationship Id="rId6" Type="http://schemas.openxmlformats.org/officeDocument/2006/relationships/hyperlink" Target="https://towardsdatascience.com/early-stopping-a-cool-strategy-to-regularize-neural-networks-bfdeca6d722e" TargetMode="External"/><Relationship Id="rId5" Type="http://schemas.openxmlformats.org/officeDocument/2006/relationships/hyperlink" Target="https://machinelearningmastery.com/how-to-stop-training-deep-neural-networks-at-the-right-time-using-early-stopping/" TargetMode="External"/><Relationship Id="rId4" Type="http://schemas.openxmlformats.org/officeDocument/2006/relationships/hyperlink" Target="https://devhunteryz.wordpress.com/2018/07/28/transfer-ogrenimi-transfer-learnin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ADC936-8578-4574-A848-3A47EFABB21C}"/>
              </a:ext>
            </a:extLst>
          </p:cNvPr>
          <p:cNvSpPr>
            <a:spLocks noGrp="1"/>
          </p:cNvSpPr>
          <p:nvPr>
            <p:ph type="ctrTitle"/>
          </p:nvPr>
        </p:nvSpPr>
        <p:spPr>
          <a:xfrm>
            <a:off x="1600200" y="1783080"/>
            <a:ext cx="8991600" cy="1645920"/>
          </a:xfrm>
        </p:spPr>
        <p:txBody>
          <a:bodyPr/>
          <a:lstStyle/>
          <a:p>
            <a:r>
              <a:rPr lang="tr-TR" dirty="0"/>
              <a:t>Yapay Zeka Dönem Ödevi</a:t>
            </a:r>
          </a:p>
        </p:txBody>
      </p:sp>
      <p:sp>
        <p:nvSpPr>
          <p:cNvPr id="3" name="Alt Başlık 2">
            <a:extLst>
              <a:ext uri="{FF2B5EF4-FFF2-40B4-BE49-F238E27FC236}">
                <a16:creationId xmlns:a16="http://schemas.microsoft.com/office/drawing/2014/main" id="{AF408483-9876-4CF0-A37E-F1630C6440AC}"/>
              </a:ext>
            </a:extLst>
          </p:cNvPr>
          <p:cNvSpPr>
            <a:spLocks noGrp="1"/>
          </p:cNvSpPr>
          <p:nvPr>
            <p:ph type="subTitle" idx="1"/>
          </p:nvPr>
        </p:nvSpPr>
        <p:spPr>
          <a:xfrm>
            <a:off x="1524000" y="3761506"/>
            <a:ext cx="9144000" cy="2611014"/>
          </a:xfrm>
        </p:spPr>
        <p:txBody>
          <a:bodyPr>
            <a:normAutofit fontScale="92500" lnSpcReduction="20000"/>
          </a:bodyPr>
          <a:lstStyle/>
          <a:p>
            <a:r>
              <a:rPr lang="tr-TR" sz="2800" b="1" dirty="0" err="1"/>
              <a:t>Flowers</a:t>
            </a:r>
            <a:r>
              <a:rPr lang="tr-TR" sz="2800" b="1" dirty="0"/>
              <a:t> </a:t>
            </a:r>
            <a:r>
              <a:rPr lang="tr-TR" sz="2800" b="1" dirty="0" err="1"/>
              <a:t>Recognition</a:t>
            </a:r>
            <a:endParaRPr lang="tr-TR" sz="2800" b="1" dirty="0"/>
          </a:p>
          <a:p>
            <a:endParaRPr lang="tr-TR" dirty="0"/>
          </a:p>
          <a:p>
            <a:r>
              <a:rPr lang="tr-TR" dirty="0"/>
              <a:t>170201010 – Mert KARATAŞ</a:t>
            </a:r>
          </a:p>
          <a:p>
            <a:r>
              <a:rPr lang="tr-TR" dirty="0"/>
              <a:t>170201013 – Uğur Samet SATIR</a:t>
            </a:r>
          </a:p>
          <a:p>
            <a:r>
              <a:rPr lang="tr-TR" dirty="0"/>
              <a:t>170201071 – Eren Berk EDİNÇ</a:t>
            </a:r>
          </a:p>
          <a:p>
            <a:r>
              <a:rPr lang="tr-TR" dirty="0"/>
              <a:t>170201075 – Ali EKEN</a:t>
            </a:r>
          </a:p>
          <a:p>
            <a:r>
              <a:rPr lang="tr-TR" dirty="0"/>
              <a:t>170201092 – Furkan YILDIZ</a:t>
            </a:r>
          </a:p>
          <a:p>
            <a:endParaRPr lang="tr-TR" dirty="0"/>
          </a:p>
        </p:txBody>
      </p:sp>
    </p:spTree>
    <p:extLst>
      <p:ext uri="{BB962C8B-B14F-4D97-AF65-F5344CB8AC3E}">
        <p14:creationId xmlns:p14="http://schemas.microsoft.com/office/powerpoint/2010/main" val="3260968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33748B-3347-470B-80EB-F04883874B3D}"/>
              </a:ext>
            </a:extLst>
          </p:cNvPr>
          <p:cNvSpPr>
            <a:spLocks noGrp="1"/>
          </p:cNvSpPr>
          <p:nvPr>
            <p:ph type="title"/>
          </p:nvPr>
        </p:nvSpPr>
        <p:spPr/>
        <p:txBody>
          <a:bodyPr/>
          <a:lstStyle/>
          <a:p>
            <a:r>
              <a:rPr lang="tr-TR" dirty="0"/>
              <a:t>EffIcIentNetB3 modeli	</a:t>
            </a:r>
          </a:p>
        </p:txBody>
      </p:sp>
      <p:sp>
        <p:nvSpPr>
          <p:cNvPr id="3" name="İçerik Yer Tutucusu 2">
            <a:extLst>
              <a:ext uri="{FF2B5EF4-FFF2-40B4-BE49-F238E27FC236}">
                <a16:creationId xmlns:a16="http://schemas.microsoft.com/office/drawing/2014/main" id="{8FC2B5DD-E225-4391-B2ED-9DDDE26597D9}"/>
              </a:ext>
            </a:extLst>
          </p:cNvPr>
          <p:cNvSpPr>
            <a:spLocks noGrp="1"/>
          </p:cNvSpPr>
          <p:nvPr>
            <p:ph idx="1"/>
          </p:nvPr>
        </p:nvSpPr>
        <p:spPr/>
        <p:txBody>
          <a:bodyPr>
            <a:normAutofit/>
          </a:bodyPr>
          <a:lstStyle/>
          <a:p>
            <a:pPr algn="just"/>
            <a:r>
              <a:rPr lang="tr-TR" dirty="0"/>
              <a:t>Bu çalışmada kullanılan EfficientNetB3 modeli </a:t>
            </a:r>
            <a:r>
              <a:rPr lang="tr-TR" dirty="0" err="1"/>
              <a:t>Keras</a:t>
            </a:r>
            <a:r>
              <a:rPr lang="tr-TR" dirty="0"/>
              <a:t> üzerinden uygulanır (</a:t>
            </a:r>
            <a:r>
              <a:rPr lang="tr-TR" dirty="0" err="1"/>
              <a:t>implement</a:t>
            </a:r>
            <a:r>
              <a:rPr lang="tr-TR" dirty="0"/>
              <a:t> edilir). EfficientNetB3 modeli ağırlık olarak "</a:t>
            </a:r>
            <a:r>
              <a:rPr lang="tr-TR" dirty="0" err="1"/>
              <a:t>ImageNet</a:t>
            </a:r>
            <a:r>
              <a:rPr lang="tr-TR" dirty="0"/>
              <a:t>" ağırlıklarıyla (öğrenim aktarımı kullanılarak) ve tamamen bağlı katman olmadan çalıştırılır. Girdi resim boyutu olarak 128x128 boyutunda resimler alır. Daha sonra modele global </a:t>
            </a:r>
            <a:r>
              <a:rPr lang="tr-TR" dirty="0" err="1"/>
              <a:t>average</a:t>
            </a:r>
            <a:r>
              <a:rPr lang="tr-TR" dirty="0"/>
              <a:t> </a:t>
            </a:r>
            <a:r>
              <a:rPr lang="tr-TR" dirty="0" err="1"/>
              <a:t>pooling</a:t>
            </a:r>
            <a:r>
              <a:rPr lang="tr-TR" dirty="0"/>
              <a:t> 2d katmanı ve </a:t>
            </a:r>
            <a:r>
              <a:rPr lang="tr-TR" dirty="0" err="1"/>
              <a:t>softmax</a:t>
            </a:r>
            <a:r>
              <a:rPr lang="tr-TR" dirty="0"/>
              <a:t> aktivasyon fonksiyonlu 5'lik bir Dense katmanı tahmin için eklenir. Daha sonra model “</a:t>
            </a:r>
            <a:r>
              <a:rPr lang="tr-TR" dirty="0" err="1"/>
              <a:t>categorical</a:t>
            </a:r>
            <a:r>
              <a:rPr lang="tr-TR" dirty="0"/>
              <a:t> </a:t>
            </a:r>
            <a:r>
              <a:rPr lang="tr-TR" dirty="0" err="1"/>
              <a:t>crossentropy</a:t>
            </a:r>
            <a:r>
              <a:rPr lang="tr-TR" dirty="0"/>
              <a:t>” kayıp fonksiyonu ve SGD optimizasyon fonksiyonu ile 0.01 öğrenme oranı ile </a:t>
            </a:r>
            <a:r>
              <a:rPr lang="tr-TR" dirty="0" err="1"/>
              <a:t>compile</a:t>
            </a:r>
            <a:r>
              <a:rPr lang="tr-TR" dirty="0"/>
              <a:t> edilir. Daha sonra 64 </a:t>
            </a:r>
            <a:r>
              <a:rPr lang="tr-TR" dirty="0" err="1"/>
              <a:t>batch</a:t>
            </a:r>
            <a:r>
              <a:rPr lang="tr-TR" dirty="0"/>
              <a:t> size ve 50 </a:t>
            </a:r>
            <a:r>
              <a:rPr lang="tr-TR" dirty="0" err="1"/>
              <a:t>epoch</a:t>
            </a:r>
            <a:r>
              <a:rPr lang="tr-TR" dirty="0"/>
              <a:t> ile 10 </a:t>
            </a:r>
            <a:r>
              <a:rPr lang="tr-TR" dirty="0" err="1"/>
              <a:t>patience’lık</a:t>
            </a:r>
            <a:r>
              <a:rPr lang="tr-TR" dirty="0"/>
              <a:t> bir </a:t>
            </a:r>
            <a:r>
              <a:rPr lang="tr-TR" dirty="0" err="1"/>
              <a:t>val_loss</a:t>
            </a:r>
            <a:r>
              <a:rPr lang="tr-TR" dirty="0"/>
              <a:t> kullanan bir </a:t>
            </a:r>
            <a:r>
              <a:rPr lang="tr-TR" dirty="0" err="1"/>
              <a:t>early</a:t>
            </a:r>
            <a:r>
              <a:rPr lang="tr-TR" dirty="0"/>
              <a:t> </a:t>
            </a:r>
            <a:r>
              <a:rPr lang="tr-TR" dirty="0" err="1"/>
              <a:t>stopping</a:t>
            </a:r>
            <a:r>
              <a:rPr lang="tr-TR" dirty="0"/>
              <a:t> ile model fit edilir ve en başarılı model kaydedilir.</a:t>
            </a:r>
          </a:p>
        </p:txBody>
      </p:sp>
    </p:spTree>
    <p:extLst>
      <p:ext uri="{BB962C8B-B14F-4D97-AF65-F5344CB8AC3E}">
        <p14:creationId xmlns:p14="http://schemas.microsoft.com/office/powerpoint/2010/main" val="2764571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20BF08-13FA-4CBF-A711-DB96D3C112B2}"/>
              </a:ext>
            </a:extLst>
          </p:cNvPr>
          <p:cNvSpPr>
            <a:spLocks noGrp="1"/>
          </p:cNvSpPr>
          <p:nvPr>
            <p:ph type="title"/>
          </p:nvPr>
        </p:nvSpPr>
        <p:spPr/>
        <p:txBody>
          <a:bodyPr/>
          <a:lstStyle/>
          <a:p>
            <a:r>
              <a:rPr lang="tr-TR" dirty="0"/>
              <a:t>EffIcIentNetB3 Model Sonuçları	</a:t>
            </a:r>
          </a:p>
        </p:txBody>
      </p:sp>
      <p:graphicFrame>
        <p:nvGraphicFramePr>
          <p:cNvPr id="4" name="Tablo 4">
            <a:extLst>
              <a:ext uri="{FF2B5EF4-FFF2-40B4-BE49-F238E27FC236}">
                <a16:creationId xmlns:a16="http://schemas.microsoft.com/office/drawing/2014/main" id="{32AE14B1-C0A0-4FF1-BAB6-2A143ABDFB11}"/>
              </a:ext>
            </a:extLst>
          </p:cNvPr>
          <p:cNvGraphicFramePr>
            <a:graphicFrameLocks noGrp="1"/>
          </p:cNvGraphicFramePr>
          <p:nvPr>
            <p:ph idx="1"/>
            <p:extLst>
              <p:ext uri="{D42A27DB-BD31-4B8C-83A1-F6EECF244321}">
                <p14:modId xmlns:p14="http://schemas.microsoft.com/office/powerpoint/2010/main" val="2621896651"/>
              </p:ext>
            </p:extLst>
          </p:nvPr>
        </p:nvGraphicFramePr>
        <p:xfrm>
          <a:off x="2230438" y="2638425"/>
          <a:ext cx="7731126" cy="1112520"/>
        </p:xfrm>
        <a:graphic>
          <a:graphicData uri="http://schemas.openxmlformats.org/drawingml/2006/table">
            <a:tbl>
              <a:tblPr firstRow="1" bandRow="1">
                <a:tableStyleId>{5C22544A-7EE6-4342-B048-85BDC9FD1C3A}</a:tableStyleId>
              </a:tblPr>
              <a:tblGrid>
                <a:gridCol w="3865563">
                  <a:extLst>
                    <a:ext uri="{9D8B030D-6E8A-4147-A177-3AD203B41FA5}">
                      <a16:colId xmlns:a16="http://schemas.microsoft.com/office/drawing/2014/main" val="1745239866"/>
                    </a:ext>
                  </a:extLst>
                </a:gridCol>
                <a:gridCol w="3865563">
                  <a:extLst>
                    <a:ext uri="{9D8B030D-6E8A-4147-A177-3AD203B41FA5}">
                      <a16:colId xmlns:a16="http://schemas.microsoft.com/office/drawing/2014/main" val="3309412578"/>
                    </a:ext>
                  </a:extLst>
                </a:gridCol>
              </a:tblGrid>
              <a:tr h="370840">
                <a:tc>
                  <a:txBody>
                    <a:bodyPr/>
                    <a:lstStyle/>
                    <a:p>
                      <a:r>
                        <a:rPr lang="tr-TR" dirty="0" err="1"/>
                        <a:t>Veriseti</a:t>
                      </a:r>
                      <a:r>
                        <a:rPr lang="tr-TR" dirty="0"/>
                        <a:t> Oranı</a:t>
                      </a:r>
                    </a:p>
                  </a:txBody>
                  <a:tcPr marL="67227" marR="67227"/>
                </a:tc>
                <a:tc>
                  <a:txBody>
                    <a:bodyPr/>
                    <a:lstStyle/>
                    <a:p>
                      <a:r>
                        <a:rPr lang="tr-TR" dirty="0"/>
                        <a:t>Test Doğruluk Oranı</a:t>
                      </a:r>
                    </a:p>
                  </a:txBody>
                  <a:tcPr marL="67227" marR="67227"/>
                </a:tc>
                <a:extLst>
                  <a:ext uri="{0D108BD9-81ED-4DB2-BD59-A6C34878D82A}">
                    <a16:rowId xmlns:a16="http://schemas.microsoft.com/office/drawing/2014/main" val="3471570249"/>
                  </a:ext>
                </a:extLst>
              </a:tr>
              <a:tr h="370840">
                <a:tc>
                  <a:txBody>
                    <a:bodyPr/>
                    <a:lstStyle/>
                    <a:p>
                      <a:r>
                        <a:rPr lang="tr-TR" dirty="0"/>
                        <a:t>70-15-15</a:t>
                      </a:r>
                    </a:p>
                  </a:txBody>
                  <a:tcPr marL="67227" marR="67227"/>
                </a:tc>
                <a:tc>
                  <a:txBody>
                    <a:bodyPr/>
                    <a:lstStyle/>
                    <a:p>
                      <a:r>
                        <a:rPr lang="tr-TR" dirty="0"/>
                        <a:t>%82,24</a:t>
                      </a:r>
                    </a:p>
                  </a:txBody>
                  <a:tcPr marL="67227" marR="67227"/>
                </a:tc>
                <a:extLst>
                  <a:ext uri="{0D108BD9-81ED-4DB2-BD59-A6C34878D82A}">
                    <a16:rowId xmlns:a16="http://schemas.microsoft.com/office/drawing/2014/main" val="892791354"/>
                  </a:ext>
                </a:extLst>
              </a:tr>
              <a:tr h="370840">
                <a:tc>
                  <a:txBody>
                    <a:bodyPr/>
                    <a:lstStyle/>
                    <a:p>
                      <a:r>
                        <a:rPr lang="tr-TR" dirty="0"/>
                        <a:t>85-15</a:t>
                      </a:r>
                    </a:p>
                  </a:txBody>
                  <a:tcPr marL="67227" marR="67227"/>
                </a:tc>
                <a:tc>
                  <a:txBody>
                    <a:bodyPr/>
                    <a:lstStyle/>
                    <a:p>
                      <a:r>
                        <a:rPr lang="tr-TR" dirty="0"/>
                        <a:t>%87,84</a:t>
                      </a:r>
                    </a:p>
                  </a:txBody>
                  <a:tcPr marL="67227" marR="67227"/>
                </a:tc>
                <a:extLst>
                  <a:ext uri="{0D108BD9-81ED-4DB2-BD59-A6C34878D82A}">
                    <a16:rowId xmlns:a16="http://schemas.microsoft.com/office/drawing/2014/main" val="835418340"/>
                  </a:ext>
                </a:extLst>
              </a:tr>
            </a:tbl>
          </a:graphicData>
        </a:graphic>
      </p:graphicFrame>
      <p:pic>
        <p:nvPicPr>
          <p:cNvPr id="6" name="Resim 5">
            <a:extLst>
              <a:ext uri="{FF2B5EF4-FFF2-40B4-BE49-F238E27FC236}">
                <a16:creationId xmlns:a16="http://schemas.microsoft.com/office/drawing/2014/main" id="{05077FB7-39C5-47C1-80CC-1D61C6293ADD}"/>
              </a:ext>
            </a:extLst>
          </p:cNvPr>
          <p:cNvPicPr>
            <a:picLocks noChangeAspect="1"/>
          </p:cNvPicPr>
          <p:nvPr/>
        </p:nvPicPr>
        <p:blipFill>
          <a:blip r:embed="rId2"/>
          <a:stretch>
            <a:fillRect/>
          </a:stretch>
        </p:blipFill>
        <p:spPr>
          <a:xfrm>
            <a:off x="3376070" y="4018706"/>
            <a:ext cx="5439859" cy="2030370"/>
          </a:xfrm>
          <a:prstGeom prst="rect">
            <a:avLst/>
          </a:prstGeom>
        </p:spPr>
      </p:pic>
    </p:spTree>
    <p:extLst>
      <p:ext uri="{BB962C8B-B14F-4D97-AF65-F5344CB8AC3E}">
        <p14:creationId xmlns:p14="http://schemas.microsoft.com/office/powerpoint/2010/main" val="3282786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AD0276-0A65-4075-A54E-B1D07A67E34E}"/>
              </a:ext>
            </a:extLst>
          </p:cNvPr>
          <p:cNvSpPr>
            <a:spLocks noGrp="1"/>
          </p:cNvSpPr>
          <p:nvPr>
            <p:ph type="title"/>
          </p:nvPr>
        </p:nvSpPr>
        <p:spPr/>
        <p:txBody>
          <a:bodyPr/>
          <a:lstStyle/>
          <a:p>
            <a:r>
              <a:rPr lang="tr-TR" dirty="0"/>
              <a:t>InceptıonV3 Modeli	</a:t>
            </a:r>
          </a:p>
        </p:txBody>
      </p:sp>
      <p:sp>
        <p:nvSpPr>
          <p:cNvPr id="3" name="İçerik Yer Tutucusu 2">
            <a:extLst>
              <a:ext uri="{FF2B5EF4-FFF2-40B4-BE49-F238E27FC236}">
                <a16:creationId xmlns:a16="http://schemas.microsoft.com/office/drawing/2014/main" id="{E7B6B65B-314B-49A5-AD65-05971C6C4F9E}"/>
              </a:ext>
            </a:extLst>
          </p:cNvPr>
          <p:cNvSpPr>
            <a:spLocks noGrp="1"/>
          </p:cNvSpPr>
          <p:nvPr>
            <p:ph idx="1"/>
          </p:nvPr>
        </p:nvSpPr>
        <p:spPr/>
        <p:txBody>
          <a:bodyPr>
            <a:normAutofit/>
          </a:bodyPr>
          <a:lstStyle/>
          <a:p>
            <a:pPr algn="just"/>
            <a:r>
              <a:rPr lang="tr-TR" dirty="0"/>
              <a:t>Bu çalışmada kullanılan InceptionV3 modeli </a:t>
            </a:r>
            <a:r>
              <a:rPr lang="tr-TR" dirty="0" err="1"/>
              <a:t>Keras</a:t>
            </a:r>
            <a:r>
              <a:rPr lang="tr-TR" dirty="0"/>
              <a:t> üzerinden uygulanır (</a:t>
            </a:r>
            <a:r>
              <a:rPr lang="tr-TR" dirty="0" err="1"/>
              <a:t>implement</a:t>
            </a:r>
            <a:r>
              <a:rPr lang="tr-TR" dirty="0"/>
              <a:t> edilir). EfficientNetB3 modeli ağırlık olarak "</a:t>
            </a:r>
            <a:r>
              <a:rPr lang="tr-TR" dirty="0" err="1"/>
              <a:t>ImageNet</a:t>
            </a:r>
            <a:r>
              <a:rPr lang="tr-TR" dirty="0"/>
              <a:t>" ağırlıklarıyla (öğrenim aktarımı kullanılarak) ve tamamen bağlı katman olmadan çalıştırılır. Girdi resim boyutu olarak 128x128 boyutunda resimler alır. Daha sonra modele global </a:t>
            </a:r>
            <a:r>
              <a:rPr lang="tr-TR" dirty="0" err="1"/>
              <a:t>average</a:t>
            </a:r>
            <a:r>
              <a:rPr lang="tr-TR" dirty="0"/>
              <a:t> </a:t>
            </a:r>
            <a:r>
              <a:rPr lang="tr-TR" dirty="0" err="1"/>
              <a:t>pooling</a:t>
            </a:r>
            <a:r>
              <a:rPr lang="tr-TR" dirty="0"/>
              <a:t> 2d katmanı ve </a:t>
            </a:r>
            <a:r>
              <a:rPr lang="tr-TR" dirty="0" err="1"/>
              <a:t>softmax</a:t>
            </a:r>
            <a:r>
              <a:rPr lang="tr-TR" dirty="0"/>
              <a:t> aktivasyon fonksiyonlu 5'lik bir Dense katmanı tahmin için eklenir. Daha sonra model “</a:t>
            </a:r>
            <a:r>
              <a:rPr lang="tr-TR" dirty="0" err="1"/>
              <a:t>categorical</a:t>
            </a:r>
            <a:r>
              <a:rPr lang="tr-TR" dirty="0"/>
              <a:t> </a:t>
            </a:r>
            <a:r>
              <a:rPr lang="tr-TR" dirty="0" err="1"/>
              <a:t>crossentropy</a:t>
            </a:r>
            <a:r>
              <a:rPr lang="tr-TR" dirty="0"/>
              <a:t>” kayıp fonksiyonu ve SGD optimizasyon fonksiyonu ile 0.01 öğrenme oranı ile </a:t>
            </a:r>
            <a:r>
              <a:rPr lang="tr-TR" dirty="0" err="1"/>
              <a:t>compile</a:t>
            </a:r>
            <a:r>
              <a:rPr lang="tr-TR" dirty="0"/>
              <a:t> edilir. Daha sonra 64 </a:t>
            </a:r>
            <a:r>
              <a:rPr lang="tr-TR" dirty="0" err="1"/>
              <a:t>batch</a:t>
            </a:r>
            <a:r>
              <a:rPr lang="tr-TR" dirty="0"/>
              <a:t> size ve 50 </a:t>
            </a:r>
            <a:r>
              <a:rPr lang="tr-TR" dirty="0" err="1"/>
              <a:t>epoch</a:t>
            </a:r>
            <a:r>
              <a:rPr lang="tr-TR" dirty="0"/>
              <a:t> ile 10 </a:t>
            </a:r>
            <a:r>
              <a:rPr lang="tr-TR" dirty="0" err="1"/>
              <a:t>patience’lık</a:t>
            </a:r>
            <a:r>
              <a:rPr lang="tr-TR" dirty="0"/>
              <a:t>, </a:t>
            </a:r>
            <a:r>
              <a:rPr lang="tr-TR" dirty="0" err="1"/>
              <a:t>val_loss</a:t>
            </a:r>
            <a:r>
              <a:rPr lang="tr-TR" dirty="0"/>
              <a:t> kullanan bir </a:t>
            </a:r>
            <a:r>
              <a:rPr lang="tr-TR" dirty="0" err="1"/>
              <a:t>early</a:t>
            </a:r>
            <a:r>
              <a:rPr lang="tr-TR" dirty="0"/>
              <a:t> </a:t>
            </a:r>
            <a:r>
              <a:rPr lang="tr-TR" dirty="0" err="1"/>
              <a:t>stopping</a:t>
            </a:r>
            <a:r>
              <a:rPr lang="tr-TR" dirty="0"/>
              <a:t> ile model fit edilir ve en başarılı model kaydedilir.</a:t>
            </a:r>
          </a:p>
          <a:p>
            <a:endParaRPr lang="tr-TR" dirty="0"/>
          </a:p>
        </p:txBody>
      </p:sp>
    </p:spTree>
    <p:extLst>
      <p:ext uri="{BB962C8B-B14F-4D97-AF65-F5344CB8AC3E}">
        <p14:creationId xmlns:p14="http://schemas.microsoft.com/office/powerpoint/2010/main" val="3254226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37FB8D-2F8F-4F0E-866A-E89290C8EA28}"/>
              </a:ext>
            </a:extLst>
          </p:cNvPr>
          <p:cNvSpPr>
            <a:spLocks noGrp="1"/>
          </p:cNvSpPr>
          <p:nvPr>
            <p:ph type="title"/>
          </p:nvPr>
        </p:nvSpPr>
        <p:spPr/>
        <p:txBody>
          <a:bodyPr/>
          <a:lstStyle/>
          <a:p>
            <a:r>
              <a:rPr lang="tr-TR" dirty="0"/>
              <a:t>InceptıonV3 Model Sonuçları	</a:t>
            </a:r>
          </a:p>
        </p:txBody>
      </p:sp>
      <p:graphicFrame>
        <p:nvGraphicFramePr>
          <p:cNvPr id="4" name="Tablo 4">
            <a:extLst>
              <a:ext uri="{FF2B5EF4-FFF2-40B4-BE49-F238E27FC236}">
                <a16:creationId xmlns:a16="http://schemas.microsoft.com/office/drawing/2014/main" id="{4AE3F6BF-B94D-4E1D-BBD4-2AEAD3DAF973}"/>
              </a:ext>
            </a:extLst>
          </p:cNvPr>
          <p:cNvGraphicFramePr>
            <a:graphicFrameLocks noGrp="1"/>
          </p:cNvGraphicFramePr>
          <p:nvPr>
            <p:ph idx="1"/>
            <p:extLst>
              <p:ext uri="{D42A27DB-BD31-4B8C-83A1-F6EECF244321}">
                <p14:modId xmlns:p14="http://schemas.microsoft.com/office/powerpoint/2010/main" val="3921343986"/>
              </p:ext>
            </p:extLst>
          </p:nvPr>
        </p:nvGraphicFramePr>
        <p:xfrm>
          <a:off x="2230438" y="2638425"/>
          <a:ext cx="7731126" cy="1112520"/>
        </p:xfrm>
        <a:graphic>
          <a:graphicData uri="http://schemas.openxmlformats.org/drawingml/2006/table">
            <a:tbl>
              <a:tblPr firstRow="1" bandRow="1">
                <a:tableStyleId>{5C22544A-7EE6-4342-B048-85BDC9FD1C3A}</a:tableStyleId>
              </a:tblPr>
              <a:tblGrid>
                <a:gridCol w="3865563">
                  <a:extLst>
                    <a:ext uri="{9D8B030D-6E8A-4147-A177-3AD203B41FA5}">
                      <a16:colId xmlns:a16="http://schemas.microsoft.com/office/drawing/2014/main" val="3613216222"/>
                    </a:ext>
                  </a:extLst>
                </a:gridCol>
                <a:gridCol w="3865563">
                  <a:extLst>
                    <a:ext uri="{9D8B030D-6E8A-4147-A177-3AD203B41FA5}">
                      <a16:colId xmlns:a16="http://schemas.microsoft.com/office/drawing/2014/main" val="1021955859"/>
                    </a:ext>
                  </a:extLst>
                </a:gridCol>
              </a:tblGrid>
              <a:tr h="370840">
                <a:tc>
                  <a:txBody>
                    <a:bodyPr/>
                    <a:lstStyle/>
                    <a:p>
                      <a:r>
                        <a:rPr lang="tr-TR" dirty="0" err="1"/>
                        <a:t>Veriseti</a:t>
                      </a:r>
                      <a:r>
                        <a:rPr lang="tr-TR" dirty="0"/>
                        <a:t> Oranı</a:t>
                      </a:r>
                    </a:p>
                  </a:txBody>
                  <a:tcPr marL="67227" marR="67227"/>
                </a:tc>
                <a:tc>
                  <a:txBody>
                    <a:bodyPr/>
                    <a:lstStyle/>
                    <a:p>
                      <a:r>
                        <a:rPr lang="tr-TR" dirty="0"/>
                        <a:t>Test Doğruluk Oranı</a:t>
                      </a:r>
                    </a:p>
                  </a:txBody>
                  <a:tcPr marL="67227" marR="67227"/>
                </a:tc>
                <a:extLst>
                  <a:ext uri="{0D108BD9-81ED-4DB2-BD59-A6C34878D82A}">
                    <a16:rowId xmlns:a16="http://schemas.microsoft.com/office/drawing/2014/main" val="2960752245"/>
                  </a:ext>
                </a:extLst>
              </a:tr>
              <a:tr h="370840">
                <a:tc>
                  <a:txBody>
                    <a:bodyPr/>
                    <a:lstStyle/>
                    <a:p>
                      <a:r>
                        <a:rPr lang="tr-TR" dirty="0"/>
                        <a:t>70-15-15</a:t>
                      </a:r>
                    </a:p>
                  </a:txBody>
                  <a:tcPr marL="67227" marR="67227"/>
                </a:tc>
                <a:tc>
                  <a:txBody>
                    <a:bodyPr/>
                    <a:lstStyle/>
                    <a:p>
                      <a:r>
                        <a:rPr lang="tr-TR" dirty="0"/>
                        <a:t>%79,19</a:t>
                      </a:r>
                    </a:p>
                  </a:txBody>
                  <a:tcPr marL="67227" marR="67227"/>
                </a:tc>
                <a:extLst>
                  <a:ext uri="{0D108BD9-81ED-4DB2-BD59-A6C34878D82A}">
                    <a16:rowId xmlns:a16="http://schemas.microsoft.com/office/drawing/2014/main" val="3684313590"/>
                  </a:ext>
                </a:extLst>
              </a:tr>
              <a:tr h="370840">
                <a:tc>
                  <a:txBody>
                    <a:bodyPr/>
                    <a:lstStyle/>
                    <a:p>
                      <a:r>
                        <a:rPr lang="tr-TR" dirty="0"/>
                        <a:t>85-15</a:t>
                      </a:r>
                    </a:p>
                  </a:txBody>
                  <a:tcPr marL="67227" marR="67227"/>
                </a:tc>
                <a:tc>
                  <a:txBody>
                    <a:bodyPr/>
                    <a:lstStyle/>
                    <a:p>
                      <a:r>
                        <a:rPr lang="tr-TR" dirty="0"/>
                        <a:t>%83,23</a:t>
                      </a:r>
                    </a:p>
                  </a:txBody>
                  <a:tcPr marL="67227" marR="67227"/>
                </a:tc>
                <a:extLst>
                  <a:ext uri="{0D108BD9-81ED-4DB2-BD59-A6C34878D82A}">
                    <a16:rowId xmlns:a16="http://schemas.microsoft.com/office/drawing/2014/main" val="2310703621"/>
                  </a:ext>
                </a:extLst>
              </a:tr>
            </a:tbl>
          </a:graphicData>
        </a:graphic>
      </p:graphicFrame>
      <p:pic>
        <p:nvPicPr>
          <p:cNvPr id="6" name="Resim 5">
            <a:extLst>
              <a:ext uri="{FF2B5EF4-FFF2-40B4-BE49-F238E27FC236}">
                <a16:creationId xmlns:a16="http://schemas.microsoft.com/office/drawing/2014/main" id="{1A3F6A16-3622-4E3A-99B7-B035F875788E}"/>
              </a:ext>
            </a:extLst>
          </p:cNvPr>
          <p:cNvPicPr>
            <a:picLocks noChangeAspect="1"/>
          </p:cNvPicPr>
          <p:nvPr/>
        </p:nvPicPr>
        <p:blipFill>
          <a:blip r:embed="rId2"/>
          <a:stretch>
            <a:fillRect/>
          </a:stretch>
        </p:blipFill>
        <p:spPr>
          <a:xfrm>
            <a:off x="3545274" y="3774083"/>
            <a:ext cx="5101452" cy="2176144"/>
          </a:xfrm>
          <a:prstGeom prst="rect">
            <a:avLst/>
          </a:prstGeom>
        </p:spPr>
      </p:pic>
    </p:spTree>
    <p:extLst>
      <p:ext uri="{BB962C8B-B14F-4D97-AF65-F5344CB8AC3E}">
        <p14:creationId xmlns:p14="http://schemas.microsoft.com/office/powerpoint/2010/main" val="800836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9BC7F4-1863-4DB7-9C85-791C720F6723}"/>
              </a:ext>
            </a:extLst>
          </p:cNvPr>
          <p:cNvSpPr>
            <a:spLocks noGrp="1"/>
          </p:cNvSpPr>
          <p:nvPr>
            <p:ph type="title"/>
          </p:nvPr>
        </p:nvSpPr>
        <p:spPr/>
        <p:txBody>
          <a:bodyPr/>
          <a:lstStyle/>
          <a:p>
            <a:r>
              <a:rPr lang="tr-TR" dirty="0"/>
              <a:t>VGG19 Modeli	</a:t>
            </a:r>
          </a:p>
        </p:txBody>
      </p:sp>
      <p:sp>
        <p:nvSpPr>
          <p:cNvPr id="3" name="İçerik Yer Tutucusu 2">
            <a:extLst>
              <a:ext uri="{FF2B5EF4-FFF2-40B4-BE49-F238E27FC236}">
                <a16:creationId xmlns:a16="http://schemas.microsoft.com/office/drawing/2014/main" id="{C015C17D-9ABB-4F52-BB36-67908A56AA0A}"/>
              </a:ext>
            </a:extLst>
          </p:cNvPr>
          <p:cNvSpPr>
            <a:spLocks noGrp="1"/>
          </p:cNvSpPr>
          <p:nvPr>
            <p:ph idx="1"/>
          </p:nvPr>
        </p:nvSpPr>
        <p:spPr/>
        <p:txBody>
          <a:bodyPr>
            <a:normAutofit/>
          </a:bodyPr>
          <a:lstStyle/>
          <a:p>
            <a:pPr algn="just"/>
            <a:r>
              <a:rPr lang="tr-TR" dirty="0"/>
              <a:t>Bu çalışmada kullanılan InceptionV3 modeli </a:t>
            </a:r>
            <a:r>
              <a:rPr lang="tr-TR" dirty="0" err="1"/>
              <a:t>Keras</a:t>
            </a:r>
            <a:r>
              <a:rPr lang="tr-TR" dirty="0"/>
              <a:t> üzerinden uygulanır (</a:t>
            </a:r>
            <a:r>
              <a:rPr lang="tr-TR" dirty="0" err="1"/>
              <a:t>implement</a:t>
            </a:r>
            <a:r>
              <a:rPr lang="tr-TR" dirty="0"/>
              <a:t> edilir). VGG19 modeli ağırlık olarak "</a:t>
            </a:r>
            <a:r>
              <a:rPr lang="tr-TR" dirty="0" err="1"/>
              <a:t>ImageNet</a:t>
            </a:r>
            <a:r>
              <a:rPr lang="tr-TR" dirty="0"/>
              <a:t>" ağırlıklarıyla (öğrenim aktarımı kullanılarak) ve tamamen bağlı katman olmadan çalıştırılır. Girdi resim boyutu olarak 128x128 boyutunda resimler alır. Daha sonra modele global </a:t>
            </a:r>
            <a:r>
              <a:rPr lang="tr-TR" dirty="0" err="1"/>
              <a:t>average</a:t>
            </a:r>
            <a:r>
              <a:rPr lang="tr-TR" dirty="0"/>
              <a:t> </a:t>
            </a:r>
            <a:r>
              <a:rPr lang="tr-TR" dirty="0" err="1"/>
              <a:t>pooling</a:t>
            </a:r>
            <a:r>
              <a:rPr lang="tr-TR" dirty="0"/>
              <a:t> 2d katmanı ve </a:t>
            </a:r>
            <a:r>
              <a:rPr lang="tr-TR" dirty="0" err="1"/>
              <a:t>softmax</a:t>
            </a:r>
            <a:r>
              <a:rPr lang="tr-TR" dirty="0"/>
              <a:t> aktivasyon fonksiyonlu 5'lik bir Dense katmanı tahmin için eklenir. Daha sonra model “</a:t>
            </a:r>
            <a:r>
              <a:rPr lang="tr-TR" dirty="0" err="1"/>
              <a:t>categorical</a:t>
            </a:r>
            <a:r>
              <a:rPr lang="tr-TR" dirty="0"/>
              <a:t> </a:t>
            </a:r>
            <a:r>
              <a:rPr lang="tr-TR" dirty="0" err="1"/>
              <a:t>crossentropy</a:t>
            </a:r>
            <a:r>
              <a:rPr lang="tr-TR" dirty="0"/>
              <a:t>” kayıp fonksiyonu ve SGD optimizasyon fonksiyonu ile 0.001 öğrenme oranı ile </a:t>
            </a:r>
            <a:r>
              <a:rPr lang="tr-TR" dirty="0" err="1"/>
              <a:t>compile</a:t>
            </a:r>
            <a:r>
              <a:rPr lang="tr-TR" dirty="0"/>
              <a:t> edilir. Daha sonra 64 </a:t>
            </a:r>
            <a:r>
              <a:rPr lang="tr-TR" dirty="0" err="1"/>
              <a:t>batch</a:t>
            </a:r>
            <a:r>
              <a:rPr lang="tr-TR" dirty="0"/>
              <a:t> size ve 50 </a:t>
            </a:r>
            <a:r>
              <a:rPr lang="tr-TR" dirty="0" err="1"/>
              <a:t>epoch</a:t>
            </a:r>
            <a:r>
              <a:rPr lang="tr-TR" dirty="0"/>
              <a:t> ile 10 </a:t>
            </a:r>
            <a:r>
              <a:rPr lang="tr-TR" dirty="0" err="1"/>
              <a:t>patience’lık</a:t>
            </a:r>
            <a:r>
              <a:rPr lang="tr-TR" dirty="0"/>
              <a:t>, </a:t>
            </a:r>
            <a:r>
              <a:rPr lang="tr-TR" dirty="0" err="1"/>
              <a:t>val_accuracy</a:t>
            </a:r>
            <a:r>
              <a:rPr lang="tr-TR" dirty="0"/>
              <a:t> kullanan bir </a:t>
            </a:r>
            <a:r>
              <a:rPr lang="tr-TR" dirty="0" err="1"/>
              <a:t>early</a:t>
            </a:r>
            <a:r>
              <a:rPr lang="tr-TR" dirty="0"/>
              <a:t> </a:t>
            </a:r>
            <a:r>
              <a:rPr lang="tr-TR" dirty="0" err="1"/>
              <a:t>stopping</a:t>
            </a:r>
            <a:r>
              <a:rPr lang="tr-TR" dirty="0"/>
              <a:t> ile model fit edilir ve en başarılı model kaydedilir.</a:t>
            </a:r>
          </a:p>
          <a:p>
            <a:endParaRPr lang="tr-TR" dirty="0"/>
          </a:p>
          <a:p>
            <a:endParaRPr lang="tr-TR" dirty="0"/>
          </a:p>
        </p:txBody>
      </p:sp>
    </p:spTree>
    <p:extLst>
      <p:ext uri="{BB962C8B-B14F-4D97-AF65-F5344CB8AC3E}">
        <p14:creationId xmlns:p14="http://schemas.microsoft.com/office/powerpoint/2010/main" val="441642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9503D2-2C4D-43ED-B8B6-01702AA79FA0}"/>
              </a:ext>
            </a:extLst>
          </p:cNvPr>
          <p:cNvSpPr>
            <a:spLocks noGrp="1"/>
          </p:cNvSpPr>
          <p:nvPr>
            <p:ph type="title"/>
          </p:nvPr>
        </p:nvSpPr>
        <p:spPr/>
        <p:txBody>
          <a:bodyPr/>
          <a:lstStyle/>
          <a:p>
            <a:r>
              <a:rPr lang="tr-TR" dirty="0"/>
              <a:t>VGG19 Model Sonuçları	</a:t>
            </a:r>
          </a:p>
        </p:txBody>
      </p:sp>
      <p:graphicFrame>
        <p:nvGraphicFramePr>
          <p:cNvPr id="7" name="Tablo 7">
            <a:extLst>
              <a:ext uri="{FF2B5EF4-FFF2-40B4-BE49-F238E27FC236}">
                <a16:creationId xmlns:a16="http://schemas.microsoft.com/office/drawing/2014/main" id="{79CB1C6A-81F0-4D77-9576-7324BF4BA860}"/>
              </a:ext>
            </a:extLst>
          </p:cNvPr>
          <p:cNvGraphicFramePr>
            <a:graphicFrameLocks noGrp="1"/>
          </p:cNvGraphicFramePr>
          <p:nvPr>
            <p:ph idx="1"/>
            <p:extLst>
              <p:ext uri="{D42A27DB-BD31-4B8C-83A1-F6EECF244321}">
                <p14:modId xmlns:p14="http://schemas.microsoft.com/office/powerpoint/2010/main" val="2899258815"/>
              </p:ext>
            </p:extLst>
          </p:nvPr>
        </p:nvGraphicFramePr>
        <p:xfrm>
          <a:off x="2230438" y="2638425"/>
          <a:ext cx="7731126" cy="1112520"/>
        </p:xfrm>
        <a:graphic>
          <a:graphicData uri="http://schemas.openxmlformats.org/drawingml/2006/table">
            <a:tbl>
              <a:tblPr firstRow="1" bandRow="1">
                <a:tableStyleId>{5C22544A-7EE6-4342-B048-85BDC9FD1C3A}</a:tableStyleId>
              </a:tblPr>
              <a:tblGrid>
                <a:gridCol w="3865563">
                  <a:extLst>
                    <a:ext uri="{9D8B030D-6E8A-4147-A177-3AD203B41FA5}">
                      <a16:colId xmlns:a16="http://schemas.microsoft.com/office/drawing/2014/main" val="2922431166"/>
                    </a:ext>
                  </a:extLst>
                </a:gridCol>
                <a:gridCol w="3865563">
                  <a:extLst>
                    <a:ext uri="{9D8B030D-6E8A-4147-A177-3AD203B41FA5}">
                      <a16:colId xmlns:a16="http://schemas.microsoft.com/office/drawing/2014/main" val="3525546408"/>
                    </a:ext>
                  </a:extLst>
                </a:gridCol>
              </a:tblGrid>
              <a:tr h="370840">
                <a:tc>
                  <a:txBody>
                    <a:bodyPr/>
                    <a:lstStyle/>
                    <a:p>
                      <a:r>
                        <a:rPr lang="tr-TR" dirty="0" err="1"/>
                        <a:t>Veriseti</a:t>
                      </a:r>
                      <a:r>
                        <a:rPr lang="tr-TR" dirty="0"/>
                        <a:t> Oranı</a:t>
                      </a:r>
                    </a:p>
                  </a:txBody>
                  <a:tcPr marL="67227" marR="67227"/>
                </a:tc>
                <a:tc>
                  <a:txBody>
                    <a:bodyPr/>
                    <a:lstStyle/>
                    <a:p>
                      <a:r>
                        <a:rPr lang="tr-TR" dirty="0"/>
                        <a:t>Test Doğruluk Oranı</a:t>
                      </a:r>
                    </a:p>
                  </a:txBody>
                  <a:tcPr marL="67227" marR="67227"/>
                </a:tc>
                <a:extLst>
                  <a:ext uri="{0D108BD9-81ED-4DB2-BD59-A6C34878D82A}">
                    <a16:rowId xmlns:a16="http://schemas.microsoft.com/office/drawing/2014/main" val="2884466195"/>
                  </a:ext>
                </a:extLst>
              </a:tr>
              <a:tr h="370840">
                <a:tc>
                  <a:txBody>
                    <a:bodyPr/>
                    <a:lstStyle/>
                    <a:p>
                      <a:r>
                        <a:rPr lang="tr-TR" dirty="0"/>
                        <a:t>70-15-15</a:t>
                      </a:r>
                    </a:p>
                  </a:txBody>
                  <a:tcPr marL="67227" marR="67227"/>
                </a:tc>
                <a:tc>
                  <a:txBody>
                    <a:bodyPr/>
                    <a:lstStyle/>
                    <a:p>
                      <a:r>
                        <a:rPr lang="tr-TR" dirty="0"/>
                        <a:t>%79,14</a:t>
                      </a:r>
                    </a:p>
                  </a:txBody>
                  <a:tcPr marL="67227" marR="67227"/>
                </a:tc>
                <a:extLst>
                  <a:ext uri="{0D108BD9-81ED-4DB2-BD59-A6C34878D82A}">
                    <a16:rowId xmlns:a16="http://schemas.microsoft.com/office/drawing/2014/main" val="1690980949"/>
                  </a:ext>
                </a:extLst>
              </a:tr>
              <a:tr h="370840">
                <a:tc>
                  <a:txBody>
                    <a:bodyPr/>
                    <a:lstStyle/>
                    <a:p>
                      <a:r>
                        <a:rPr lang="tr-TR" dirty="0"/>
                        <a:t>85-15</a:t>
                      </a:r>
                    </a:p>
                  </a:txBody>
                  <a:tcPr marL="67227" marR="67227"/>
                </a:tc>
                <a:tc>
                  <a:txBody>
                    <a:bodyPr/>
                    <a:lstStyle/>
                    <a:p>
                      <a:r>
                        <a:rPr lang="tr-TR" dirty="0"/>
                        <a:t>%82</a:t>
                      </a:r>
                    </a:p>
                  </a:txBody>
                  <a:tcPr marL="67227" marR="67227"/>
                </a:tc>
                <a:extLst>
                  <a:ext uri="{0D108BD9-81ED-4DB2-BD59-A6C34878D82A}">
                    <a16:rowId xmlns:a16="http://schemas.microsoft.com/office/drawing/2014/main" val="1286605346"/>
                  </a:ext>
                </a:extLst>
              </a:tr>
            </a:tbl>
          </a:graphicData>
        </a:graphic>
      </p:graphicFrame>
      <p:pic>
        <p:nvPicPr>
          <p:cNvPr id="6" name="Resim 5">
            <a:extLst>
              <a:ext uri="{FF2B5EF4-FFF2-40B4-BE49-F238E27FC236}">
                <a16:creationId xmlns:a16="http://schemas.microsoft.com/office/drawing/2014/main" id="{672DC40F-28B1-41CB-B3B6-9AAEA4DDE473}"/>
              </a:ext>
            </a:extLst>
          </p:cNvPr>
          <p:cNvPicPr>
            <a:picLocks noChangeAspect="1"/>
          </p:cNvPicPr>
          <p:nvPr/>
        </p:nvPicPr>
        <p:blipFill>
          <a:blip r:embed="rId2"/>
          <a:stretch>
            <a:fillRect/>
          </a:stretch>
        </p:blipFill>
        <p:spPr>
          <a:xfrm>
            <a:off x="2920986" y="3869076"/>
            <a:ext cx="6350028" cy="2335903"/>
          </a:xfrm>
          <a:prstGeom prst="rect">
            <a:avLst/>
          </a:prstGeom>
        </p:spPr>
      </p:pic>
    </p:spTree>
    <p:extLst>
      <p:ext uri="{BB962C8B-B14F-4D97-AF65-F5344CB8AC3E}">
        <p14:creationId xmlns:p14="http://schemas.microsoft.com/office/powerpoint/2010/main" val="1896437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E4FC2A-D4F1-4EE9-9632-71B368517691}"/>
              </a:ext>
            </a:extLst>
          </p:cNvPr>
          <p:cNvSpPr>
            <a:spLocks noGrp="1"/>
          </p:cNvSpPr>
          <p:nvPr>
            <p:ph type="title"/>
          </p:nvPr>
        </p:nvSpPr>
        <p:spPr/>
        <p:txBody>
          <a:bodyPr/>
          <a:lstStyle/>
          <a:p>
            <a:r>
              <a:rPr lang="tr-TR" dirty="0"/>
              <a:t>VGG16 Modeli</a:t>
            </a:r>
          </a:p>
        </p:txBody>
      </p:sp>
      <p:sp>
        <p:nvSpPr>
          <p:cNvPr id="3" name="İçerik Yer Tutucusu 2">
            <a:extLst>
              <a:ext uri="{FF2B5EF4-FFF2-40B4-BE49-F238E27FC236}">
                <a16:creationId xmlns:a16="http://schemas.microsoft.com/office/drawing/2014/main" id="{1250223D-86E7-4852-A69E-4B8B1CDD0016}"/>
              </a:ext>
            </a:extLst>
          </p:cNvPr>
          <p:cNvSpPr>
            <a:spLocks noGrp="1"/>
          </p:cNvSpPr>
          <p:nvPr>
            <p:ph idx="1"/>
          </p:nvPr>
        </p:nvSpPr>
        <p:spPr/>
        <p:txBody>
          <a:bodyPr>
            <a:normAutofit/>
          </a:bodyPr>
          <a:lstStyle/>
          <a:p>
            <a:pPr algn="just"/>
            <a:r>
              <a:rPr lang="tr-TR" dirty="0"/>
              <a:t>Bu çalışmada kullanılan InceptionV3 modeli </a:t>
            </a:r>
            <a:r>
              <a:rPr lang="tr-TR" dirty="0" err="1"/>
              <a:t>Keras</a:t>
            </a:r>
            <a:r>
              <a:rPr lang="tr-TR" dirty="0"/>
              <a:t> üzerinden uygulanır (</a:t>
            </a:r>
            <a:r>
              <a:rPr lang="tr-TR" dirty="0" err="1"/>
              <a:t>implement</a:t>
            </a:r>
            <a:r>
              <a:rPr lang="tr-TR" dirty="0"/>
              <a:t> edilir). VGG16 modeli ağırlık olarak "</a:t>
            </a:r>
            <a:r>
              <a:rPr lang="tr-TR" dirty="0" err="1"/>
              <a:t>ImageNet</a:t>
            </a:r>
            <a:r>
              <a:rPr lang="tr-TR" dirty="0"/>
              <a:t>" ağırlıklarıyla (öğrenim aktarımı kullanılarak) ve tamamen bağlı katman olmadan çalıştırılır. Girdi resim boyutu olarak 128x128 boyutunda resimler alır. Daha sonra modele global </a:t>
            </a:r>
            <a:r>
              <a:rPr lang="tr-TR" dirty="0" err="1"/>
              <a:t>average</a:t>
            </a:r>
            <a:r>
              <a:rPr lang="tr-TR" dirty="0"/>
              <a:t> </a:t>
            </a:r>
            <a:r>
              <a:rPr lang="tr-TR" dirty="0" err="1"/>
              <a:t>pooling</a:t>
            </a:r>
            <a:r>
              <a:rPr lang="tr-TR" dirty="0"/>
              <a:t> 2d katmanı ve </a:t>
            </a:r>
            <a:r>
              <a:rPr lang="tr-TR" dirty="0" err="1"/>
              <a:t>softmax</a:t>
            </a:r>
            <a:r>
              <a:rPr lang="tr-TR" dirty="0"/>
              <a:t> aktivasyon fonksiyonlu 5'lik bir Dense katmanı tahmin için eklenir. Daha sonra model “</a:t>
            </a:r>
            <a:r>
              <a:rPr lang="tr-TR" dirty="0" err="1"/>
              <a:t>categorical</a:t>
            </a:r>
            <a:r>
              <a:rPr lang="tr-TR" dirty="0"/>
              <a:t> </a:t>
            </a:r>
            <a:r>
              <a:rPr lang="tr-TR" dirty="0" err="1"/>
              <a:t>crossentropy</a:t>
            </a:r>
            <a:r>
              <a:rPr lang="tr-TR" dirty="0"/>
              <a:t>” kayıp fonksiyonu ve SGD optimizasyon fonksiyonu ile 0.001 öğrenme oranı ile </a:t>
            </a:r>
            <a:r>
              <a:rPr lang="tr-TR" dirty="0" err="1"/>
              <a:t>compile</a:t>
            </a:r>
            <a:r>
              <a:rPr lang="tr-TR" dirty="0"/>
              <a:t> edilir. Daha sonra 64 </a:t>
            </a:r>
            <a:r>
              <a:rPr lang="tr-TR" dirty="0" err="1"/>
              <a:t>batch</a:t>
            </a:r>
            <a:r>
              <a:rPr lang="tr-TR" dirty="0"/>
              <a:t> size ve 50 </a:t>
            </a:r>
            <a:r>
              <a:rPr lang="tr-TR" dirty="0" err="1"/>
              <a:t>epoch</a:t>
            </a:r>
            <a:r>
              <a:rPr lang="tr-TR" dirty="0"/>
              <a:t> ile 10 </a:t>
            </a:r>
            <a:r>
              <a:rPr lang="tr-TR" dirty="0" err="1"/>
              <a:t>patience’lık</a:t>
            </a:r>
            <a:r>
              <a:rPr lang="tr-TR" dirty="0"/>
              <a:t>, </a:t>
            </a:r>
            <a:r>
              <a:rPr lang="tr-TR" dirty="0" err="1"/>
              <a:t>val_accuracy</a:t>
            </a:r>
            <a:r>
              <a:rPr lang="tr-TR" dirty="0"/>
              <a:t> kullanan bir </a:t>
            </a:r>
            <a:r>
              <a:rPr lang="tr-TR" dirty="0" err="1"/>
              <a:t>early</a:t>
            </a:r>
            <a:r>
              <a:rPr lang="tr-TR" dirty="0"/>
              <a:t> </a:t>
            </a:r>
            <a:r>
              <a:rPr lang="tr-TR" dirty="0" err="1"/>
              <a:t>stopping</a:t>
            </a:r>
            <a:r>
              <a:rPr lang="tr-TR" dirty="0"/>
              <a:t> ile model fit edilir ve en başarılı model kaydedilir.</a:t>
            </a:r>
          </a:p>
          <a:p>
            <a:endParaRPr lang="tr-TR" dirty="0"/>
          </a:p>
          <a:p>
            <a:endParaRPr lang="tr-TR" dirty="0"/>
          </a:p>
          <a:p>
            <a:endParaRPr lang="tr-TR" dirty="0"/>
          </a:p>
        </p:txBody>
      </p:sp>
    </p:spTree>
    <p:extLst>
      <p:ext uri="{BB962C8B-B14F-4D97-AF65-F5344CB8AC3E}">
        <p14:creationId xmlns:p14="http://schemas.microsoft.com/office/powerpoint/2010/main" val="3048794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4B5B85-84C1-40F6-A010-6DC5A1EF236B}"/>
              </a:ext>
            </a:extLst>
          </p:cNvPr>
          <p:cNvSpPr>
            <a:spLocks noGrp="1"/>
          </p:cNvSpPr>
          <p:nvPr>
            <p:ph type="title"/>
          </p:nvPr>
        </p:nvSpPr>
        <p:spPr/>
        <p:txBody>
          <a:bodyPr/>
          <a:lstStyle/>
          <a:p>
            <a:r>
              <a:rPr lang="tr-TR" dirty="0"/>
              <a:t>VGG16 Model Sonuçları</a:t>
            </a:r>
          </a:p>
        </p:txBody>
      </p:sp>
      <p:graphicFrame>
        <p:nvGraphicFramePr>
          <p:cNvPr id="6" name="Tablo 6">
            <a:extLst>
              <a:ext uri="{FF2B5EF4-FFF2-40B4-BE49-F238E27FC236}">
                <a16:creationId xmlns:a16="http://schemas.microsoft.com/office/drawing/2014/main" id="{48DC43E0-8231-4EF6-942D-67717C3E1B36}"/>
              </a:ext>
            </a:extLst>
          </p:cNvPr>
          <p:cNvGraphicFramePr>
            <a:graphicFrameLocks noGrp="1"/>
          </p:cNvGraphicFramePr>
          <p:nvPr>
            <p:ph idx="1"/>
            <p:extLst>
              <p:ext uri="{D42A27DB-BD31-4B8C-83A1-F6EECF244321}">
                <p14:modId xmlns:p14="http://schemas.microsoft.com/office/powerpoint/2010/main" val="2007610073"/>
              </p:ext>
            </p:extLst>
          </p:nvPr>
        </p:nvGraphicFramePr>
        <p:xfrm>
          <a:off x="2230438" y="2638425"/>
          <a:ext cx="7731126" cy="1112520"/>
        </p:xfrm>
        <a:graphic>
          <a:graphicData uri="http://schemas.openxmlformats.org/drawingml/2006/table">
            <a:tbl>
              <a:tblPr firstRow="1" bandRow="1">
                <a:tableStyleId>{5C22544A-7EE6-4342-B048-85BDC9FD1C3A}</a:tableStyleId>
              </a:tblPr>
              <a:tblGrid>
                <a:gridCol w="3865563">
                  <a:extLst>
                    <a:ext uri="{9D8B030D-6E8A-4147-A177-3AD203B41FA5}">
                      <a16:colId xmlns:a16="http://schemas.microsoft.com/office/drawing/2014/main" val="922890584"/>
                    </a:ext>
                  </a:extLst>
                </a:gridCol>
                <a:gridCol w="3865563">
                  <a:extLst>
                    <a:ext uri="{9D8B030D-6E8A-4147-A177-3AD203B41FA5}">
                      <a16:colId xmlns:a16="http://schemas.microsoft.com/office/drawing/2014/main" val="4236549154"/>
                    </a:ext>
                  </a:extLst>
                </a:gridCol>
              </a:tblGrid>
              <a:tr h="370840">
                <a:tc>
                  <a:txBody>
                    <a:bodyPr/>
                    <a:lstStyle/>
                    <a:p>
                      <a:r>
                        <a:rPr lang="tr-TR" dirty="0" err="1"/>
                        <a:t>Veriseti</a:t>
                      </a:r>
                      <a:r>
                        <a:rPr lang="tr-TR" dirty="0"/>
                        <a:t> Oranı</a:t>
                      </a:r>
                    </a:p>
                  </a:txBody>
                  <a:tcPr marL="67227" marR="67227"/>
                </a:tc>
                <a:tc>
                  <a:txBody>
                    <a:bodyPr/>
                    <a:lstStyle/>
                    <a:p>
                      <a:r>
                        <a:rPr lang="tr-TR" dirty="0"/>
                        <a:t>Test </a:t>
                      </a:r>
                      <a:r>
                        <a:rPr lang="tr-TR" dirty="0" err="1"/>
                        <a:t>Dpğruluk</a:t>
                      </a:r>
                      <a:r>
                        <a:rPr lang="tr-TR" dirty="0"/>
                        <a:t> Oranı</a:t>
                      </a:r>
                    </a:p>
                  </a:txBody>
                  <a:tcPr marL="67227" marR="67227"/>
                </a:tc>
                <a:extLst>
                  <a:ext uri="{0D108BD9-81ED-4DB2-BD59-A6C34878D82A}">
                    <a16:rowId xmlns:a16="http://schemas.microsoft.com/office/drawing/2014/main" val="629663539"/>
                  </a:ext>
                </a:extLst>
              </a:tr>
              <a:tr h="370840">
                <a:tc>
                  <a:txBody>
                    <a:bodyPr/>
                    <a:lstStyle/>
                    <a:p>
                      <a:r>
                        <a:rPr lang="tr-TR" dirty="0"/>
                        <a:t>70-15-15</a:t>
                      </a:r>
                    </a:p>
                  </a:txBody>
                  <a:tcPr marL="67227" marR="67227"/>
                </a:tc>
                <a:tc>
                  <a:txBody>
                    <a:bodyPr/>
                    <a:lstStyle/>
                    <a:p>
                      <a:r>
                        <a:rPr lang="tr-TR" dirty="0"/>
                        <a:t>%78,35</a:t>
                      </a:r>
                    </a:p>
                  </a:txBody>
                  <a:tcPr marL="67227" marR="67227"/>
                </a:tc>
                <a:extLst>
                  <a:ext uri="{0D108BD9-81ED-4DB2-BD59-A6C34878D82A}">
                    <a16:rowId xmlns:a16="http://schemas.microsoft.com/office/drawing/2014/main" val="531739683"/>
                  </a:ext>
                </a:extLst>
              </a:tr>
              <a:tr h="370840">
                <a:tc>
                  <a:txBody>
                    <a:bodyPr/>
                    <a:lstStyle/>
                    <a:p>
                      <a:r>
                        <a:rPr lang="tr-TR" dirty="0"/>
                        <a:t>85-15</a:t>
                      </a:r>
                    </a:p>
                  </a:txBody>
                  <a:tcPr marL="67227" marR="67227"/>
                </a:tc>
                <a:tc>
                  <a:txBody>
                    <a:bodyPr/>
                    <a:lstStyle/>
                    <a:p>
                      <a:r>
                        <a:rPr lang="tr-TR" dirty="0"/>
                        <a:t>%82,15</a:t>
                      </a:r>
                    </a:p>
                  </a:txBody>
                  <a:tcPr marL="67227" marR="67227"/>
                </a:tc>
                <a:extLst>
                  <a:ext uri="{0D108BD9-81ED-4DB2-BD59-A6C34878D82A}">
                    <a16:rowId xmlns:a16="http://schemas.microsoft.com/office/drawing/2014/main" val="2654481322"/>
                  </a:ext>
                </a:extLst>
              </a:tr>
            </a:tbl>
          </a:graphicData>
        </a:graphic>
      </p:graphicFrame>
      <p:pic>
        <p:nvPicPr>
          <p:cNvPr id="5" name="Resim 4">
            <a:extLst>
              <a:ext uri="{FF2B5EF4-FFF2-40B4-BE49-F238E27FC236}">
                <a16:creationId xmlns:a16="http://schemas.microsoft.com/office/drawing/2014/main" id="{1B2517F3-178A-4FB1-8BDB-1C47D3B5891A}"/>
              </a:ext>
            </a:extLst>
          </p:cNvPr>
          <p:cNvPicPr>
            <a:picLocks noChangeAspect="1"/>
          </p:cNvPicPr>
          <p:nvPr/>
        </p:nvPicPr>
        <p:blipFill>
          <a:blip r:embed="rId2"/>
          <a:stretch>
            <a:fillRect/>
          </a:stretch>
        </p:blipFill>
        <p:spPr>
          <a:xfrm>
            <a:off x="3260241" y="3884676"/>
            <a:ext cx="5671518" cy="2062370"/>
          </a:xfrm>
          <a:prstGeom prst="rect">
            <a:avLst/>
          </a:prstGeom>
        </p:spPr>
      </p:pic>
    </p:spTree>
    <p:extLst>
      <p:ext uri="{BB962C8B-B14F-4D97-AF65-F5344CB8AC3E}">
        <p14:creationId xmlns:p14="http://schemas.microsoft.com/office/powerpoint/2010/main" val="2711940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5B674E-6A93-4FEE-985C-DEDDA82AEF56}"/>
              </a:ext>
            </a:extLst>
          </p:cNvPr>
          <p:cNvSpPr>
            <a:spLocks noGrp="1"/>
          </p:cNvSpPr>
          <p:nvPr>
            <p:ph type="title"/>
          </p:nvPr>
        </p:nvSpPr>
        <p:spPr/>
        <p:txBody>
          <a:bodyPr/>
          <a:lstStyle/>
          <a:p>
            <a:r>
              <a:rPr lang="tr-TR" dirty="0" err="1"/>
              <a:t>Xceptıon</a:t>
            </a:r>
            <a:r>
              <a:rPr lang="tr-TR" dirty="0"/>
              <a:t> Modeli</a:t>
            </a:r>
          </a:p>
        </p:txBody>
      </p:sp>
      <p:sp>
        <p:nvSpPr>
          <p:cNvPr id="3" name="İçerik Yer Tutucusu 2">
            <a:extLst>
              <a:ext uri="{FF2B5EF4-FFF2-40B4-BE49-F238E27FC236}">
                <a16:creationId xmlns:a16="http://schemas.microsoft.com/office/drawing/2014/main" id="{B93450B0-8693-4802-AF9A-E7A98A6D1306}"/>
              </a:ext>
            </a:extLst>
          </p:cNvPr>
          <p:cNvSpPr>
            <a:spLocks noGrp="1"/>
          </p:cNvSpPr>
          <p:nvPr>
            <p:ph idx="1"/>
          </p:nvPr>
        </p:nvSpPr>
        <p:spPr/>
        <p:txBody>
          <a:bodyPr>
            <a:normAutofit/>
          </a:bodyPr>
          <a:lstStyle/>
          <a:p>
            <a:pPr algn="just"/>
            <a:r>
              <a:rPr lang="tr-TR" dirty="0"/>
              <a:t>Bu çalışmada kullanılan InceptionV3 modeli </a:t>
            </a:r>
            <a:r>
              <a:rPr lang="tr-TR" dirty="0" err="1"/>
              <a:t>Keras</a:t>
            </a:r>
            <a:r>
              <a:rPr lang="tr-TR" dirty="0"/>
              <a:t> üzerinden uygulanır (</a:t>
            </a:r>
            <a:r>
              <a:rPr lang="tr-TR" dirty="0" err="1"/>
              <a:t>implement</a:t>
            </a:r>
            <a:r>
              <a:rPr lang="tr-TR" dirty="0"/>
              <a:t> edilir). </a:t>
            </a:r>
            <a:r>
              <a:rPr lang="tr-TR" dirty="0" err="1"/>
              <a:t>XCeption</a:t>
            </a:r>
            <a:r>
              <a:rPr lang="tr-TR" dirty="0"/>
              <a:t> modeli ağırlık olarak "</a:t>
            </a:r>
            <a:r>
              <a:rPr lang="tr-TR" dirty="0" err="1"/>
              <a:t>ImageNet</a:t>
            </a:r>
            <a:r>
              <a:rPr lang="tr-TR" dirty="0"/>
              <a:t>" ağırlıklarıyla (öğrenim aktarımı kullanılarak) ve tamamen bağlı katman olmadan çalıştırılır. Girdi resim boyutu olarak 128x128 boyutunda resimler alır. Daha sonra modele global </a:t>
            </a:r>
            <a:r>
              <a:rPr lang="tr-TR" dirty="0" err="1"/>
              <a:t>average</a:t>
            </a:r>
            <a:r>
              <a:rPr lang="tr-TR" dirty="0"/>
              <a:t> </a:t>
            </a:r>
            <a:r>
              <a:rPr lang="tr-TR" dirty="0" err="1"/>
              <a:t>pooling</a:t>
            </a:r>
            <a:r>
              <a:rPr lang="tr-TR" dirty="0"/>
              <a:t> 2d katmanı ve </a:t>
            </a:r>
            <a:r>
              <a:rPr lang="tr-TR" dirty="0" err="1"/>
              <a:t>softmax</a:t>
            </a:r>
            <a:r>
              <a:rPr lang="tr-TR" dirty="0"/>
              <a:t> aktivasyon fonksiyonlu 5'lik bir Dense katmanı tahmin için eklenir. Daha sonra model “</a:t>
            </a:r>
            <a:r>
              <a:rPr lang="tr-TR" dirty="0" err="1"/>
              <a:t>categorical</a:t>
            </a:r>
            <a:r>
              <a:rPr lang="tr-TR" dirty="0"/>
              <a:t> </a:t>
            </a:r>
            <a:r>
              <a:rPr lang="tr-TR" dirty="0" err="1"/>
              <a:t>crossentropy</a:t>
            </a:r>
            <a:r>
              <a:rPr lang="tr-TR" dirty="0"/>
              <a:t>” kayıp fonksiyonu ve SGD optimizasyon fonksiyonu ile 0.001 öğrenme oranı ile </a:t>
            </a:r>
            <a:r>
              <a:rPr lang="tr-TR" dirty="0" err="1"/>
              <a:t>compile</a:t>
            </a:r>
            <a:r>
              <a:rPr lang="tr-TR" dirty="0"/>
              <a:t> edilir. Daha sonra 64 </a:t>
            </a:r>
            <a:r>
              <a:rPr lang="tr-TR" dirty="0" err="1"/>
              <a:t>batch</a:t>
            </a:r>
            <a:r>
              <a:rPr lang="tr-TR" dirty="0"/>
              <a:t> size ve 50 </a:t>
            </a:r>
            <a:r>
              <a:rPr lang="tr-TR" dirty="0" err="1"/>
              <a:t>epoch</a:t>
            </a:r>
            <a:r>
              <a:rPr lang="tr-TR" dirty="0"/>
              <a:t> ile 10 </a:t>
            </a:r>
            <a:r>
              <a:rPr lang="tr-TR" dirty="0" err="1"/>
              <a:t>patience’lık</a:t>
            </a:r>
            <a:r>
              <a:rPr lang="tr-TR" dirty="0"/>
              <a:t>, </a:t>
            </a:r>
            <a:r>
              <a:rPr lang="tr-TR" dirty="0" err="1"/>
              <a:t>val_loss</a:t>
            </a:r>
            <a:r>
              <a:rPr lang="tr-TR" dirty="0"/>
              <a:t> kullanan bir </a:t>
            </a:r>
            <a:r>
              <a:rPr lang="tr-TR" dirty="0" err="1"/>
              <a:t>early</a:t>
            </a:r>
            <a:r>
              <a:rPr lang="tr-TR" dirty="0"/>
              <a:t> </a:t>
            </a:r>
            <a:r>
              <a:rPr lang="tr-TR" dirty="0" err="1"/>
              <a:t>stopping</a:t>
            </a:r>
            <a:r>
              <a:rPr lang="tr-TR" dirty="0"/>
              <a:t> ile model fit edilir ve en başarılı model kaydedilir.</a:t>
            </a:r>
          </a:p>
          <a:p>
            <a:endParaRPr lang="tr-TR" dirty="0"/>
          </a:p>
          <a:p>
            <a:endParaRPr lang="tr-TR" dirty="0"/>
          </a:p>
          <a:p>
            <a:endParaRPr lang="tr-TR" dirty="0"/>
          </a:p>
          <a:p>
            <a:endParaRPr lang="tr-TR" dirty="0"/>
          </a:p>
        </p:txBody>
      </p:sp>
    </p:spTree>
    <p:extLst>
      <p:ext uri="{BB962C8B-B14F-4D97-AF65-F5344CB8AC3E}">
        <p14:creationId xmlns:p14="http://schemas.microsoft.com/office/powerpoint/2010/main" val="4223477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221DE5-CAB9-423A-8D8F-C0E5F8178EED}"/>
              </a:ext>
            </a:extLst>
          </p:cNvPr>
          <p:cNvSpPr>
            <a:spLocks noGrp="1"/>
          </p:cNvSpPr>
          <p:nvPr>
            <p:ph type="title"/>
          </p:nvPr>
        </p:nvSpPr>
        <p:spPr/>
        <p:txBody>
          <a:bodyPr/>
          <a:lstStyle/>
          <a:p>
            <a:r>
              <a:rPr lang="tr-TR" dirty="0" err="1"/>
              <a:t>Xceptıon</a:t>
            </a:r>
            <a:r>
              <a:rPr lang="tr-TR" dirty="0"/>
              <a:t> Model Sonuçları</a:t>
            </a:r>
          </a:p>
        </p:txBody>
      </p:sp>
      <p:graphicFrame>
        <p:nvGraphicFramePr>
          <p:cNvPr id="4" name="Tablo 4">
            <a:extLst>
              <a:ext uri="{FF2B5EF4-FFF2-40B4-BE49-F238E27FC236}">
                <a16:creationId xmlns:a16="http://schemas.microsoft.com/office/drawing/2014/main" id="{DE9AE623-1BD9-44B2-B47C-7B20501D18B5}"/>
              </a:ext>
            </a:extLst>
          </p:cNvPr>
          <p:cNvGraphicFramePr>
            <a:graphicFrameLocks noGrp="1"/>
          </p:cNvGraphicFramePr>
          <p:nvPr>
            <p:ph idx="1"/>
            <p:extLst>
              <p:ext uri="{D42A27DB-BD31-4B8C-83A1-F6EECF244321}">
                <p14:modId xmlns:p14="http://schemas.microsoft.com/office/powerpoint/2010/main" val="1443349112"/>
              </p:ext>
            </p:extLst>
          </p:nvPr>
        </p:nvGraphicFramePr>
        <p:xfrm>
          <a:off x="2230437" y="2872740"/>
          <a:ext cx="7731126" cy="1112520"/>
        </p:xfrm>
        <a:graphic>
          <a:graphicData uri="http://schemas.openxmlformats.org/drawingml/2006/table">
            <a:tbl>
              <a:tblPr firstRow="1" bandRow="1">
                <a:tableStyleId>{5C22544A-7EE6-4342-B048-85BDC9FD1C3A}</a:tableStyleId>
              </a:tblPr>
              <a:tblGrid>
                <a:gridCol w="3865563">
                  <a:extLst>
                    <a:ext uri="{9D8B030D-6E8A-4147-A177-3AD203B41FA5}">
                      <a16:colId xmlns:a16="http://schemas.microsoft.com/office/drawing/2014/main" val="503139557"/>
                    </a:ext>
                  </a:extLst>
                </a:gridCol>
                <a:gridCol w="3865563">
                  <a:extLst>
                    <a:ext uri="{9D8B030D-6E8A-4147-A177-3AD203B41FA5}">
                      <a16:colId xmlns:a16="http://schemas.microsoft.com/office/drawing/2014/main" val="1787725510"/>
                    </a:ext>
                  </a:extLst>
                </a:gridCol>
              </a:tblGrid>
              <a:tr h="370840">
                <a:tc>
                  <a:txBody>
                    <a:bodyPr/>
                    <a:lstStyle/>
                    <a:p>
                      <a:r>
                        <a:rPr lang="tr-TR" dirty="0" err="1"/>
                        <a:t>Veriseti</a:t>
                      </a:r>
                      <a:r>
                        <a:rPr lang="tr-TR" dirty="0"/>
                        <a:t> Oranı</a:t>
                      </a:r>
                    </a:p>
                  </a:txBody>
                  <a:tcPr marL="67227" marR="67227"/>
                </a:tc>
                <a:tc>
                  <a:txBody>
                    <a:bodyPr/>
                    <a:lstStyle/>
                    <a:p>
                      <a:r>
                        <a:rPr lang="tr-TR" dirty="0"/>
                        <a:t>Test Doğruluk Oranı</a:t>
                      </a:r>
                    </a:p>
                  </a:txBody>
                  <a:tcPr marL="67227" marR="67227"/>
                </a:tc>
                <a:extLst>
                  <a:ext uri="{0D108BD9-81ED-4DB2-BD59-A6C34878D82A}">
                    <a16:rowId xmlns:a16="http://schemas.microsoft.com/office/drawing/2014/main" val="3419162857"/>
                  </a:ext>
                </a:extLst>
              </a:tr>
              <a:tr h="370840">
                <a:tc>
                  <a:txBody>
                    <a:bodyPr/>
                    <a:lstStyle/>
                    <a:p>
                      <a:r>
                        <a:rPr lang="tr-TR" dirty="0"/>
                        <a:t>70-15-15</a:t>
                      </a:r>
                    </a:p>
                  </a:txBody>
                  <a:tcPr marL="67227" marR="67227"/>
                </a:tc>
                <a:tc>
                  <a:txBody>
                    <a:bodyPr/>
                    <a:lstStyle/>
                    <a:p>
                      <a:r>
                        <a:rPr lang="tr-TR" dirty="0"/>
                        <a:t>%72,30</a:t>
                      </a:r>
                    </a:p>
                  </a:txBody>
                  <a:tcPr marL="67227" marR="67227"/>
                </a:tc>
                <a:extLst>
                  <a:ext uri="{0D108BD9-81ED-4DB2-BD59-A6C34878D82A}">
                    <a16:rowId xmlns:a16="http://schemas.microsoft.com/office/drawing/2014/main" val="3298284936"/>
                  </a:ext>
                </a:extLst>
              </a:tr>
              <a:tr h="370840">
                <a:tc>
                  <a:txBody>
                    <a:bodyPr/>
                    <a:lstStyle/>
                    <a:p>
                      <a:r>
                        <a:rPr lang="tr-TR" dirty="0"/>
                        <a:t>85-15</a:t>
                      </a:r>
                    </a:p>
                  </a:txBody>
                  <a:tcPr marL="67227" marR="67227"/>
                </a:tc>
                <a:tc>
                  <a:txBody>
                    <a:bodyPr/>
                    <a:lstStyle/>
                    <a:p>
                      <a:r>
                        <a:rPr lang="tr-TR" dirty="0"/>
                        <a:t>%78,15</a:t>
                      </a:r>
                    </a:p>
                  </a:txBody>
                  <a:tcPr marL="67227" marR="67227"/>
                </a:tc>
                <a:extLst>
                  <a:ext uri="{0D108BD9-81ED-4DB2-BD59-A6C34878D82A}">
                    <a16:rowId xmlns:a16="http://schemas.microsoft.com/office/drawing/2014/main" val="873526326"/>
                  </a:ext>
                </a:extLst>
              </a:tr>
            </a:tbl>
          </a:graphicData>
        </a:graphic>
      </p:graphicFrame>
    </p:spTree>
    <p:extLst>
      <p:ext uri="{BB962C8B-B14F-4D97-AF65-F5344CB8AC3E}">
        <p14:creationId xmlns:p14="http://schemas.microsoft.com/office/powerpoint/2010/main" val="2807153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78605A-3942-459A-B7F6-496D0A6F5A86}"/>
              </a:ext>
            </a:extLst>
          </p:cNvPr>
          <p:cNvSpPr>
            <a:spLocks noGrp="1"/>
          </p:cNvSpPr>
          <p:nvPr>
            <p:ph type="title"/>
          </p:nvPr>
        </p:nvSpPr>
        <p:spPr/>
        <p:txBody>
          <a:bodyPr/>
          <a:lstStyle/>
          <a:p>
            <a:r>
              <a:rPr lang="tr-TR" dirty="0" err="1"/>
              <a:t>Flowers</a:t>
            </a:r>
            <a:r>
              <a:rPr lang="tr-TR" dirty="0"/>
              <a:t> </a:t>
            </a:r>
            <a:r>
              <a:rPr lang="tr-TR" dirty="0" err="1"/>
              <a:t>RecognItIon</a:t>
            </a:r>
            <a:r>
              <a:rPr lang="tr-TR" dirty="0"/>
              <a:t>	</a:t>
            </a:r>
          </a:p>
        </p:txBody>
      </p:sp>
      <p:sp>
        <p:nvSpPr>
          <p:cNvPr id="3" name="İçerik Yer Tutucusu 2">
            <a:extLst>
              <a:ext uri="{FF2B5EF4-FFF2-40B4-BE49-F238E27FC236}">
                <a16:creationId xmlns:a16="http://schemas.microsoft.com/office/drawing/2014/main" id="{8A560AE7-57AA-466C-AA71-3659628544EB}"/>
              </a:ext>
            </a:extLst>
          </p:cNvPr>
          <p:cNvSpPr>
            <a:spLocks noGrp="1"/>
          </p:cNvSpPr>
          <p:nvPr>
            <p:ph idx="1"/>
          </p:nvPr>
        </p:nvSpPr>
        <p:spPr/>
        <p:txBody>
          <a:bodyPr/>
          <a:lstStyle/>
          <a:p>
            <a:pPr algn="just"/>
            <a:r>
              <a:rPr lang="tr-TR" dirty="0"/>
              <a:t>Bu problemde 5 sınıftan ve 4326 görselden oluşan </a:t>
            </a:r>
            <a:r>
              <a:rPr lang="tr-TR" dirty="0" err="1"/>
              <a:t>veriseti</a:t>
            </a:r>
            <a:r>
              <a:rPr lang="tr-TR" dirty="0"/>
              <a:t> kullanılarak çiçeklerin tanınması hedeflenmiştir. Bu problemi çözmek için </a:t>
            </a:r>
            <a:r>
              <a:rPr lang="tr-TR" dirty="0" err="1"/>
              <a:t>Convolutional</a:t>
            </a:r>
            <a:r>
              <a:rPr lang="tr-TR" dirty="0"/>
              <a:t> </a:t>
            </a:r>
            <a:r>
              <a:rPr lang="tr-TR" dirty="0" err="1"/>
              <a:t>Neural</a:t>
            </a:r>
            <a:r>
              <a:rPr lang="tr-TR" dirty="0"/>
              <a:t> </a:t>
            </a:r>
            <a:r>
              <a:rPr lang="tr-TR" dirty="0" err="1"/>
              <a:t>Network’ler</a:t>
            </a:r>
            <a:r>
              <a:rPr lang="tr-TR" dirty="0"/>
              <a:t> kullanılmıştır. Kullanılan CNN modellerinden 1 tanesi </a:t>
            </a:r>
            <a:r>
              <a:rPr lang="tr-TR" dirty="0" err="1"/>
              <a:t>custom</a:t>
            </a:r>
            <a:r>
              <a:rPr lang="tr-TR" dirty="0"/>
              <a:t> CNN iken 5 tane de önceden eğitilmiş hazır modeller ile transfer </a:t>
            </a:r>
            <a:r>
              <a:rPr lang="tr-TR" dirty="0" err="1"/>
              <a:t>learning</a:t>
            </a:r>
            <a:r>
              <a:rPr lang="tr-TR" dirty="0"/>
              <a:t> yapılarak doğruluk oranları kıyaslanmıştır.</a:t>
            </a:r>
          </a:p>
        </p:txBody>
      </p:sp>
    </p:spTree>
    <p:extLst>
      <p:ext uri="{BB962C8B-B14F-4D97-AF65-F5344CB8AC3E}">
        <p14:creationId xmlns:p14="http://schemas.microsoft.com/office/powerpoint/2010/main" val="2700609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2CB936-6B8E-4314-A207-CE541A97C88C}"/>
              </a:ext>
            </a:extLst>
          </p:cNvPr>
          <p:cNvSpPr>
            <a:spLocks noGrp="1"/>
          </p:cNvSpPr>
          <p:nvPr>
            <p:ph type="title"/>
          </p:nvPr>
        </p:nvSpPr>
        <p:spPr/>
        <p:txBody>
          <a:bodyPr/>
          <a:lstStyle/>
          <a:p>
            <a:r>
              <a:rPr lang="tr-TR" dirty="0"/>
              <a:t>Kaynakça</a:t>
            </a:r>
          </a:p>
        </p:txBody>
      </p:sp>
      <p:sp>
        <p:nvSpPr>
          <p:cNvPr id="3" name="İçerik Yer Tutucusu 2">
            <a:extLst>
              <a:ext uri="{FF2B5EF4-FFF2-40B4-BE49-F238E27FC236}">
                <a16:creationId xmlns:a16="http://schemas.microsoft.com/office/drawing/2014/main" id="{01030168-EBBA-4939-B916-0E77E57D8D25}"/>
              </a:ext>
            </a:extLst>
          </p:cNvPr>
          <p:cNvSpPr>
            <a:spLocks noGrp="1"/>
          </p:cNvSpPr>
          <p:nvPr>
            <p:ph idx="1"/>
          </p:nvPr>
        </p:nvSpPr>
        <p:spPr/>
        <p:txBody>
          <a:bodyPr>
            <a:normAutofit fontScale="92500" lnSpcReduction="10000"/>
          </a:bodyPr>
          <a:lstStyle/>
          <a:p>
            <a:pPr marL="514350" indent="-514350">
              <a:buFont typeface="+mj-lt"/>
              <a:buAutoNum type="arabicPeriod"/>
            </a:pPr>
            <a:r>
              <a:rPr lang="tr-TR" dirty="0">
                <a:hlinkClick r:id="rId2"/>
              </a:rPr>
              <a:t>https://ayyucekizrak.medium.com/deri%CC%87ne-daha-deri%CC%87ne-evri%C5%9Fimli-sinir-a%C4%9Flar%C4%B1-2813a2c8b2a9</a:t>
            </a:r>
            <a:endParaRPr lang="tr-TR" dirty="0"/>
          </a:p>
          <a:p>
            <a:pPr marL="514350" indent="-514350">
              <a:buFont typeface="+mj-lt"/>
              <a:buAutoNum type="arabicPeriod"/>
            </a:pPr>
            <a:r>
              <a:rPr lang="tr-TR" dirty="0">
                <a:hlinkClick r:id="rId3"/>
              </a:rPr>
              <a:t>https://medium.com/@tuncerergin/convolutional-neural-network-convnet-yada-cnn-nedir-nasil-calisir-97a0f5d34cad</a:t>
            </a:r>
            <a:endParaRPr lang="tr-TR" dirty="0"/>
          </a:p>
          <a:p>
            <a:pPr marL="514350" indent="-514350">
              <a:buFont typeface="+mj-lt"/>
              <a:buAutoNum type="arabicPeriod"/>
            </a:pPr>
            <a:r>
              <a:rPr lang="tr-TR" dirty="0">
                <a:hlinkClick r:id="rId4"/>
              </a:rPr>
              <a:t>https://devhunteryz.wordpress.com/2018/07/28/transfer-ogrenimi-transfer-learning/</a:t>
            </a:r>
            <a:endParaRPr lang="tr-TR" dirty="0"/>
          </a:p>
          <a:p>
            <a:pPr marL="514350" indent="-514350">
              <a:buFont typeface="+mj-lt"/>
              <a:buAutoNum type="arabicPeriod"/>
            </a:pPr>
            <a:r>
              <a:rPr lang="tr-TR" dirty="0">
                <a:hlinkClick r:id="rId5"/>
              </a:rPr>
              <a:t>https://machinelearningmastery.com/how-to-stop-training-deep-neural-networks-at-the-right-time-using-early-stopping/</a:t>
            </a:r>
            <a:endParaRPr lang="tr-TR" dirty="0"/>
          </a:p>
          <a:p>
            <a:pPr marL="514350" indent="-514350">
              <a:buFont typeface="+mj-lt"/>
              <a:buAutoNum type="arabicPeriod"/>
            </a:pPr>
            <a:r>
              <a:rPr lang="tr-TR" dirty="0">
                <a:hlinkClick r:id="rId6"/>
              </a:rPr>
              <a:t>https://towardsdatascience.com/early-stopping-a-cool-strategy-to-regularize-neural-networks-bfdeca6d722e</a:t>
            </a:r>
            <a:endParaRPr lang="tr-TR" dirty="0"/>
          </a:p>
          <a:p>
            <a:pPr marL="0" indent="0">
              <a:buNone/>
            </a:pPr>
            <a:endParaRPr lang="tr-TR" dirty="0"/>
          </a:p>
        </p:txBody>
      </p:sp>
    </p:spTree>
    <p:extLst>
      <p:ext uri="{BB962C8B-B14F-4D97-AF65-F5344CB8AC3E}">
        <p14:creationId xmlns:p14="http://schemas.microsoft.com/office/powerpoint/2010/main" val="1333959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D23B47-DC68-41E8-8E88-2E263D2EA145}"/>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dirty="0">
                <a:solidFill>
                  <a:schemeClr val="tx1"/>
                </a:solidFill>
                <a:latin typeface="+mj-lt"/>
                <a:ea typeface="+mj-ea"/>
                <a:cs typeface="+mj-cs"/>
              </a:rPr>
              <a:t>Ver</a:t>
            </a:r>
            <a:r>
              <a:rPr lang="tr-TR" sz="5400" kern="1200" dirty="0">
                <a:solidFill>
                  <a:schemeClr val="tx1"/>
                </a:solidFill>
                <a:latin typeface="+mj-lt"/>
                <a:ea typeface="+mj-ea"/>
                <a:cs typeface="+mj-cs"/>
              </a:rPr>
              <a:t>İ</a:t>
            </a:r>
            <a:r>
              <a:rPr lang="en-US" sz="5400" kern="1200" dirty="0">
                <a:solidFill>
                  <a:schemeClr val="tx1"/>
                </a:solidFill>
                <a:latin typeface="+mj-lt"/>
                <a:ea typeface="+mj-ea"/>
                <a:cs typeface="+mj-cs"/>
              </a:rPr>
              <a:t>set</a:t>
            </a:r>
            <a:r>
              <a:rPr lang="tr-TR" sz="5400" kern="1200" dirty="0">
                <a:solidFill>
                  <a:schemeClr val="tx1"/>
                </a:solidFill>
                <a:latin typeface="+mj-lt"/>
                <a:ea typeface="+mj-ea"/>
                <a:cs typeface="+mj-cs"/>
              </a:rPr>
              <a:t>İ</a:t>
            </a:r>
            <a:r>
              <a:rPr lang="en-US" sz="5400" kern="1200" dirty="0">
                <a:solidFill>
                  <a:schemeClr val="tx1"/>
                </a:solidFill>
                <a:latin typeface="+mj-lt"/>
                <a:ea typeface="+mj-ea"/>
                <a:cs typeface="+mj-cs"/>
              </a:rPr>
              <a:t>	</a:t>
            </a:r>
          </a:p>
        </p:txBody>
      </p:sp>
      <p:sp>
        <p:nvSpPr>
          <p:cNvPr id="3" name="İçerik Yer Tutucusu 2">
            <a:extLst>
              <a:ext uri="{FF2B5EF4-FFF2-40B4-BE49-F238E27FC236}">
                <a16:creationId xmlns:a16="http://schemas.microsoft.com/office/drawing/2014/main" id="{8736CB07-8232-4FAD-B347-8B5B743CFD6C}"/>
              </a:ext>
            </a:extLst>
          </p:cNvPr>
          <p:cNvSpPr>
            <a:spLocks noGrp="1"/>
          </p:cNvSpPr>
          <p:nvPr>
            <p:ph idx="1"/>
          </p:nvPr>
        </p:nvSpPr>
        <p:spPr>
          <a:xfrm>
            <a:off x="838199" y="1335726"/>
            <a:ext cx="10515599" cy="420624"/>
          </a:xfrm>
        </p:spPr>
        <p:txBody>
          <a:bodyPr vert="horz" lIns="91440" tIns="45720" rIns="91440" bIns="45720" rtlCol="0">
            <a:normAutofit lnSpcReduction="10000"/>
          </a:bodyPr>
          <a:lstStyle/>
          <a:p>
            <a:pPr marL="0" indent="0">
              <a:buNone/>
            </a:pPr>
            <a:r>
              <a:rPr lang="en-US" sz="2200" kern="1200">
                <a:solidFill>
                  <a:schemeClr val="tx1"/>
                </a:solidFill>
                <a:latin typeface="+mn-lt"/>
                <a:ea typeface="+mn-ea"/>
                <a:cs typeface="+mn-cs"/>
              </a:rPr>
              <a:t>5 sınıftan ve 4326 çiçek görselinden oluşan verisetinde verilerin dağılımı aşağıdaki gibidir.</a:t>
            </a:r>
          </a:p>
        </p:txBody>
      </p:sp>
      <p:pic>
        <p:nvPicPr>
          <p:cNvPr id="1030" name="Picture 6">
            <a:extLst>
              <a:ext uri="{FF2B5EF4-FFF2-40B4-BE49-F238E27FC236}">
                <a16:creationId xmlns:a16="http://schemas.microsoft.com/office/drawing/2014/main" id="{CCAAF98E-0D69-4657-8550-4A756165F9B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48623" y="2126164"/>
            <a:ext cx="7072961" cy="4440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306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8A255E-7CF2-4210-9630-83E38CF6B09C}"/>
              </a:ext>
            </a:extLst>
          </p:cNvPr>
          <p:cNvSpPr>
            <a:spLocks noGrp="1"/>
          </p:cNvSpPr>
          <p:nvPr>
            <p:ph type="title"/>
          </p:nvPr>
        </p:nvSpPr>
        <p:spPr/>
        <p:txBody>
          <a:bodyPr/>
          <a:lstStyle/>
          <a:p>
            <a:r>
              <a:rPr lang="tr-TR" dirty="0" err="1"/>
              <a:t>ConvolutIonal</a:t>
            </a:r>
            <a:r>
              <a:rPr lang="tr-TR" dirty="0"/>
              <a:t> </a:t>
            </a:r>
            <a:r>
              <a:rPr lang="tr-TR" dirty="0" err="1"/>
              <a:t>Neural</a:t>
            </a:r>
            <a:r>
              <a:rPr lang="tr-TR" dirty="0"/>
              <a:t> Network	</a:t>
            </a:r>
          </a:p>
        </p:txBody>
      </p:sp>
      <p:sp>
        <p:nvSpPr>
          <p:cNvPr id="3" name="İçerik Yer Tutucusu 2">
            <a:extLst>
              <a:ext uri="{FF2B5EF4-FFF2-40B4-BE49-F238E27FC236}">
                <a16:creationId xmlns:a16="http://schemas.microsoft.com/office/drawing/2014/main" id="{808C4F72-8494-4AD1-B799-18BBD6F55B83}"/>
              </a:ext>
            </a:extLst>
          </p:cNvPr>
          <p:cNvSpPr>
            <a:spLocks noGrp="1"/>
          </p:cNvSpPr>
          <p:nvPr>
            <p:ph idx="1"/>
          </p:nvPr>
        </p:nvSpPr>
        <p:spPr/>
        <p:txBody>
          <a:bodyPr/>
          <a:lstStyle/>
          <a:p>
            <a:pPr algn="just"/>
            <a:r>
              <a:rPr lang="tr-TR" dirty="0"/>
              <a:t>CNN genellikle görüntü işlemede kullanılan ve girdi olarak görselleri alan bir derin öğrenme algoritmasıdır. Farklı operasyonlarla görsellerdeki </a:t>
            </a:r>
            <a:r>
              <a:rPr lang="tr-TR" dirty="0" err="1"/>
              <a:t>featureları</a:t>
            </a:r>
            <a:r>
              <a:rPr lang="tr-TR" dirty="0"/>
              <a:t> (özellikleri) yakalayan ve onları sınıflandıran bu algoritma farklı katmanlardan oluşmaktadır. </a:t>
            </a:r>
            <a:r>
              <a:rPr lang="tr-TR" dirty="0" err="1"/>
              <a:t>Convolutional</a:t>
            </a:r>
            <a:r>
              <a:rPr lang="tr-TR" dirty="0"/>
              <a:t> </a:t>
            </a:r>
            <a:r>
              <a:rPr lang="tr-TR" dirty="0" err="1"/>
              <a:t>Layer</a:t>
            </a:r>
            <a:r>
              <a:rPr lang="tr-TR" dirty="0"/>
              <a:t>, </a:t>
            </a:r>
            <a:r>
              <a:rPr lang="tr-TR" dirty="0" err="1"/>
              <a:t>Pooling</a:t>
            </a:r>
            <a:r>
              <a:rPr lang="tr-TR" dirty="0"/>
              <a:t> ve </a:t>
            </a:r>
            <a:r>
              <a:rPr lang="tr-TR" dirty="0" err="1"/>
              <a:t>Fully</a:t>
            </a:r>
            <a:r>
              <a:rPr lang="tr-TR" dirty="0"/>
              <a:t> </a:t>
            </a:r>
            <a:r>
              <a:rPr lang="tr-TR" dirty="0" err="1"/>
              <a:t>Connected</a:t>
            </a:r>
            <a:r>
              <a:rPr lang="tr-TR" dirty="0"/>
              <a:t> olan bu katmanlardan geçen görsel, farklı işlemlere tabii tutularak derin öğrenme modeline girecek kıvama gelir. CNN modelleri oluştururken, </a:t>
            </a:r>
            <a:r>
              <a:rPr lang="tr-TR" dirty="0" err="1"/>
              <a:t>unstructural</a:t>
            </a:r>
            <a:r>
              <a:rPr lang="tr-TR" dirty="0"/>
              <a:t> (düzensiz) veri ile uğraştığımızdan klasik makine öğrenmesi algoritmalarına kıyasla veri ön işleme kısmında çok uğraşmamaktayız.</a:t>
            </a:r>
          </a:p>
        </p:txBody>
      </p:sp>
    </p:spTree>
    <p:extLst>
      <p:ext uri="{BB962C8B-B14F-4D97-AF65-F5344CB8AC3E}">
        <p14:creationId xmlns:p14="http://schemas.microsoft.com/office/powerpoint/2010/main" val="3142083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CAD51F-DEA9-40C7-AC2E-C6E9B025E423}"/>
              </a:ext>
            </a:extLst>
          </p:cNvPr>
          <p:cNvSpPr>
            <a:spLocks noGrp="1"/>
          </p:cNvSpPr>
          <p:nvPr>
            <p:ph type="title"/>
          </p:nvPr>
        </p:nvSpPr>
        <p:spPr/>
        <p:txBody>
          <a:bodyPr/>
          <a:lstStyle/>
          <a:p>
            <a:r>
              <a:rPr lang="tr-TR" dirty="0"/>
              <a:t>Transfer </a:t>
            </a:r>
            <a:r>
              <a:rPr lang="tr-TR" dirty="0" err="1"/>
              <a:t>LearnIng</a:t>
            </a:r>
            <a:endParaRPr lang="tr-TR" dirty="0"/>
          </a:p>
        </p:txBody>
      </p:sp>
      <p:sp>
        <p:nvSpPr>
          <p:cNvPr id="3" name="İçerik Yer Tutucusu 2">
            <a:extLst>
              <a:ext uri="{FF2B5EF4-FFF2-40B4-BE49-F238E27FC236}">
                <a16:creationId xmlns:a16="http://schemas.microsoft.com/office/drawing/2014/main" id="{25EB2B90-FBB4-42D9-8DF7-9EBEC863C0E0}"/>
              </a:ext>
            </a:extLst>
          </p:cNvPr>
          <p:cNvSpPr>
            <a:spLocks noGrp="1"/>
          </p:cNvSpPr>
          <p:nvPr>
            <p:ph idx="1"/>
          </p:nvPr>
        </p:nvSpPr>
        <p:spPr/>
        <p:txBody>
          <a:bodyPr/>
          <a:lstStyle/>
          <a:p>
            <a:pPr algn="just"/>
            <a:r>
              <a:rPr lang="tr-TR" b="0" i="0" dirty="0">
                <a:solidFill>
                  <a:srgbClr val="1A1A1A"/>
                </a:solidFill>
                <a:effectLst/>
                <a:latin typeface="Merriweather"/>
              </a:rPr>
              <a:t>Transfer öğrenmesi, bir problemi çözerken elde edilen bilgiyi saklamak ve daha sonra farklı ama ilgili bir probleme uygulamak üzerine odaklanan makine öğreniminde bir araştırma problemidir. Özellikle verinin eksik olduğu problemlerde, katkısı büyüktür. </a:t>
            </a:r>
            <a:r>
              <a:rPr lang="tr-TR" dirty="0">
                <a:solidFill>
                  <a:srgbClr val="1A1A1A"/>
                </a:solidFill>
                <a:latin typeface="Merriweather"/>
              </a:rPr>
              <a:t>Modelin genelleşmesini iyileştirir. Bu problemde de kullanılan ‘</a:t>
            </a:r>
            <a:r>
              <a:rPr lang="tr-TR" dirty="0" err="1">
                <a:solidFill>
                  <a:srgbClr val="1A1A1A"/>
                </a:solidFill>
                <a:latin typeface="Merriweather"/>
              </a:rPr>
              <a:t>Imagenet</a:t>
            </a:r>
            <a:r>
              <a:rPr lang="tr-TR" dirty="0">
                <a:solidFill>
                  <a:srgbClr val="1A1A1A"/>
                </a:solidFill>
                <a:latin typeface="Merriweather"/>
              </a:rPr>
              <a:t>’ </a:t>
            </a:r>
            <a:r>
              <a:rPr lang="tr-TR" dirty="0" err="1">
                <a:solidFill>
                  <a:srgbClr val="1A1A1A"/>
                </a:solidFill>
                <a:latin typeface="Merriweather"/>
              </a:rPr>
              <a:t>veriseti</a:t>
            </a:r>
            <a:r>
              <a:rPr lang="tr-TR" dirty="0">
                <a:solidFill>
                  <a:srgbClr val="1A1A1A"/>
                </a:solidFill>
                <a:latin typeface="Merriweather"/>
              </a:rPr>
              <a:t> üzerinde eğitilmiş bazı hazır modeller kullanılarak kendi oluşturduğumuz modeller ile başarıları kıyaslanmıştır.  </a:t>
            </a:r>
            <a:endParaRPr lang="tr-TR" dirty="0"/>
          </a:p>
        </p:txBody>
      </p:sp>
    </p:spTree>
    <p:extLst>
      <p:ext uri="{BB962C8B-B14F-4D97-AF65-F5344CB8AC3E}">
        <p14:creationId xmlns:p14="http://schemas.microsoft.com/office/powerpoint/2010/main" val="4288434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098345-0C3C-4796-A1B2-D097F3AE5714}"/>
              </a:ext>
            </a:extLst>
          </p:cNvPr>
          <p:cNvSpPr>
            <a:spLocks noGrp="1"/>
          </p:cNvSpPr>
          <p:nvPr>
            <p:ph type="title"/>
          </p:nvPr>
        </p:nvSpPr>
        <p:spPr/>
        <p:txBody>
          <a:bodyPr/>
          <a:lstStyle/>
          <a:p>
            <a:r>
              <a:rPr lang="tr-TR" dirty="0" err="1"/>
              <a:t>Early</a:t>
            </a:r>
            <a:r>
              <a:rPr lang="tr-TR" dirty="0"/>
              <a:t> </a:t>
            </a:r>
            <a:r>
              <a:rPr lang="tr-TR" dirty="0" err="1"/>
              <a:t>StoppIng</a:t>
            </a:r>
            <a:r>
              <a:rPr lang="tr-TR" dirty="0"/>
              <a:t>	</a:t>
            </a:r>
          </a:p>
        </p:txBody>
      </p:sp>
      <p:sp>
        <p:nvSpPr>
          <p:cNvPr id="3" name="İçerik Yer Tutucusu 2">
            <a:extLst>
              <a:ext uri="{FF2B5EF4-FFF2-40B4-BE49-F238E27FC236}">
                <a16:creationId xmlns:a16="http://schemas.microsoft.com/office/drawing/2014/main" id="{09ED660E-B82B-4504-8AF8-8D8B671CE64E}"/>
              </a:ext>
            </a:extLst>
          </p:cNvPr>
          <p:cNvSpPr>
            <a:spLocks noGrp="1"/>
          </p:cNvSpPr>
          <p:nvPr>
            <p:ph idx="1"/>
          </p:nvPr>
        </p:nvSpPr>
        <p:spPr/>
        <p:txBody>
          <a:bodyPr/>
          <a:lstStyle/>
          <a:p>
            <a:pPr algn="just"/>
            <a:r>
              <a:rPr lang="tr-TR" dirty="0"/>
              <a:t>Öğrenme sırasında </a:t>
            </a:r>
            <a:r>
              <a:rPr lang="tr-TR" dirty="0" err="1"/>
              <a:t>validation</a:t>
            </a:r>
            <a:r>
              <a:rPr lang="tr-TR" dirty="0"/>
              <a:t> </a:t>
            </a:r>
            <a:r>
              <a:rPr lang="tr-TR" dirty="0" err="1"/>
              <a:t>loss</a:t>
            </a:r>
            <a:r>
              <a:rPr lang="tr-TR" dirty="0"/>
              <a:t> ile test </a:t>
            </a:r>
            <a:r>
              <a:rPr lang="tr-TR" dirty="0" err="1"/>
              <a:t>loss</a:t>
            </a:r>
            <a:r>
              <a:rPr lang="tr-TR" dirty="0"/>
              <a:t> arasındaki fark açılmaya başladığı durumda model ezberliyor (</a:t>
            </a:r>
            <a:r>
              <a:rPr lang="tr-TR" dirty="0" err="1"/>
              <a:t>overfitting</a:t>
            </a:r>
            <a:r>
              <a:rPr lang="tr-TR" dirty="0"/>
              <a:t>) ya da gürültüyü öğreniyor (</a:t>
            </a:r>
            <a:r>
              <a:rPr lang="tr-TR" dirty="0" err="1"/>
              <a:t>noisy</a:t>
            </a:r>
            <a:r>
              <a:rPr lang="tr-TR" dirty="0"/>
              <a:t>) demektir. Bu durumda </a:t>
            </a:r>
            <a:r>
              <a:rPr lang="tr-TR" dirty="0" err="1"/>
              <a:t>validation</a:t>
            </a:r>
            <a:r>
              <a:rPr lang="tr-TR" dirty="0"/>
              <a:t> </a:t>
            </a:r>
            <a:r>
              <a:rPr lang="tr-TR" dirty="0" err="1"/>
              <a:t>error</a:t>
            </a:r>
            <a:r>
              <a:rPr lang="tr-TR" dirty="0"/>
              <a:t> artmaya başladığında eğitim durdurulur ve bir önceki (</a:t>
            </a:r>
            <a:r>
              <a:rPr lang="tr-TR" dirty="0" err="1"/>
              <a:t>patience</a:t>
            </a:r>
            <a:r>
              <a:rPr lang="tr-TR" dirty="0"/>
              <a:t> parametresine bağlı olarak değişir) adıma geri dönülür.</a:t>
            </a:r>
          </a:p>
        </p:txBody>
      </p:sp>
    </p:spTree>
    <p:extLst>
      <p:ext uri="{BB962C8B-B14F-4D97-AF65-F5344CB8AC3E}">
        <p14:creationId xmlns:p14="http://schemas.microsoft.com/office/powerpoint/2010/main" val="2832238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AD31F4-68F5-4570-BA0A-CFAB8FDD684C}"/>
              </a:ext>
            </a:extLst>
          </p:cNvPr>
          <p:cNvSpPr>
            <a:spLocks noGrp="1"/>
          </p:cNvSpPr>
          <p:nvPr>
            <p:ph type="title"/>
          </p:nvPr>
        </p:nvSpPr>
        <p:spPr/>
        <p:txBody>
          <a:bodyPr/>
          <a:lstStyle/>
          <a:p>
            <a:r>
              <a:rPr lang="tr-TR" dirty="0"/>
              <a:t>Kullanılan </a:t>
            </a:r>
            <a:r>
              <a:rPr lang="tr-TR" dirty="0" err="1"/>
              <a:t>Pre-traIned</a:t>
            </a:r>
            <a:r>
              <a:rPr lang="tr-TR" dirty="0"/>
              <a:t> Modeller</a:t>
            </a:r>
          </a:p>
        </p:txBody>
      </p:sp>
      <p:sp>
        <p:nvSpPr>
          <p:cNvPr id="3" name="İçerik Yer Tutucusu 2">
            <a:extLst>
              <a:ext uri="{FF2B5EF4-FFF2-40B4-BE49-F238E27FC236}">
                <a16:creationId xmlns:a16="http://schemas.microsoft.com/office/drawing/2014/main" id="{9DB8703E-CE43-4E2A-B9C4-3D2FE1A634B0}"/>
              </a:ext>
            </a:extLst>
          </p:cNvPr>
          <p:cNvSpPr>
            <a:spLocks noGrp="1"/>
          </p:cNvSpPr>
          <p:nvPr>
            <p:ph idx="1"/>
          </p:nvPr>
        </p:nvSpPr>
        <p:spPr/>
        <p:txBody>
          <a:bodyPr/>
          <a:lstStyle/>
          <a:p>
            <a:r>
              <a:rPr lang="tr-TR" dirty="0"/>
              <a:t>EfficientNetB3</a:t>
            </a:r>
          </a:p>
          <a:p>
            <a:r>
              <a:rPr lang="tr-TR" dirty="0"/>
              <a:t>InceptionV3</a:t>
            </a:r>
          </a:p>
          <a:p>
            <a:r>
              <a:rPr lang="tr-TR" dirty="0"/>
              <a:t>VGG16</a:t>
            </a:r>
          </a:p>
          <a:p>
            <a:r>
              <a:rPr lang="tr-TR" dirty="0"/>
              <a:t>VGG19</a:t>
            </a:r>
          </a:p>
          <a:p>
            <a:r>
              <a:rPr lang="tr-TR" dirty="0" err="1"/>
              <a:t>Xception</a:t>
            </a:r>
            <a:endParaRPr lang="tr-TR" dirty="0"/>
          </a:p>
          <a:p>
            <a:pPr marL="0" indent="0">
              <a:buNone/>
            </a:pPr>
            <a:endParaRPr lang="tr-TR" dirty="0"/>
          </a:p>
        </p:txBody>
      </p:sp>
    </p:spTree>
    <p:extLst>
      <p:ext uri="{BB962C8B-B14F-4D97-AF65-F5344CB8AC3E}">
        <p14:creationId xmlns:p14="http://schemas.microsoft.com/office/powerpoint/2010/main" val="1495015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8BEBD51-A098-472F-9478-2BA6D33E30EF}"/>
              </a:ext>
            </a:extLst>
          </p:cNvPr>
          <p:cNvSpPr>
            <a:spLocks noGrp="1"/>
          </p:cNvSpPr>
          <p:nvPr>
            <p:ph type="title"/>
          </p:nvPr>
        </p:nvSpPr>
        <p:spPr/>
        <p:txBody>
          <a:bodyPr/>
          <a:lstStyle/>
          <a:p>
            <a:r>
              <a:rPr lang="tr-TR" dirty="0" err="1"/>
              <a:t>Custom</a:t>
            </a:r>
            <a:r>
              <a:rPr lang="tr-TR" dirty="0"/>
              <a:t> CNN Model	</a:t>
            </a:r>
          </a:p>
        </p:txBody>
      </p:sp>
      <p:sp>
        <p:nvSpPr>
          <p:cNvPr id="3" name="İçerik Yer Tutucusu 2">
            <a:extLst>
              <a:ext uri="{FF2B5EF4-FFF2-40B4-BE49-F238E27FC236}">
                <a16:creationId xmlns:a16="http://schemas.microsoft.com/office/drawing/2014/main" id="{5BD0D5AA-F8D6-4BC7-AD9B-C867D9AA8964}"/>
              </a:ext>
            </a:extLst>
          </p:cNvPr>
          <p:cNvSpPr>
            <a:spLocks noGrp="1"/>
          </p:cNvSpPr>
          <p:nvPr>
            <p:ph idx="1"/>
          </p:nvPr>
        </p:nvSpPr>
        <p:spPr/>
        <p:txBody>
          <a:bodyPr/>
          <a:lstStyle/>
          <a:p>
            <a:pPr algn="just"/>
            <a:r>
              <a:rPr lang="tr-TR" dirty="0"/>
              <a:t>Oluşturulan CNN modelinde 5 </a:t>
            </a:r>
            <a:r>
              <a:rPr lang="tr-TR" dirty="0" err="1"/>
              <a:t>convolutional</a:t>
            </a:r>
            <a:r>
              <a:rPr lang="tr-TR" dirty="0"/>
              <a:t> </a:t>
            </a:r>
            <a:r>
              <a:rPr lang="tr-TR" dirty="0" err="1"/>
              <a:t>layer</a:t>
            </a:r>
            <a:r>
              <a:rPr lang="tr-TR" dirty="0"/>
              <a:t> ve ardından 1 tane </a:t>
            </a:r>
            <a:r>
              <a:rPr lang="tr-TR" dirty="0" err="1"/>
              <a:t>fully</a:t>
            </a:r>
            <a:r>
              <a:rPr lang="tr-TR" dirty="0"/>
              <a:t> </a:t>
            </a:r>
            <a:r>
              <a:rPr lang="tr-TR" dirty="0" err="1"/>
              <a:t>connected</a:t>
            </a:r>
            <a:r>
              <a:rPr lang="tr-TR" dirty="0"/>
              <a:t> </a:t>
            </a:r>
            <a:r>
              <a:rPr lang="tr-TR" dirty="0" err="1"/>
              <a:t>layer</a:t>
            </a:r>
            <a:r>
              <a:rPr lang="tr-TR" dirty="0"/>
              <a:t> gelmektedir ve en son katmanda (</a:t>
            </a:r>
            <a:r>
              <a:rPr lang="tr-TR" dirty="0" err="1"/>
              <a:t>output</a:t>
            </a:r>
            <a:r>
              <a:rPr lang="tr-TR" dirty="0"/>
              <a:t> </a:t>
            </a:r>
            <a:r>
              <a:rPr lang="tr-TR" dirty="0" err="1"/>
              <a:t>layerda</a:t>
            </a:r>
            <a:r>
              <a:rPr lang="tr-TR" dirty="0"/>
              <a:t>) ise aktivasyon fonksiyonu olarak </a:t>
            </a:r>
            <a:r>
              <a:rPr lang="tr-TR" dirty="0" err="1"/>
              <a:t>softmax</a:t>
            </a:r>
            <a:r>
              <a:rPr lang="tr-TR" dirty="0"/>
              <a:t> kullanılmıştır. Daha sonra model </a:t>
            </a:r>
            <a:r>
              <a:rPr lang="tr-TR" dirty="0" err="1"/>
              <a:t>categorical_crossentropy</a:t>
            </a:r>
            <a:r>
              <a:rPr lang="tr-TR" dirty="0"/>
              <a:t> kayıp fonksiyonu ve Adam </a:t>
            </a:r>
            <a:r>
              <a:rPr lang="tr-TR" dirty="0" err="1"/>
              <a:t>optimizer’ı</a:t>
            </a:r>
            <a:r>
              <a:rPr lang="tr-TR" dirty="0"/>
              <a:t> ile 0.001 öğrenme oranı ile eğitilmiştir (</a:t>
            </a:r>
            <a:r>
              <a:rPr lang="tr-TR" dirty="0" err="1"/>
              <a:t>lr</a:t>
            </a:r>
            <a:r>
              <a:rPr lang="tr-TR" dirty="0"/>
              <a:t> için 0.01,  0.001 ve 0.0001 değerleri kıyaslanıp en uygun değer 0.001) bulunmuştur.</a:t>
            </a:r>
          </a:p>
        </p:txBody>
      </p:sp>
    </p:spTree>
    <p:extLst>
      <p:ext uri="{BB962C8B-B14F-4D97-AF65-F5344CB8AC3E}">
        <p14:creationId xmlns:p14="http://schemas.microsoft.com/office/powerpoint/2010/main" val="3937582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BDC933-D148-4B88-8FAE-08CC76F53659}"/>
              </a:ext>
            </a:extLst>
          </p:cNvPr>
          <p:cNvSpPr>
            <a:spLocks noGrp="1"/>
          </p:cNvSpPr>
          <p:nvPr>
            <p:ph type="title"/>
          </p:nvPr>
        </p:nvSpPr>
        <p:spPr/>
        <p:txBody>
          <a:bodyPr/>
          <a:lstStyle/>
          <a:p>
            <a:r>
              <a:rPr lang="tr-TR" dirty="0" err="1"/>
              <a:t>Custom</a:t>
            </a:r>
            <a:r>
              <a:rPr lang="tr-TR" dirty="0"/>
              <a:t> CNN Model Doğruluk Oranı</a:t>
            </a:r>
          </a:p>
        </p:txBody>
      </p:sp>
      <p:graphicFrame>
        <p:nvGraphicFramePr>
          <p:cNvPr id="5" name="Tablo 5">
            <a:extLst>
              <a:ext uri="{FF2B5EF4-FFF2-40B4-BE49-F238E27FC236}">
                <a16:creationId xmlns:a16="http://schemas.microsoft.com/office/drawing/2014/main" id="{490665A8-76CE-41EE-9D8F-7667D2FDF4E9}"/>
              </a:ext>
            </a:extLst>
          </p:cNvPr>
          <p:cNvGraphicFramePr>
            <a:graphicFrameLocks noGrp="1"/>
          </p:cNvGraphicFramePr>
          <p:nvPr>
            <p:ph idx="1"/>
            <p:extLst>
              <p:ext uri="{D42A27DB-BD31-4B8C-83A1-F6EECF244321}">
                <p14:modId xmlns:p14="http://schemas.microsoft.com/office/powerpoint/2010/main" val="1141344551"/>
              </p:ext>
            </p:extLst>
          </p:nvPr>
        </p:nvGraphicFramePr>
        <p:xfrm>
          <a:off x="2230437" y="2798681"/>
          <a:ext cx="7731126" cy="1112520"/>
        </p:xfrm>
        <a:graphic>
          <a:graphicData uri="http://schemas.openxmlformats.org/drawingml/2006/table">
            <a:tbl>
              <a:tblPr firstRow="1" bandRow="1">
                <a:tableStyleId>{5C22544A-7EE6-4342-B048-85BDC9FD1C3A}</a:tableStyleId>
              </a:tblPr>
              <a:tblGrid>
                <a:gridCol w="3865563">
                  <a:extLst>
                    <a:ext uri="{9D8B030D-6E8A-4147-A177-3AD203B41FA5}">
                      <a16:colId xmlns:a16="http://schemas.microsoft.com/office/drawing/2014/main" val="801658389"/>
                    </a:ext>
                  </a:extLst>
                </a:gridCol>
                <a:gridCol w="3865563">
                  <a:extLst>
                    <a:ext uri="{9D8B030D-6E8A-4147-A177-3AD203B41FA5}">
                      <a16:colId xmlns:a16="http://schemas.microsoft.com/office/drawing/2014/main" val="3215835689"/>
                    </a:ext>
                  </a:extLst>
                </a:gridCol>
              </a:tblGrid>
              <a:tr h="370840">
                <a:tc>
                  <a:txBody>
                    <a:bodyPr/>
                    <a:lstStyle/>
                    <a:p>
                      <a:r>
                        <a:rPr lang="tr-TR" dirty="0" err="1"/>
                        <a:t>Veriseti</a:t>
                      </a:r>
                      <a:r>
                        <a:rPr lang="tr-TR" dirty="0"/>
                        <a:t> Oranı</a:t>
                      </a:r>
                    </a:p>
                  </a:txBody>
                  <a:tcPr marL="67227" marR="67227"/>
                </a:tc>
                <a:tc>
                  <a:txBody>
                    <a:bodyPr/>
                    <a:lstStyle/>
                    <a:p>
                      <a:r>
                        <a:rPr lang="tr-TR" dirty="0"/>
                        <a:t>Test Doğruluk Oranı</a:t>
                      </a:r>
                    </a:p>
                  </a:txBody>
                  <a:tcPr marL="67227" marR="67227"/>
                </a:tc>
                <a:extLst>
                  <a:ext uri="{0D108BD9-81ED-4DB2-BD59-A6C34878D82A}">
                    <a16:rowId xmlns:a16="http://schemas.microsoft.com/office/drawing/2014/main" val="3110239156"/>
                  </a:ext>
                </a:extLst>
              </a:tr>
              <a:tr h="370840">
                <a:tc>
                  <a:txBody>
                    <a:bodyPr/>
                    <a:lstStyle/>
                    <a:p>
                      <a:r>
                        <a:rPr lang="tr-TR" dirty="0"/>
                        <a:t>70-15-15</a:t>
                      </a:r>
                    </a:p>
                  </a:txBody>
                  <a:tcPr marL="67227" marR="67227"/>
                </a:tc>
                <a:tc>
                  <a:txBody>
                    <a:bodyPr/>
                    <a:lstStyle/>
                    <a:p>
                      <a:r>
                        <a:rPr lang="tr-TR" dirty="0"/>
                        <a:t>%72,22</a:t>
                      </a:r>
                    </a:p>
                  </a:txBody>
                  <a:tcPr marL="67227" marR="67227"/>
                </a:tc>
                <a:extLst>
                  <a:ext uri="{0D108BD9-81ED-4DB2-BD59-A6C34878D82A}">
                    <a16:rowId xmlns:a16="http://schemas.microsoft.com/office/drawing/2014/main" val="1206465368"/>
                  </a:ext>
                </a:extLst>
              </a:tr>
              <a:tr h="370840">
                <a:tc>
                  <a:txBody>
                    <a:bodyPr/>
                    <a:lstStyle/>
                    <a:p>
                      <a:r>
                        <a:rPr lang="tr-TR" dirty="0"/>
                        <a:t>85-15</a:t>
                      </a:r>
                    </a:p>
                  </a:txBody>
                  <a:tcPr marL="67227" marR="67227"/>
                </a:tc>
                <a:tc>
                  <a:txBody>
                    <a:bodyPr/>
                    <a:lstStyle/>
                    <a:p>
                      <a:r>
                        <a:rPr lang="tr-TR" dirty="0"/>
                        <a:t>%76,44</a:t>
                      </a:r>
                    </a:p>
                  </a:txBody>
                  <a:tcPr marL="67227" marR="67227"/>
                </a:tc>
                <a:extLst>
                  <a:ext uri="{0D108BD9-81ED-4DB2-BD59-A6C34878D82A}">
                    <a16:rowId xmlns:a16="http://schemas.microsoft.com/office/drawing/2014/main" val="2761626353"/>
                  </a:ext>
                </a:extLst>
              </a:tr>
            </a:tbl>
          </a:graphicData>
        </a:graphic>
      </p:graphicFrame>
    </p:spTree>
    <p:extLst>
      <p:ext uri="{BB962C8B-B14F-4D97-AF65-F5344CB8AC3E}">
        <p14:creationId xmlns:p14="http://schemas.microsoft.com/office/powerpoint/2010/main" val="403198252"/>
      </p:ext>
    </p:extLst>
  </p:cSld>
  <p:clrMapOvr>
    <a:masterClrMapping/>
  </p:clrMapOvr>
</p:sld>
</file>

<file path=ppt/theme/theme1.xml><?xml version="1.0" encoding="utf-8"?>
<a:theme xmlns:a="http://schemas.openxmlformats.org/drawingml/2006/main" name="Paket">
  <a:themeElements>
    <a:clrScheme name="Paket">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ke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ket">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TM10001115[[fn=Paket]]</Template>
  <TotalTime>92</TotalTime>
  <Words>1086</Words>
  <Application>Microsoft Office PowerPoint</Application>
  <PresentationFormat>Geniş ekran</PresentationFormat>
  <Paragraphs>87</Paragraphs>
  <Slides>20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20</vt:i4>
      </vt:variant>
    </vt:vector>
  </HeadingPairs>
  <TitlesOfParts>
    <vt:vector size="24" baseType="lpstr">
      <vt:lpstr>Arial</vt:lpstr>
      <vt:lpstr>Gill Sans MT</vt:lpstr>
      <vt:lpstr>Merriweather</vt:lpstr>
      <vt:lpstr>Paket</vt:lpstr>
      <vt:lpstr>Yapay Zeka Dönem Ödevi</vt:lpstr>
      <vt:lpstr>Flowers RecognItIon </vt:lpstr>
      <vt:lpstr>Verİsetİ </vt:lpstr>
      <vt:lpstr>ConvolutIonal Neural Network </vt:lpstr>
      <vt:lpstr>Transfer LearnIng</vt:lpstr>
      <vt:lpstr>Early StoppIng </vt:lpstr>
      <vt:lpstr>Kullanılan Pre-traIned Modeller</vt:lpstr>
      <vt:lpstr>Custom CNN Model </vt:lpstr>
      <vt:lpstr>Custom CNN Model Doğruluk Oranı</vt:lpstr>
      <vt:lpstr>EffIcIentNetB3 modeli </vt:lpstr>
      <vt:lpstr>EffIcIentNetB3 Model Sonuçları </vt:lpstr>
      <vt:lpstr>InceptıonV3 Modeli </vt:lpstr>
      <vt:lpstr>InceptıonV3 Model Sonuçları </vt:lpstr>
      <vt:lpstr>VGG19 Modeli </vt:lpstr>
      <vt:lpstr>VGG19 Model Sonuçları </vt:lpstr>
      <vt:lpstr>VGG16 Modeli</vt:lpstr>
      <vt:lpstr>VGG16 Model Sonuçları</vt:lpstr>
      <vt:lpstr>Xceptıon Modeli</vt:lpstr>
      <vt:lpstr>Xceptıon Model Sonuçları</vt:lpstr>
      <vt:lpstr>Kaynakça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Yapay Zeka Dönem Ödevi</dc:title>
  <dc:creator>Murat AKSU</dc:creator>
  <cp:lastModifiedBy>mert</cp:lastModifiedBy>
  <cp:revision>4</cp:revision>
  <dcterms:created xsi:type="dcterms:W3CDTF">2021-05-01T15:45:11Z</dcterms:created>
  <dcterms:modified xsi:type="dcterms:W3CDTF">2021-05-02T12:34:48Z</dcterms:modified>
</cp:coreProperties>
</file>