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0"/>
  </p:handoutMasterIdLst>
  <p:sldIdLst>
    <p:sldId id="359" r:id="rId3"/>
    <p:sldId id="360" r:id="rId5"/>
    <p:sldId id="384" r:id="rId6"/>
    <p:sldId id="391" r:id="rId7"/>
    <p:sldId id="389" r:id="rId8"/>
    <p:sldId id="394" r:id="rId9"/>
    <p:sldId id="392" r:id="rId10"/>
    <p:sldId id="409" r:id="rId11"/>
    <p:sldId id="395" r:id="rId12"/>
    <p:sldId id="410" r:id="rId13"/>
    <p:sldId id="411" r:id="rId14"/>
    <p:sldId id="412" r:id="rId15"/>
    <p:sldId id="413" r:id="rId16"/>
    <p:sldId id="400" r:id="rId17"/>
    <p:sldId id="386" r:id="rId18"/>
    <p:sldId id="40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notesSlide" Target="../notesSlides/notesSlide6.xml"/><Relationship Id="rId12" Type="http://schemas.openxmlformats.org/officeDocument/2006/relationships/slideLayout" Target="../slideLayouts/slideLayout5.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4023842" y="1871267"/>
            <a:ext cx="6504940" cy="1014730"/>
          </a:xfrm>
          <a:prstGeom prst="rect">
            <a:avLst/>
          </a:prstGeom>
          <a:noFill/>
        </p:spPr>
        <p:txBody>
          <a:bodyPr wrap="none" rtlCol="0">
            <a:spAutoFit/>
          </a:bodyPr>
          <a:lstStyle/>
          <a:p>
            <a:r>
              <a:rPr kumimoji="1" lang="zh-CN" altLang="en-US" sz="6000">
                <a:solidFill>
                  <a:srgbClr val="7E7182"/>
                </a:solidFill>
              </a:rPr>
              <a:t>超级企鹅</a:t>
            </a:r>
            <a:r>
              <a:rPr kumimoji="1" lang="en-US" altLang="zh-CN" sz="6000">
                <a:solidFill>
                  <a:srgbClr val="7E7182"/>
                </a:solidFill>
              </a:rPr>
              <a:t>SuperTux</a:t>
            </a:r>
            <a:endParaRPr kumimoji="1" lang="zh-CN" altLang="en-US" sz="6000">
              <a:solidFill>
                <a:srgbClr val="7E7182"/>
              </a:solidFill>
            </a:endParaRPr>
          </a:p>
        </p:txBody>
      </p:sp>
      <p:sp>
        <p:nvSpPr>
          <p:cNvPr id="26" name="文本框 25"/>
          <p:cNvSpPr txBox="1"/>
          <p:nvPr/>
        </p:nvSpPr>
        <p:spPr>
          <a:xfrm>
            <a:off x="4258945" y="3192780"/>
            <a:ext cx="6379210" cy="2607310"/>
          </a:xfrm>
          <a:prstGeom prst="rect">
            <a:avLst/>
          </a:prstGeom>
          <a:noFill/>
        </p:spPr>
        <p:txBody>
          <a:bodyPr wrap="square" rtlCol="0">
            <a:spAutoFit/>
          </a:bodyPr>
          <a:lstStyle/>
          <a:p>
            <a:pPr>
              <a:lnSpc>
                <a:spcPct val="130000"/>
              </a:lnSpc>
            </a:pPr>
            <a:r>
              <a:rPr lang="zh-CN" altLang="en-US" sz="1400">
                <a:solidFill>
                  <a:srgbClr val="7E7182"/>
                </a:solidFill>
                <a:cs typeface="+mn-lt"/>
                <a:sym typeface="+mn-ea"/>
              </a:rPr>
              <a:t>Supertux is a cross-platform game similar to Super Mario Bros that supports Windows, Linux, MacOSX and many other operating system platforms.</a:t>
            </a:r>
            <a:endParaRPr lang="zh-CN" altLang="en-US" sz="1400">
              <a:solidFill>
                <a:srgbClr val="7E7182"/>
              </a:solidFill>
              <a:cs typeface="+mn-lt"/>
              <a:sym typeface="+mn-ea"/>
            </a:endParaRPr>
          </a:p>
          <a:p>
            <a:pPr>
              <a:lnSpc>
                <a:spcPct val="130000"/>
              </a:lnSpc>
            </a:pPr>
            <a:r>
              <a:rPr lang="zh-CN" altLang="en-US" sz="1400">
                <a:solidFill>
                  <a:srgbClr val="7E7182"/>
                </a:solidFill>
                <a:cs typeface="+mn-lt"/>
                <a:sym typeface="+mn-ea"/>
              </a:rPr>
              <a:t>The 2D game, which supports keyboards and controllers, allows a penguin called Tux to jump up a brick and eat gold COINS or snowballs or flowers, which make penguins bigger and flowers invincible. I'm sure anyone who has played Super Mario will jump right into the game. Compared to the classic Super Mario, SuperTux has a more beautiful background and richer game content.</a:t>
            </a:r>
            <a:endParaRPr lang="zh-CN" altLang="en-US" sz="1400">
              <a:solidFill>
                <a:srgbClr val="7E7182"/>
              </a:solidFill>
              <a:cs typeface="+mn-lt"/>
              <a:sym typeface="+mn-ea"/>
            </a:endParaRPr>
          </a:p>
          <a:p>
            <a:pPr>
              <a:lnSpc>
                <a:spcPct val="130000"/>
              </a:lnSpc>
            </a:pPr>
            <a:endParaRPr lang="zh-CN" altLang="en-US" sz="1400">
              <a:solidFill>
                <a:srgbClr val="7E7182"/>
              </a:solidFill>
              <a:cs typeface="+mn-lt"/>
              <a:sym typeface="+mn-ea"/>
            </a:endParaRPr>
          </a:p>
        </p:txBody>
      </p:sp>
      <p:sp>
        <p:nvSpPr>
          <p:cNvPr id="2" name="文本框 1"/>
          <p:cNvSpPr txBox="1"/>
          <p:nvPr/>
        </p:nvSpPr>
        <p:spPr>
          <a:xfrm>
            <a:off x="7941157" y="5726987"/>
            <a:ext cx="3625850" cy="398780"/>
          </a:xfrm>
          <a:prstGeom prst="rect">
            <a:avLst/>
          </a:prstGeom>
          <a:noFill/>
        </p:spPr>
        <p:txBody>
          <a:bodyPr wrap="none" rtlCol="0">
            <a:spAutoFit/>
          </a:bodyPr>
          <a:p>
            <a:r>
              <a:rPr kumimoji="1" lang="zh-CN" altLang="en-US" sz="2000">
                <a:solidFill>
                  <a:srgbClr val="7E7182"/>
                </a:solidFill>
              </a:rPr>
              <a:t>汇报人：朱成淼 符溶芷 张鸿蓝</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3"/>
          <p:cNvGrpSpPr/>
          <p:nvPr>
            <p:custDataLst>
              <p:tags r:id="rId1"/>
            </p:custDataLst>
          </p:nvPr>
        </p:nvGrpSpPr>
        <p:grpSpPr>
          <a:xfrm>
            <a:off x="2134337" y="4425800"/>
            <a:ext cx="7780020" cy="1127760"/>
            <a:chOff x="2536292" y="3342061"/>
            <a:chExt cx="7780020" cy="1127760"/>
          </a:xfrm>
        </p:grpSpPr>
        <p:sp>
          <p:nvSpPr>
            <p:cNvPr id="13" name="Freeform: Shape 25"/>
            <p:cNvSpPr/>
            <p:nvPr/>
          </p:nvSpPr>
          <p:spPr>
            <a:xfrm>
              <a:off x="3667194" y="3342061"/>
              <a:ext cx="1154172"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 name="Freeform: Shape 26"/>
            <p:cNvSpPr/>
            <p:nvPr/>
          </p:nvSpPr>
          <p:spPr>
            <a:xfrm>
              <a:off x="3818348" y="3450549"/>
              <a:ext cx="230888" cy="230864"/>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 name="Arrow: Right 35"/>
            <p:cNvSpPr/>
            <p:nvPr/>
          </p:nvSpPr>
          <p:spPr>
            <a:xfrm rot="5400000">
              <a:off x="4556902" y="3693498"/>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 name="Rectangle 40"/>
            <p:cNvSpPr/>
            <p:nvPr/>
          </p:nvSpPr>
          <p:spPr>
            <a:xfrm>
              <a:off x="2536292" y="3404414"/>
              <a:ext cx="1107996" cy="276999"/>
            </a:xfrm>
            <a:prstGeom prst="rect">
              <a:avLst/>
            </a:prstGeom>
          </p:spPr>
          <p:txBody>
            <a:bodyPr wrap="none">
              <a:noAutofit/>
            </a:bodyPr>
            <a:lstStyle/>
            <a:p>
              <a:pPr algn="ctr">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Sprite</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sp>
          <p:nvSpPr>
            <p:cNvPr id="26" name="Rectangle 45"/>
            <p:cNvSpPr/>
            <p:nvPr/>
          </p:nvSpPr>
          <p:spPr>
            <a:xfrm>
              <a:off x="4701642" y="3956106"/>
              <a:ext cx="5614670" cy="513715"/>
            </a:xfrm>
            <a:prstGeom prst="rect">
              <a:avLst/>
            </a:prstGeom>
          </p:spPr>
          <p:txBody>
            <a:bodyPr wrap="square">
              <a:normAutofit/>
            </a:bodyPr>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Sprite animation</a:t>
              </a:r>
              <a:r>
                <a:rPr lang="en-US" altLang="zh-CN"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endParaRPr lang="en-US" altLang="zh-CN"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1" name="2"/>
          <p:cNvGrpSpPr/>
          <p:nvPr>
            <p:custDataLst>
              <p:tags r:id="rId2"/>
            </p:custDataLst>
          </p:nvPr>
        </p:nvGrpSpPr>
        <p:grpSpPr>
          <a:xfrm>
            <a:off x="3165199" y="3249764"/>
            <a:ext cx="7720331" cy="938530"/>
            <a:chOff x="3383004" y="2691805"/>
            <a:chExt cx="7720330" cy="938530"/>
          </a:xfrm>
        </p:grpSpPr>
        <p:sp>
          <p:nvSpPr>
            <p:cNvPr id="18" name="Freeform: Shape 31"/>
            <p:cNvSpPr/>
            <p:nvPr/>
          </p:nvSpPr>
          <p:spPr>
            <a:xfrm>
              <a:off x="4517555" y="2691805"/>
              <a:ext cx="1154176"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2" name="Freeform: Shape 32"/>
            <p:cNvSpPr/>
            <p:nvPr/>
          </p:nvSpPr>
          <p:spPr>
            <a:xfrm>
              <a:off x="4685547" y="2800495"/>
              <a:ext cx="177956" cy="230836"/>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3" name="Arrow: Right 36"/>
            <p:cNvSpPr/>
            <p:nvPr/>
          </p:nvSpPr>
          <p:spPr>
            <a:xfrm rot="5400000">
              <a:off x="5407025" y="3043756"/>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7" name="Rectangle 41"/>
            <p:cNvSpPr/>
            <p:nvPr/>
          </p:nvSpPr>
          <p:spPr>
            <a:xfrm>
              <a:off x="3383004" y="2772897"/>
              <a:ext cx="1107996" cy="276999"/>
            </a:xfrm>
            <a:prstGeom prst="rect">
              <a:avLst/>
            </a:prstGeom>
          </p:spPr>
          <p:txBody>
            <a:bodyPr wrap="none">
              <a:noAutofit/>
            </a:bodyPr>
            <a:lstStyle/>
            <a:p>
              <a:pPr algn="ctr">
                <a:defRPr/>
              </a:pPr>
              <a:r>
                <a:rPr lang="en-US" altLang="zh-CN" sz="2000"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Collision</a:t>
              </a:r>
              <a:endParaRPr lang="en-US" altLang="zh-CN" sz="2000"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sp>
          <p:nvSpPr>
            <p:cNvPr id="28" name="Rectangle 46"/>
            <p:cNvSpPr/>
            <p:nvPr/>
          </p:nvSpPr>
          <p:spPr>
            <a:xfrm>
              <a:off x="5671544" y="3204250"/>
              <a:ext cx="5431790" cy="426085"/>
            </a:xfrm>
            <a:prstGeom prst="rect">
              <a:avLst/>
            </a:prstGeom>
          </p:spPr>
          <p:txBody>
            <a:bodyPr wrap="square"/>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Entitys’s  collision.</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grpSp>
        <p:nvGrpSpPr>
          <p:cNvPr id="34" name="1"/>
          <p:cNvGrpSpPr/>
          <p:nvPr>
            <p:custDataLst>
              <p:tags r:id="rId3"/>
            </p:custDataLst>
          </p:nvPr>
        </p:nvGrpSpPr>
        <p:grpSpPr>
          <a:xfrm>
            <a:off x="4058674" y="1901392"/>
            <a:ext cx="7571740" cy="1106171"/>
            <a:chOff x="4242824" y="2049554"/>
            <a:chExt cx="7571740" cy="1106170"/>
          </a:xfrm>
        </p:grpSpPr>
        <p:grpSp>
          <p:nvGrpSpPr>
            <p:cNvPr id="32" name="组合 31"/>
            <p:cNvGrpSpPr/>
            <p:nvPr/>
          </p:nvGrpSpPr>
          <p:grpSpPr>
            <a:xfrm>
              <a:off x="4242824" y="2049554"/>
              <a:ext cx="2289462" cy="761039"/>
              <a:chOff x="4242824" y="2049554"/>
              <a:chExt cx="2289462" cy="761039"/>
            </a:xfrm>
          </p:grpSpPr>
          <p:sp>
            <p:nvSpPr>
              <p:cNvPr id="36" name="Freeform: Shape 28"/>
              <p:cNvSpPr/>
              <p:nvPr/>
            </p:nvSpPr>
            <p:spPr>
              <a:xfrm>
                <a:off x="5375920" y="2049554"/>
                <a:ext cx="1154172" cy="76103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Freeform: Shape 29"/>
              <p:cNvSpPr/>
              <p:nvPr/>
            </p:nvSpPr>
            <p:spPr>
              <a:xfrm>
                <a:off x="5531377" y="2168199"/>
                <a:ext cx="206222" cy="211012"/>
              </a:xfrm>
              <a:custGeom>
                <a:avLst/>
                <a:gdLst/>
                <a:ahLst/>
                <a:cxnLst>
                  <a:cxn ang="0">
                    <a:pos x="wd2" y="hd2"/>
                  </a:cxn>
                  <a:cxn ang="5400000">
                    <a:pos x="wd2" y="hd2"/>
                  </a:cxn>
                  <a:cxn ang="10800000">
                    <a:pos x="wd2" y="hd2"/>
                  </a:cxn>
                  <a:cxn ang="16200000">
                    <a:pos x="wd2" y="hd2"/>
                  </a:cxn>
                </a:cxnLst>
                <a:rect l="0" t="0" r="r" b="b"/>
                <a:pathLst>
                  <a:path w="20431" h="20432" extrusionOk="0">
                    <a:moveTo>
                      <a:pt x="14102" y="6331"/>
                    </a:moveTo>
                    <a:cubicBezTo>
                      <a:pt x="13392" y="5619"/>
                      <a:pt x="13392" y="4469"/>
                      <a:pt x="14102" y="3757"/>
                    </a:cubicBezTo>
                    <a:cubicBezTo>
                      <a:pt x="14812" y="3048"/>
                      <a:pt x="15963" y="3048"/>
                      <a:pt x="16675" y="3757"/>
                    </a:cubicBezTo>
                    <a:cubicBezTo>
                      <a:pt x="17385" y="4466"/>
                      <a:pt x="17385" y="5618"/>
                      <a:pt x="16675" y="6331"/>
                    </a:cubicBezTo>
                    <a:cubicBezTo>
                      <a:pt x="15963" y="7040"/>
                      <a:pt x="14811" y="7040"/>
                      <a:pt x="14102" y="6331"/>
                    </a:cubicBezTo>
                    <a:close/>
                    <a:moveTo>
                      <a:pt x="12903" y="13199"/>
                    </a:moveTo>
                    <a:cubicBezTo>
                      <a:pt x="12903" y="13199"/>
                      <a:pt x="21289" y="7285"/>
                      <a:pt x="20359" y="517"/>
                    </a:cubicBezTo>
                    <a:cubicBezTo>
                      <a:pt x="20339" y="369"/>
                      <a:pt x="20289" y="269"/>
                      <a:pt x="20226" y="205"/>
                    </a:cubicBezTo>
                    <a:cubicBezTo>
                      <a:pt x="20162" y="142"/>
                      <a:pt x="20063" y="92"/>
                      <a:pt x="19913" y="72"/>
                    </a:cubicBezTo>
                    <a:cubicBezTo>
                      <a:pt x="13146" y="-858"/>
                      <a:pt x="7233" y="7528"/>
                      <a:pt x="7233" y="7528"/>
                    </a:cubicBezTo>
                    <a:cubicBezTo>
                      <a:pt x="2104" y="6928"/>
                      <a:pt x="2477" y="7927"/>
                      <a:pt x="137" y="13421"/>
                    </a:cubicBezTo>
                    <a:cubicBezTo>
                      <a:pt x="-311" y="14468"/>
                      <a:pt x="415" y="14829"/>
                      <a:pt x="1211" y="14534"/>
                    </a:cubicBezTo>
                    <a:cubicBezTo>
                      <a:pt x="2007" y="14242"/>
                      <a:pt x="3762" y="13593"/>
                      <a:pt x="3762" y="13593"/>
                    </a:cubicBezTo>
                    <a:lnTo>
                      <a:pt x="6839" y="16667"/>
                    </a:lnTo>
                    <a:cubicBezTo>
                      <a:pt x="6839" y="16667"/>
                      <a:pt x="6190" y="18425"/>
                      <a:pt x="5897" y="19220"/>
                    </a:cubicBezTo>
                    <a:cubicBezTo>
                      <a:pt x="5602" y="20016"/>
                      <a:pt x="5962" y="20742"/>
                      <a:pt x="7011" y="20295"/>
                    </a:cubicBezTo>
                    <a:cubicBezTo>
                      <a:pt x="12504" y="17955"/>
                      <a:pt x="13504" y="18328"/>
                      <a:pt x="12903" y="13199"/>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Arrow: Right 37"/>
              <p:cNvSpPr/>
              <p:nvPr/>
            </p:nvSpPr>
            <p:spPr>
              <a:xfrm rot="5400000">
                <a:off x="6263931" y="2400315"/>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9" name="Rectangle 42"/>
              <p:cNvSpPr/>
              <p:nvPr/>
            </p:nvSpPr>
            <p:spPr>
              <a:xfrm>
                <a:off x="4242824" y="2123316"/>
                <a:ext cx="1107996" cy="276999"/>
              </a:xfrm>
              <a:prstGeom prst="rect">
                <a:avLst/>
              </a:prstGeom>
            </p:spPr>
            <p:txBody>
              <a:bodyPr wrap="none">
                <a:noAutofit/>
              </a:bodyPr>
              <a:lstStyle/>
              <a:p>
                <a:pPr algn="ctr">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Reset</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sp>
          <p:nvSpPr>
            <p:cNvPr id="40" name="Rectangle 47"/>
            <p:cNvSpPr/>
            <p:nvPr/>
          </p:nvSpPr>
          <p:spPr>
            <a:xfrm>
              <a:off x="6398014" y="2638834"/>
              <a:ext cx="5416550" cy="516890"/>
            </a:xfrm>
            <a:prstGeom prst="rect">
              <a:avLst/>
            </a:prstGeom>
          </p:spPr>
          <p:txBody>
            <a:bodyPr wrap="square">
              <a:normAutofit/>
            </a:bodyPr>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Reset all entities and penguin.</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54569" y="345292"/>
            <a:ext cx="26828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diffculty</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0-#ppt_w/2"/>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nhaltsplatzhalter 4"/>
          <p:cNvSpPr txBox="1"/>
          <p:nvPr/>
        </p:nvSpPr>
        <p:spPr>
          <a:xfrm>
            <a:off x="1005203" y="929033"/>
            <a:ext cx="2218692" cy="43053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Reset</a:t>
            </a:r>
            <a:endParaRPr lang="en-US" altLang="zh-CN"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269"/>
          <p:cNvSpPr>
            <a:spLocks noEditPoints="1"/>
          </p:cNvSpPr>
          <p:nvPr/>
        </p:nvSpPr>
        <p:spPr bwMode="auto">
          <a:xfrm>
            <a:off x="348463" y="929119"/>
            <a:ext cx="420569" cy="420569"/>
          </a:xfrm>
          <a:custGeom>
            <a:avLst/>
            <a:gdLst>
              <a:gd name="T0" fmla="*/ 2588 w 3368"/>
              <a:gd name="T1" fmla="*/ 2628 h 3370"/>
              <a:gd name="T2" fmla="*/ 2508 w 3368"/>
              <a:gd name="T3" fmla="*/ 2956 h 3370"/>
              <a:gd name="T4" fmla="*/ 2728 w 3368"/>
              <a:gd name="T5" fmla="*/ 3202 h 3370"/>
              <a:gd name="T6" fmla="*/ 3068 w 3368"/>
              <a:gd name="T7" fmla="*/ 3163 h 3370"/>
              <a:gd name="T8" fmla="*/ 3222 w 3368"/>
              <a:gd name="T9" fmla="*/ 2868 h 3370"/>
              <a:gd name="T10" fmla="*/ 3065 w 3368"/>
              <a:gd name="T11" fmla="*/ 2573 h 3370"/>
              <a:gd name="T12" fmla="*/ 417 w 3368"/>
              <a:gd name="T13" fmla="*/ 2520 h 3370"/>
              <a:gd name="T14" fmla="*/ 169 w 3368"/>
              <a:gd name="T15" fmla="*/ 2737 h 3370"/>
              <a:gd name="T16" fmla="*/ 209 w 3368"/>
              <a:gd name="T17" fmla="*/ 3073 h 3370"/>
              <a:gd name="T18" fmla="*/ 508 w 3368"/>
              <a:gd name="T19" fmla="*/ 3226 h 3370"/>
              <a:gd name="T20" fmla="*/ 805 w 3368"/>
              <a:gd name="T21" fmla="*/ 3073 h 3370"/>
              <a:gd name="T22" fmla="*/ 845 w 3368"/>
              <a:gd name="T23" fmla="*/ 2737 h 3370"/>
              <a:gd name="T24" fmla="*/ 595 w 3368"/>
              <a:gd name="T25" fmla="*/ 2520 h 3370"/>
              <a:gd name="T26" fmla="*/ 1407 w 3368"/>
              <a:gd name="T27" fmla="*/ 1111 h 3370"/>
              <a:gd name="T28" fmla="*/ 1094 w 3368"/>
              <a:gd name="T29" fmla="*/ 1454 h 3370"/>
              <a:gd name="T30" fmla="*/ 1094 w 3368"/>
              <a:gd name="T31" fmla="*/ 1935 h 3370"/>
              <a:gd name="T32" fmla="*/ 1407 w 3368"/>
              <a:gd name="T33" fmla="*/ 2278 h 3370"/>
              <a:gd name="T34" fmla="*/ 1886 w 3368"/>
              <a:gd name="T35" fmla="*/ 2321 h 3370"/>
              <a:gd name="T36" fmla="*/ 2256 w 3368"/>
              <a:gd name="T37" fmla="*/ 2041 h 3370"/>
              <a:gd name="T38" fmla="*/ 2344 w 3368"/>
              <a:gd name="T39" fmla="*/ 1571 h 3370"/>
              <a:gd name="T40" fmla="*/ 2097 w 3368"/>
              <a:gd name="T41" fmla="*/ 1174 h 3370"/>
              <a:gd name="T42" fmla="*/ 2860 w 3368"/>
              <a:gd name="T43" fmla="*/ 145 h 3370"/>
              <a:gd name="T44" fmla="*/ 2562 w 3368"/>
              <a:gd name="T45" fmla="*/ 298 h 3370"/>
              <a:gd name="T46" fmla="*/ 2522 w 3368"/>
              <a:gd name="T47" fmla="*/ 634 h 3370"/>
              <a:gd name="T48" fmla="*/ 2770 w 3368"/>
              <a:gd name="T49" fmla="*/ 851 h 3370"/>
              <a:gd name="T50" fmla="*/ 3102 w 3368"/>
              <a:gd name="T51" fmla="*/ 772 h 3370"/>
              <a:gd name="T52" fmla="*/ 3219 w 3368"/>
              <a:gd name="T53" fmla="*/ 458 h 3370"/>
              <a:gd name="T54" fmla="*/ 3028 w 3368"/>
              <a:gd name="T55" fmla="*/ 187 h 3370"/>
              <a:gd name="T56" fmla="*/ 3020 w 3368"/>
              <a:gd name="T57" fmla="*/ 26 h 3370"/>
              <a:gd name="T58" fmla="*/ 3322 w 3368"/>
              <a:gd name="T59" fmla="*/ 294 h 3370"/>
              <a:gd name="T60" fmla="*/ 3321 w 3368"/>
              <a:gd name="T61" fmla="*/ 710 h 3370"/>
              <a:gd name="T62" fmla="*/ 3018 w 3368"/>
              <a:gd name="T63" fmla="*/ 979 h 3370"/>
              <a:gd name="T64" fmla="*/ 2617 w 3368"/>
              <a:gd name="T65" fmla="*/ 944 h 3370"/>
              <a:gd name="T66" fmla="*/ 2486 w 3368"/>
              <a:gd name="T67" fmla="*/ 1550 h 3370"/>
              <a:gd name="T68" fmla="*/ 2396 w 3368"/>
              <a:gd name="T69" fmla="*/ 2087 h 3370"/>
              <a:gd name="T70" fmla="*/ 2808 w 3368"/>
              <a:gd name="T71" fmla="*/ 2369 h 3370"/>
              <a:gd name="T72" fmla="*/ 3201 w 3368"/>
              <a:gd name="T73" fmla="*/ 2495 h 3370"/>
              <a:gd name="T74" fmla="*/ 3368 w 3368"/>
              <a:gd name="T75" fmla="*/ 2868 h 3370"/>
              <a:gd name="T76" fmla="*/ 3199 w 3368"/>
              <a:gd name="T77" fmla="*/ 3242 h 3370"/>
              <a:gd name="T78" fmla="*/ 2805 w 3368"/>
              <a:gd name="T79" fmla="*/ 3367 h 3370"/>
              <a:gd name="T80" fmla="*/ 2451 w 3368"/>
              <a:gd name="T81" fmla="*/ 3165 h 3370"/>
              <a:gd name="T82" fmla="*/ 2364 w 3368"/>
              <a:gd name="T83" fmla="*/ 2766 h 3370"/>
              <a:gd name="T84" fmla="*/ 2123 w 3368"/>
              <a:gd name="T85" fmla="*/ 2373 h 3370"/>
              <a:gd name="T86" fmla="*/ 1638 w 3368"/>
              <a:gd name="T87" fmla="*/ 2489 h 3370"/>
              <a:gd name="T88" fmla="*/ 1183 w 3368"/>
              <a:gd name="T89" fmla="*/ 2299 h 3370"/>
              <a:gd name="T90" fmla="*/ 1011 w 3368"/>
              <a:gd name="T91" fmla="*/ 2923 h 3370"/>
              <a:gd name="T92" fmla="*/ 805 w 3368"/>
              <a:gd name="T93" fmla="*/ 3273 h 3370"/>
              <a:gd name="T94" fmla="*/ 398 w 3368"/>
              <a:gd name="T95" fmla="*/ 3358 h 3370"/>
              <a:gd name="T96" fmla="*/ 69 w 3368"/>
              <a:gd name="T97" fmla="*/ 3123 h 3370"/>
              <a:gd name="T98" fmla="*/ 11 w 3368"/>
              <a:gd name="T99" fmla="*/ 2759 h 3370"/>
              <a:gd name="T100" fmla="*/ 250 w 3368"/>
              <a:gd name="T101" fmla="*/ 2434 h 3370"/>
              <a:gd name="T102" fmla="*/ 671 w 3368"/>
              <a:gd name="T103" fmla="*/ 2392 h 3370"/>
              <a:gd name="T104" fmla="*/ 951 w 3368"/>
              <a:gd name="T105" fmla="*/ 1963 h 3370"/>
              <a:gd name="T106" fmla="*/ 954 w 3368"/>
              <a:gd name="T107" fmla="*/ 1415 h 3370"/>
              <a:gd name="T108" fmla="*/ 1298 w 3368"/>
              <a:gd name="T109" fmla="*/ 1004 h 3370"/>
              <a:gd name="T110" fmla="*/ 1842 w 3368"/>
              <a:gd name="T111" fmla="*/ 908 h 3370"/>
              <a:gd name="T112" fmla="*/ 2438 w 3368"/>
              <a:gd name="T113" fmla="*/ 783 h 3370"/>
              <a:gd name="T114" fmla="*/ 2364 w 3368"/>
              <a:gd name="T115" fmla="*/ 393 h 3370"/>
              <a:gd name="T116" fmla="*/ 2603 w 3368"/>
              <a:gd name="T117" fmla="*/ 68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70">
                <a:moveTo>
                  <a:pt x="2860" y="2509"/>
                </a:moveTo>
                <a:lnTo>
                  <a:pt x="2814" y="2512"/>
                </a:lnTo>
                <a:lnTo>
                  <a:pt x="2770" y="2520"/>
                </a:lnTo>
                <a:lnTo>
                  <a:pt x="2728" y="2534"/>
                </a:lnTo>
                <a:lnTo>
                  <a:pt x="2689" y="2551"/>
                </a:lnTo>
                <a:lnTo>
                  <a:pt x="2652" y="2573"/>
                </a:lnTo>
                <a:lnTo>
                  <a:pt x="2618" y="2598"/>
                </a:lnTo>
                <a:lnTo>
                  <a:pt x="2588" y="2628"/>
                </a:lnTo>
                <a:lnTo>
                  <a:pt x="2562" y="2662"/>
                </a:lnTo>
                <a:lnTo>
                  <a:pt x="2540" y="2698"/>
                </a:lnTo>
                <a:lnTo>
                  <a:pt x="2522" y="2737"/>
                </a:lnTo>
                <a:lnTo>
                  <a:pt x="2508" y="2779"/>
                </a:lnTo>
                <a:lnTo>
                  <a:pt x="2501" y="2822"/>
                </a:lnTo>
                <a:lnTo>
                  <a:pt x="2498" y="2868"/>
                </a:lnTo>
                <a:lnTo>
                  <a:pt x="2501" y="2913"/>
                </a:lnTo>
                <a:lnTo>
                  <a:pt x="2508" y="2956"/>
                </a:lnTo>
                <a:lnTo>
                  <a:pt x="2522" y="2998"/>
                </a:lnTo>
                <a:lnTo>
                  <a:pt x="2540" y="3037"/>
                </a:lnTo>
                <a:lnTo>
                  <a:pt x="2562" y="3073"/>
                </a:lnTo>
                <a:lnTo>
                  <a:pt x="2588" y="3106"/>
                </a:lnTo>
                <a:lnTo>
                  <a:pt x="2618" y="3136"/>
                </a:lnTo>
                <a:lnTo>
                  <a:pt x="2652" y="3163"/>
                </a:lnTo>
                <a:lnTo>
                  <a:pt x="2689" y="3184"/>
                </a:lnTo>
                <a:lnTo>
                  <a:pt x="2728" y="3202"/>
                </a:lnTo>
                <a:lnTo>
                  <a:pt x="2770" y="3215"/>
                </a:lnTo>
                <a:lnTo>
                  <a:pt x="2814" y="3223"/>
                </a:lnTo>
                <a:lnTo>
                  <a:pt x="2860" y="3226"/>
                </a:lnTo>
                <a:lnTo>
                  <a:pt x="2906" y="3223"/>
                </a:lnTo>
                <a:lnTo>
                  <a:pt x="2950" y="3215"/>
                </a:lnTo>
                <a:lnTo>
                  <a:pt x="2992" y="3202"/>
                </a:lnTo>
                <a:lnTo>
                  <a:pt x="3031" y="3184"/>
                </a:lnTo>
                <a:lnTo>
                  <a:pt x="3068" y="3163"/>
                </a:lnTo>
                <a:lnTo>
                  <a:pt x="3102" y="3136"/>
                </a:lnTo>
                <a:lnTo>
                  <a:pt x="3132" y="3106"/>
                </a:lnTo>
                <a:lnTo>
                  <a:pt x="3159" y="3073"/>
                </a:lnTo>
                <a:lnTo>
                  <a:pt x="3180" y="3037"/>
                </a:lnTo>
                <a:lnTo>
                  <a:pt x="3199" y="2998"/>
                </a:lnTo>
                <a:lnTo>
                  <a:pt x="3211" y="2956"/>
                </a:lnTo>
                <a:lnTo>
                  <a:pt x="3219" y="2913"/>
                </a:lnTo>
                <a:lnTo>
                  <a:pt x="3222" y="2868"/>
                </a:lnTo>
                <a:lnTo>
                  <a:pt x="3219" y="2822"/>
                </a:lnTo>
                <a:lnTo>
                  <a:pt x="3211" y="2779"/>
                </a:lnTo>
                <a:lnTo>
                  <a:pt x="3198" y="2737"/>
                </a:lnTo>
                <a:lnTo>
                  <a:pt x="3179" y="2698"/>
                </a:lnTo>
                <a:lnTo>
                  <a:pt x="3157" y="2662"/>
                </a:lnTo>
                <a:lnTo>
                  <a:pt x="3130" y="2628"/>
                </a:lnTo>
                <a:lnTo>
                  <a:pt x="3099" y="2598"/>
                </a:lnTo>
                <a:lnTo>
                  <a:pt x="3065" y="2573"/>
                </a:lnTo>
                <a:lnTo>
                  <a:pt x="3028" y="2551"/>
                </a:lnTo>
                <a:lnTo>
                  <a:pt x="2989" y="2534"/>
                </a:lnTo>
                <a:lnTo>
                  <a:pt x="2948" y="2520"/>
                </a:lnTo>
                <a:lnTo>
                  <a:pt x="2904" y="2512"/>
                </a:lnTo>
                <a:lnTo>
                  <a:pt x="2860" y="2509"/>
                </a:lnTo>
                <a:close/>
                <a:moveTo>
                  <a:pt x="508" y="2509"/>
                </a:moveTo>
                <a:lnTo>
                  <a:pt x="461" y="2512"/>
                </a:lnTo>
                <a:lnTo>
                  <a:pt x="417" y="2520"/>
                </a:lnTo>
                <a:lnTo>
                  <a:pt x="375" y="2534"/>
                </a:lnTo>
                <a:lnTo>
                  <a:pt x="336" y="2551"/>
                </a:lnTo>
                <a:lnTo>
                  <a:pt x="299" y="2573"/>
                </a:lnTo>
                <a:lnTo>
                  <a:pt x="266" y="2598"/>
                </a:lnTo>
                <a:lnTo>
                  <a:pt x="236" y="2628"/>
                </a:lnTo>
                <a:lnTo>
                  <a:pt x="209" y="2662"/>
                </a:lnTo>
                <a:lnTo>
                  <a:pt x="187" y="2698"/>
                </a:lnTo>
                <a:lnTo>
                  <a:pt x="169" y="2737"/>
                </a:lnTo>
                <a:lnTo>
                  <a:pt x="156" y="2779"/>
                </a:lnTo>
                <a:lnTo>
                  <a:pt x="148" y="2822"/>
                </a:lnTo>
                <a:lnTo>
                  <a:pt x="146" y="2868"/>
                </a:lnTo>
                <a:lnTo>
                  <a:pt x="148" y="2913"/>
                </a:lnTo>
                <a:lnTo>
                  <a:pt x="156" y="2956"/>
                </a:lnTo>
                <a:lnTo>
                  <a:pt x="169" y="2998"/>
                </a:lnTo>
                <a:lnTo>
                  <a:pt x="187" y="3037"/>
                </a:lnTo>
                <a:lnTo>
                  <a:pt x="209" y="3073"/>
                </a:lnTo>
                <a:lnTo>
                  <a:pt x="236" y="3106"/>
                </a:lnTo>
                <a:lnTo>
                  <a:pt x="266" y="3136"/>
                </a:lnTo>
                <a:lnTo>
                  <a:pt x="299" y="3163"/>
                </a:lnTo>
                <a:lnTo>
                  <a:pt x="336" y="3184"/>
                </a:lnTo>
                <a:lnTo>
                  <a:pt x="375" y="3202"/>
                </a:lnTo>
                <a:lnTo>
                  <a:pt x="417" y="3215"/>
                </a:lnTo>
                <a:lnTo>
                  <a:pt x="461" y="3223"/>
                </a:lnTo>
                <a:lnTo>
                  <a:pt x="508" y="3226"/>
                </a:lnTo>
                <a:lnTo>
                  <a:pt x="553" y="3223"/>
                </a:lnTo>
                <a:lnTo>
                  <a:pt x="598" y="3215"/>
                </a:lnTo>
                <a:lnTo>
                  <a:pt x="639" y="3202"/>
                </a:lnTo>
                <a:lnTo>
                  <a:pt x="679" y="3184"/>
                </a:lnTo>
                <a:lnTo>
                  <a:pt x="716" y="3163"/>
                </a:lnTo>
                <a:lnTo>
                  <a:pt x="749" y="3136"/>
                </a:lnTo>
                <a:lnTo>
                  <a:pt x="779" y="3106"/>
                </a:lnTo>
                <a:lnTo>
                  <a:pt x="805" y="3073"/>
                </a:lnTo>
                <a:lnTo>
                  <a:pt x="828" y="3037"/>
                </a:lnTo>
                <a:lnTo>
                  <a:pt x="845" y="2998"/>
                </a:lnTo>
                <a:lnTo>
                  <a:pt x="858" y="2956"/>
                </a:lnTo>
                <a:lnTo>
                  <a:pt x="867" y="2913"/>
                </a:lnTo>
                <a:lnTo>
                  <a:pt x="870" y="2868"/>
                </a:lnTo>
                <a:lnTo>
                  <a:pt x="867" y="2822"/>
                </a:lnTo>
                <a:lnTo>
                  <a:pt x="858" y="2779"/>
                </a:lnTo>
                <a:lnTo>
                  <a:pt x="845" y="2737"/>
                </a:lnTo>
                <a:lnTo>
                  <a:pt x="827" y="2698"/>
                </a:lnTo>
                <a:lnTo>
                  <a:pt x="803" y="2662"/>
                </a:lnTo>
                <a:lnTo>
                  <a:pt x="776" y="2628"/>
                </a:lnTo>
                <a:lnTo>
                  <a:pt x="747" y="2598"/>
                </a:lnTo>
                <a:lnTo>
                  <a:pt x="713" y="2573"/>
                </a:lnTo>
                <a:lnTo>
                  <a:pt x="676" y="2551"/>
                </a:lnTo>
                <a:lnTo>
                  <a:pt x="637" y="2534"/>
                </a:lnTo>
                <a:lnTo>
                  <a:pt x="595" y="2520"/>
                </a:lnTo>
                <a:lnTo>
                  <a:pt x="552" y="2512"/>
                </a:lnTo>
                <a:lnTo>
                  <a:pt x="508" y="2509"/>
                </a:lnTo>
                <a:close/>
                <a:moveTo>
                  <a:pt x="1702" y="1041"/>
                </a:moveTo>
                <a:lnTo>
                  <a:pt x="1640" y="1043"/>
                </a:lnTo>
                <a:lnTo>
                  <a:pt x="1578" y="1053"/>
                </a:lnTo>
                <a:lnTo>
                  <a:pt x="1519" y="1067"/>
                </a:lnTo>
                <a:lnTo>
                  <a:pt x="1461" y="1086"/>
                </a:lnTo>
                <a:lnTo>
                  <a:pt x="1407" y="1111"/>
                </a:lnTo>
                <a:lnTo>
                  <a:pt x="1356" y="1141"/>
                </a:lnTo>
                <a:lnTo>
                  <a:pt x="1306" y="1174"/>
                </a:lnTo>
                <a:lnTo>
                  <a:pt x="1261" y="1212"/>
                </a:lnTo>
                <a:lnTo>
                  <a:pt x="1219" y="1254"/>
                </a:lnTo>
                <a:lnTo>
                  <a:pt x="1182" y="1299"/>
                </a:lnTo>
                <a:lnTo>
                  <a:pt x="1149" y="1348"/>
                </a:lnTo>
                <a:lnTo>
                  <a:pt x="1119" y="1399"/>
                </a:lnTo>
                <a:lnTo>
                  <a:pt x="1094" y="1454"/>
                </a:lnTo>
                <a:lnTo>
                  <a:pt x="1075" y="1511"/>
                </a:lnTo>
                <a:lnTo>
                  <a:pt x="1060" y="1571"/>
                </a:lnTo>
                <a:lnTo>
                  <a:pt x="1052" y="1631"/>
                </a:lnTo>
                <a:lnTo>
                  <a:pt x="1049" y="1695"/>
                </a:lnTo>
                <a:lnTo>
                  <a:pt x="1052" y="1757"/>
                </a:lnTo>
                <a:lnTo>
                  <a:pt x="1060" y="1819"/>
                </a:lnTo>
                <a:lnTo>
                  <a:pt x="1075" y="1878"/>
                </a:lnTo>
                <a:lnTo>
                  <a:pt x="1094" y="1935"/>
                </a:lnTo>
                <a:lnTo>
                  <a:pt x="1119" y="1990"/>
                </a:lnTo>
                <a:lnTo>
                  <a:pt x="1149" y="2041"/>
                </a:lnTo>
                <a:lnTo>
                  <a:pt x="1182" y="2091"/>
                </a:lnTo>
                <a:lnTo>
                  <a:pt x="1219" y="2136"/>
                </a:lnTo>
                <a:lnTo>
                  <a:pt x="1261" y="2177"/>
                </a:lnTo>
                <a:lnTo>
                  <a:pt x="1306" y="2215"/>
                </a:lnTo>
                <a:lnTo>
                  <a:pt x="1356" y="2249"/>
                </a:lnTo>
                <a:lnTo>
                  <a:pt x="1407" y="2278"/>
                </a:lnTo>
                <a:lnTo>
                  <a:pt x="1461" y="2302"/>
                </a:lnTo>
                <a:lnTo>
                  <a:pt x="1519" y="2323"/>
                </a:lnTo>
                <a:lnTo>
                  <a:pt x="1578" y="2336"/>
                </a:lnTo>
                <a:lnTo>
                  <a:pt x="1640" y="2345"/>
                </a:lnTo>
                <a:lnTo>
                  <a:pt x="1702" y="2348"/>
                </a:lnTo>
                <a:lnTo>
                  <a:pt x="1765" y="2345"/>
                </a:lnTo>
                <a:lnTo>
                  <a:pt x="1826" y="2336"/>
                </a:lnTo>
                <a:lnTo>
                  <a:pt x="1886" y="2321"/>
                </a:lnTo>
                <a:lnTo>
                  <a:pt x="1942" y="2302"/>
                </a:lnTo>
                <a:lnTo>
                  <a:pt x="1998" y="2277"/>
                </a:lnTo>
                <a:lnTo>
                  <a:pt x="2049" y="2249"/>
                </a:lnTo>
                <a:lnTo>
                  <a:pt x="2097" y="2215"/>
                </a:lnTo>
                <a:lnTo>
                  <a:pt x="2143" y="2177"/>
                </a:lnTo>
                <a:lnTo>
                  <a:pt x="2184" y="2135"/>
                </a:lnTo>
                <a:lnTo>
                  <a:pt x="2222" y="2090"/>
                </a:lnTo>
                <a:lnTo>
                  <a:pt x="2256" y="2041"/>
                </a:lnTo>
                <a:lnTo>
                  <a:pt x="2286" y="1989"/>
                </a:lnTo>
                <a:lnTo>
                  <a:pt x="2310" y="1935"/>
                </a:lnTo>
                <a:lnTo>
                  <a:pt x="2330" y="1878"/>
                </a:lnTo>
                <a:lnTo>
                  <a:pt x="2344" y="1819"/>
                </a:lnTo>
                <a:lnTo>
                  <a:pt x="2353" y="1757"/>
                </a:lnTo>
                <a:lnTo>
                  <a:pt x="2356" y="1695"/>
                </a:lnTo>
                <a:lnTo>
                  <a:pt x="2353" y="1631"/>
                </a:lnTo>
                <a:lnTo>
                  <a:pt x="2344" y="1571"/>
                </a:lnTo>
                <a:lnTo>
                  <a:pt x="2330" y="1511"/>
                </a:lnTo>
                <a:lnTo>
                  <a:pt x="2310" y="1454"/>
                </a:lnTo>
                <a:lnTo>
                  <a:pt x="2286" y="1399"/>
                </a:lnTo>
                <a:lnTo>
                  <a:pt x="2256" y="1348"/>
                </a:lnTo>
                <a:lnTo>
                  <a:pt x="2222" y="1299"/>
                </a:lnTo>
                <a:lnTo>
                  <a:pt x="2184" y="1254"/>
                </a:lnTo>
                <a:lnTo>
                  <a:pt x="2143" y="1212"/>
                </a:lnTo>
                <a:lnTo>
                  <a:pt x="2097" y="1174"/>
                </a:lnTo>
                <a:lnTo>
                  <a:pt x="2049" y="1141"/>
                </a:lnTo>
                <a:lnTo>
                  <a:pt x="1998" y="1111"/>
                </a:lnTo>
                <a:lnTo>
                  <a:pt x="1942" y="1086"/>
                </a:lnTo>
                <a:lnTo>
                  <a:pt x="1886" y="1067"/>
                </a:lnTo>
                <a:lnTo>
                  <a:pt x="1826" y="1053"/>
                </a:lnTo>
                <a:lnTo>
                  <a:pt x="1765" y="1043"/>
                </a:lnTo>
                <a:lnTo>
                  <a:pt x="1702" y="1041"/>
                </a:lnTo>
                <a:close/>
                <a:moveTo>
                  <a:pt x="2860" y="145"/>
                </a:moveTo>
                <a:lnTo>
                  <a:pt x="2814" y="148"/>
                </a:lnTo>
                <a:lnTo>
                  <a:pt x="2770" y="156"/>
                </a:lnTo>
                <a:lnTo>
                  <a:pt x="2728" y="169"/>
                </a:lnTo>
                <a:lnTo>
                  <a:pt x="2689" y="187"/>
                </a:lnTo>
                <a:lnTo>
                  <a:pt x="2652" y="208"/>
                </a:lnTo>
                <a:lnTo>
                  <a:pt x="2618" y="235"/>
                </a:lnTo>
                <a:lnTo>
                  <a:pt x="2588" y="265"/>
                </a:lnTo>
                <a:lnTo>
                  <a:pt x="2562" y="298"/>
                </a:lnTo>
                <a:lnTo>
                  <a:pt x="2540" y="334"/>
                </a:lnTo>
                <a:lnTo>
                  <a:pt x="2522" y="373"/>
                </a:lnTo>
                <a:lnTo>
                  <a:pt x="2508" y="415"/>
                </a:lnTo>
                <a:lnTo>
                  <a:pt x="2501" y="458"/>
                </a:lnTo>
                <a:lnTo>
                  <a:pt x="2498" y="504"/>
                </a:lnTo>
                <a:lnTo>
                  <a:pt x="2501" y="549"/>
                </a:lnTo>
                <a:lnTo>
                  <a:pt x="2508" y="592"/>
                </a:lnTo>
                <a:lnTo>
                  <a:pt x="2522" y="634"/>
                </a:lnTo>
                <a:lnTo>
                  <a:pt x="2540" y="673"/>
                </a:lnTo>
                <a:lnTo>
                  <a:pt x="2562" y="709"/>
                </a:lnTo>
                <a:lnTo>
                  <a:pt x="2588" y="743"/>
                </a:lnTo>
                <a:lnTo>
                  <a:pt x="2618" y="772"/>
                </a:lnTo>
                <a:lnTo>
                  <a:pt x="2652" y="798"/>
                </a:lnTo>
                <a:lnTo>
                  <a:pt x="2689" y="820"/>
                </a:lnTo>
                <a:lnTo>
                  <a:pt x="2728" y="837"/>
                </a:lnTo>
                <a:lnTo>
                  <a:pt x="2770" y="851"/>
                </a:lnTo>
                <a:lnTo>
                  <a:pt x="2814" y="859"/>
                </a:lnTo>
                <a:lnTo>
                  <a:pt x="2860" y="862"/>
                </a:lnTo>
                <a:lnTo>
                  <a:pt x="2906" y="859"/>
                </a:lnTo>
                <a:lnTo>
                  <a:pt x="2950" y="851"/>
                </a:lnTo>
                <a:lnTo>
                  <a:pt x="2992" y="837"/>
                </a:lnTo>
                <a:lnTo>
                  <a:pt x="3031" y="820"/>
                </a:lnTo>
                <a:lnTo>
                  <a:pt x="3068" y="798"/>
                </a:lnTo>
                <a:lnTo>
                  <a:pt x="3102" y="772"/>
                </a:lnTo>
                <a:lnTo>
                  <a:pt x="3132" y="743"/>
                </a:lnTo>
                <a:lnTo>
                  <a:pt x="3159" y="709"/>
                </a:lnTo>
                <a:lnTo>
                  <a:pt x="3180" y="673"/>
                </a:lnTo>
                <a:lnTo>
                  <a:pt x="3199" y="634"/>
                </a:lnTo>
                <a:lnTo>
                  <a:pt x="3211" y="592"/>
                </a:lnTo>
                <a:lnTo>
                  <a:pt x="3219" y="549"/>
                </a:lnTo>
                <a:lnTo>
                  <a:pt x="3222" y="504"/>
                </a:lnTo>
                <a:lnTo>
                  <a:pt x="3219" y="458"/>
                </a:lnTo>
                <a:lnTo>
                  <a:pt x="3211" y="415"/>
                </a:lnTo>
                <a:lnTo>
                  <a:pt x="3198" y="373"/>
                </a:lnTo>
                <a:lnTo>
                  <a:pt x="3179" y="334"/>
                </a:lnTo>
                <a:lnTo>
                  <a:pt x="3157" y="298"/>
                </a:lnTo>
                <a:lnTo>
                  <a:pt x="3130" y="265"/>
                </a:lnTo>
                <a:lnTo>
                  <a:pt x="3099" y="235"/>
                </a:lnTo>
                <a:lnTo>
                  <a:pt x="3065" y="208"/>
                </a:lnTo>
                <a:lnTo>
                  <a:pt x="3028" y="187"/>
                </a:lnTo>
                <a:lnTo>
                  <a:pt x="2989" y="169"/>
                </a:lnTo>
                <a:lnTo>
                  <a:pt x="2948" y="156"/>
                </a:lnTo>
                <a:lnTo>
                  <a:pt x="2904" y="148"/>
                </a:lnTo>
                <a:lnTo>
                  <a:pt x="2860" y="145"/>
                </a:lnTo>
                <a:close/>
                <a:moveTo>
                  <a:pt x="2859" y="0"/>
                </a:moveTo>
                <a:lnTo>
                  <a:pt x="2916" y="3"/>
                </a:lnTo>
                <a:lnTo>
                  <a:pt x="2969" y="11"/>
                </a:lnTo>
                <a:lnTo>
                  <a:pt x="3020" y="26"/>
                </a:lnTo>
                <a:lnTo>
                  <a:pt x="3069" y="44"/>
                </a:lnTo>
                <a:lnTo>
                  <a:pt x="3117" y="68"/>
                </a:lnTo>
                <a:lnTo>
                  <a:pt x="3160" y="97"/>
                </a:lnTo>
                <a:lnTo>
                  <a:pt x="3201" y="128"/>
                </a:lnTo>
                <a:lnTo>
                  <a:pt x="3237" y="164"/>
                </a:lnTo>
                <a:lnTo>
                  <a:pt x="3269" y="204"/>
                </a:lnTo>
                <a:lnTo>
                  <a:pt x="3298" y="247"/>
                </a:lnTo>
                <a:lnTo>
                  <a:pt x="3322" y="294"/>
                </a:lnTo>
                <a:lnTo>
                  <a:pt x="3341" y="343"/>
                </a:lnTo>
                <a:lnTo>
                  <a:pt x="3354" y="393"/>
                </a:lnTo>
                <a:lnTo>
                  <a:pt x="3364" y="446"/>
                </a:lnTo>
                <a:lnTo>
                  <a:pt x="3367" y="502"/>
                </a:lnTo>
                <a:lnTo>
                  <a:pt x="3364" y="557"/>
                </a:lnTo>
                <a:lnTo>
                  <a:pt x="3354" y="611"/>
                </a:lnTo>
                <a:lnTo>
                  <a:pt x="3340" y="662"/>
                </a:lnTo>
                <a:lnTo>
                  <a:pt x="3321" y="710"/>
                </a:lnTo>
                <a:lnTo>
                  <a:pt x="3296" y="756"/>
                </a:lnTo>
                <a:lnTo>
                  <a:pt x="3267" y="799"/>
                </a:lnTo>
                <a:lnTo>
                  <a:pt x="3234" y="839"/>
                </a:lnTo>
                <a:lnTo>
                  <a:pt x="3198" y="875"/>
                </a:lnTo>
                <a:lnTo>
                  <a:pt x="3157" y="908"/>
                </a:lnTo>
                <a:lnTo>
                  <a:pt x="3113" y="936"/>
                </a:lnTo>
                <a:lnTo>
                  <a:pt x="3066" y="959"/>
                </a:lnTo>
                <a:lnTo>
                  <a:pt x="3018" y="979"/>
                </a:lnTo>
                <a:lnTo>
                  <a:pt x="2967" y="992"/>
                </a:lnTo>
                <a:lnTo>
                  <a:pt x="2913" y="1000"/>
                </a:lnTo>
                <a:lnTo>
                  <a:pt x="2859" y="1003"/>
                </a:lnTo>
                <a:lnTo>
                  <a:pt x="2807" y="1001"/>
                </a:lnTo>
                <a:lnTo>
                  <a:pt x="2757" y="993"/>
                </a:lnTo>
                <a:lnTo>
                  <a:pt x="2708" y="981"/>
                </a:lnTo>
                <a:lnTo>
                  <a:pt x="2661" y="964"/>
                </a:lnTo>
                <a:lnTo>
                  <a:pt x="2617" y="944"/>
                </a:lnTo>
                <a:lnTo>
                  <a:pt x="2575" y="918"/>
                </a:lnTo>
                <a:lnTo>
                  <a:pt x="2312" y="1180"/>
                </a:lnTo>
                <a:lnTo>
                  <a:pt x="2353" y="1233"/>
                </a:lnTo>
                <a:lnTo>
                  <a:pt x="2389" y="1291"/>
                </a:lnTo>
                <a:lnTo>
                  <a:pt x="2422" y="1352"/>
                </a:lnTo>
                <a:lnTo>
                  <a:pt x="2449" y="1416"/>
                </a:lnTo>
                <a:lnTo>
                  <a:pt x="2470" y="1481"/>
                </a:lnTo>
                <a:lnTo>
                  <a:pt x="2486" y="1550"/>
                </a:lnTo>
                <a:lnTo>
                  <a:pt x="2495" y="1621"/>
                </a:lnTo>
                <a:lnTo>
                  <a:pt x="2498" y="1694"/>
                </a:lnTo>
                <a:lnTo>
                  <a:pt x="2495" y="1764"/>
                </a:lnTo>
                <a:lnTo>
                  <a:pt x="2487" y="1833"/>
                </a:lnTo>
                <a:lnTo>
                  <a:pt x="2471" y="1900"/>
                </a:lnTo>
                <a:lnTo>
                  <a:pt x="2451" y="1966"/>
                </a:lnTo>
                <a:lnTo>
                  <a:pt x="2426" y="2027"/>
                </a:lnTo>
                <a:lnTo>
                  <a:pt x="2396" y="2087"/>
                </a:lnTo>
                <a:lnTo>
                  <a:pt x="2361" y="2143"/>
                </a:lnTo>
                <a:lnTo>
                  <a:pt x="2321" y="2196"/>
                </a:lnTo>
                <a:lnTo>
                  <a:pt x="2577" y="2450"/>
                </a:lnTo>
                <a:lnTo>
                  <a:pt x="2618" y="2425"/>
                </a:lnTo>
                <a:lnTo>
                  <a:pt x="2663" y="2405"/>
                </a:lnTo>
                <a:lnTo>
                  <a:pt x="2709" y="2388"/>
                </a:lnTo>
                <a:lnTo>
                  <a:pt x="2758" y="2376"/>
                </a:lnTo>
                <a:lnTo>
                  <a:pt x="2808" y="2369"/>
                </a:lnTo>
                <a:lnTo>
                  <a:pt x="2860" y="2366"/>
                </a:lnTo>
                <a:lnTo>
                  <a:pt x="2916" y="2369"/>
                </a:lnTo>
                <a:lnTo>
                  <a:pt x="2970" y="2378"/>
                </a:lnTo>
                <a:lnTo>
                  <a:pt x="3021" y="2391"/>
                </a:lnTo>
                <a:lnTo>
                  <a:pt x="3070" y="2411"/>
                </a:lnTo>
                <a:lnTo>
                  <a:pt x="3118" y="2434"/>
                </a:lnTo>
                <a:lnTo>
                  <a:pt x="3161" y="2462"/>
                </a:lnTo>
                <a:lnTo>
                  <a:pt x="3201" y="2495"/>
                </a:lnTo>
                <a:lnTo>
                  <a:pt x="3238" y="2531"/>
                </a:lnTo>
                <a:lnTo>
                  <a:pt x="3270" y="2571"/>
                </a:lnTo>
                <a:lnTo>
                  <a:pt x="3299" y="2614"/>
                </a:lnTo>
                <a:lnTo>
                  <a:pt x="3323" y="2660"/>
                </a:lnTo>
                <a:lnTo>
                  <a:pt x="3342" y="2708"/>
                </a:lnTo>
                <a:lnTo>
                  <a:pt x="3357" y="2759"/>
                </a:lnTo>
                <a:lnTo>
                  <a:pt x="3365" y="2813"/>
                </a:lnTo>
                <a:lnTo>
                  <a:pt x="3368" y="2868"/>
                </a:lnTo>
                <a:lnTo>
                  <a:pt x="3365" y="2923"/>
                </a:lnTo>
                <a:lnTo>
                  <a:pt x="3355" y="2976"/>
                </a:lnTo>
                <a:lnTo>
                  <a:pt x="3341" y="3027"/>
                </a:lnTo>
                <a:lnTo>
                  <a:pt x="3322" y="3076"/>
                </a:lnTo>
                <a:lnTo>
                  <a:pt x="3297" y="3123"/>
                </a:lnTo>
                <a:lnTo>
                  <a:pt x="3268" y="3165"/>
                </a:lnTo>
                <a:lnTo>
                  <a:pt x="3236" y="3205"/>
                </a:lnTo>
                <a:lnTo>
                  <a:pt x="3199" y="3242"/>
                </a:lnTo>
                <a:lnTo>
                  <a:pt x="3158" y="3273"/>
                </a:lnTo>
                <a:lnTo>
                  <a:pt x="3114" y="3301"/>
                </a:lnTo>
                <a:lnTo>
                  <a:pt x="3068" y="3325"/>
                </a:lnTo>
                <a:lnTo>
                  <a:pt x="3019" y="3344"/>
                </a:lnTo>
                <a:lnTo>
                  <a:pt x="2968" y="3358"/>
                </a:lnTo>
                <a:lnTo>
                  <a:pt x="2916" y="3367"/>
                </a:lnTo>
                <a:lnTo>
                  <a:pt x="2861" y="3370"/>
                </a:lnTo>
                <a:lnTo>
                  <a:pt x="2805" y="3367"/>
                </a:lnTo>
                <a:lnTo>
                  <a:pt x="2751" y="3358"/>
                </a:lnTo>
                <a:lnTo>
                  <a:pt x="2699" y="3344"/>
                </a:lnTo>
                <a:lnTo>
                  <a:pt x="2650" y="3325"/>
                </a:lnTo>
                <a:lnTo>
                  <a:pt x="2604" y="3301"/>
                </a:lnTo>
                <a:lnTo>
                  <a:pt x="2561" y="3273"/>
                </a:lnTo>
                <a:lnTo>
                  <a:pt x="2520" y="3242"/>
                </a:lnTo>
                <a:lnTo>
                  <a:pt x="2484" y="3205"/>
                </a:lnTo>
                <a:lnTo>
                  <a:pt x="2451" y="3165"/>
                </a:lnTo>
                <a:lnTo>
                  <a:pt x="2422" y="3123"/>
                </a:lnTo>
                <a:lnTo>
                  <a:pt x="2399" y="3076"/>
                </a:lnTo>
                <a:lnTo>
                  <a:pt x="2379" y="3027"/>
                </a:lnTo>
                <a:lnTo>
                  <a:pt x="2365" y="2976"/>
                </a:lnTo>
                <a:lnTo>
                  <a:pt x="2357" y="2923"/>
                </a:lnTo>
                <a:lnTo>
                  <a:pt x="2354" y="2868"/>
                </a:lnTo>
                <a:lnTo>
                  <a:pt x="2357" y="2816"/>
                </a:lnTo>
                <a:lnTo>
                  <a:pt x="2364" y="2766"/>
                </a:lnTo>
                <a:lnTo>
                  <a:pt x="2376" y="2716"/>
                </a:lnTo>
                <a:lnTo>
                  <a:pt x="2394" y="2670"/>
                </a:lnTo>
                <a:lnTo>
                  <a:pt x="2415" y="2626"/>
                </a:lnTo>
                <a:lnTo>
                  <a:pt x="2441" y="2585"/>
                </a:lnTo>
                <a:lnTo>
                  <a:pt x="2469" y="2546"/>
                </a:lnTo>
                <a:lnTo>
                  <a:pt x="2221" y="2300"/>
                </a:lnTo>
                <a:lnTo>
                  <a:pt x="2173" y="2338"/>
                </a:lnTo>
                <a:lnTo>
                  <a:pt x="2123" y="2373"/>
                </a:lnTo>
                <a:lnTo>
                  <a:pt x="2069" y="2403"/>
                </a:lnTo>
                <a:lnTo>
                  <a:pt x="2013" y="2429"/>
                </a:lnTo>
                <a:lnTo>
                  <a:pt x="1955" y="2451"/>
                </a:lnTo>
                <a:lnTo>
                  <a:pt x="1894" y="2468"/>
                </a:lnTo>
                <a:lnTo>
                  <a:pt x="1833" y="2482"/>
                </a:lnTo>
                <a:lnTo>
                  <a:pt x="1768" y="2489"/>
                </a:lnTo>
                <a:lnTo>
                  <a:pt x="1703" y="2492"/>
                </a:lnTo>
                <a:lnTo>
                  <a:pt x="1638" y="2489"/>
                </a:lnTo>
                <a:lnTo>
                  <a:pt x="1573" y="2482"/>
                </a:lnTo>
                <a:lnTo>
                  <a:pt x="1511" y="2468"/>
                </a:lnTo>
                <a:lnTo>
                  <a:pt x="1450" y="2451"/>
                </a:lnTo>
                <a:lnTo>
                  <a:pt x="1392" y="2429"/>
                </a:lnTo>
                <a:lnTo>
                  <a:pt x="1336" y="2403"/>
                </a:lnTo>
                <a:lnTo>
                  <a:pt x="1282" y="2372"/>
                </a:lnTo>
                <a:lnTo>
                  <a:pt x="1232" y="2338"/>
                </a:lnTo>
                <a:lnTo>
                  <a:pt x="1183" y="2299"/>
                </a:lnTo>
                <a:lnTo>
                  <a:pt x="914" y="2566"/>
                </a:lnTo>
                <a:lnTo>
                  <a:pt x="943" y="2610"/>
                </a:lnTo>
                <a:lnTo>
                  <a:pt x="968" y="2656"/>
                </a:lnTo>
                <a:lnTo>
                  <a:pt x="988" y="2705"/>
                </a:lnTo>
                <a:lnTo>
                  <a:pt x="1003" y="2757"/>
                </a:lnTo>
                <a:lnTo>
                  <a:pt x="1011" y="2812"/>
                </a:lnTo>
                <a:lnTo>
                  <a:pt x="1014" y="2868"/>
                </a:lnTo>
                <a:lnTo>
                  <a:pt x="1011" y="2923"/>
                </a:lnTo>
                <a:lnTo>
                  <a:pt x="1003" y="2976"/>
                </a:lnTo>
                <a:lnTo>
                  <a:pt x="988" y="3027"/>
                </a:lnTo>
                <a:lnTo>
                  <a:pt x="968" y="3076"/>
                </a:lnTo>
                <a:lnTo>
                  <a:pt x="944" y="3123"/>
                </a:lnTo>
                <a:lnTo>
                  <a:pt x="915" y="3165"/>
                </a:lnTo>
                <a:lnTo>
                  <a:pt x="882" y="3205"/>
                </a:lnTo>
                <a:lnTo>
                  <a:pt x="845" y="3242"/>
                </a:lnTo>
                <a:lnTo>
                  <a:pt x="805" y="3273"/>
                </a:lnTo>
                <a:lnTo>
                  <a:pt x="761" y="3301"/>
                </a:lnTo>
                <a:lnTo>
                  <a:pt x="715" y="3325"/>
                </a:lnTo>
                <a:lnTo>
                  <a:pt x="666" y="3344"/>
                </a:lnTo>
                <a:lnTo>
                  <a:pt x="614" y="3358"/>
                </a:lnTo>
                <a:lnTo>
                  <a:pt x="562" y="3367"/>
                </a:lnTo>
                <a:lnTo>
                  <a:pt x="508" y="3370"/>
                </a:lnTo>
                <a:lnTo>
                  <a:pt x="451" y="3367"/>
                </a:lnTo>
                <a:lnTo>
                  <a:pt x="398" y="3358"/>
                </a:lnTo>
                <a:lnTo>
                  <a:pt x="347" y="3344"/>
                </a:lnTo>
                <a:lnTo>
                  <a:pt x="296" y="3325"/>
                </a:lnTo>
                <a:lnTo>
                  <a:pt x="250" y="3301"/>
                </a:lnTo>
                <a:lnTo>
                  <a:pt x="207" y="3273"/>
                </a:lnTo>
                <a:lnTo>
                  <a:pt x="166" y="3242"/>
                </a:lnTo>
                <a:lnTo>
                  <a:pt x="130" y="3205"/>
                </a:lnTo>
                <a:lnTo>
                  <a:pt x="97" y="3165"/>
                </a:lnTo>
                <a:lnTo>
                  <a:pt x="69" y="3123"/>
                </a:lnTo>
                <a:lnTo>
                  <a:pt x="45" y="3076"/>
                </a:lnTo>
                <a:lnTo>
                  <a:pt x="26" y="3027"/>
                </a:lnTo>
                <a:lnTo>
                  <a:pt x="11" y="2976"/>
                </a:lnTo>
                <a:lnTo>
                  <a:pt x="3" y="2923"/>
                </a:lnTo>
                <a:lnTo>
                  <a:pt x="0" y="2868"/>
                </a:lnTo>
                <a:lnTo>
                  <a:pt x="0" y="2868"/>
                </a:lnTo>
                <a:lnTo>
                  <a:pt x="3" y="2813"/>
                </a:lnTo>
                <a:lnTo>
                  <a:pt x="11" y="2759"/>
                </a:lnTo>
                <a:lnTo>
                  <a:pt x="26" y="2708"/>
                </a:lnTo>
                <a:lnTo>
                  <a:pt x="45" y="2660"/>
                </a:lnTo>
                <a:lnTo>
                  <a:pt x="69" y="2614"/>
                </a:lnTo>
                <a:lnTo>
                  <a:pt x="97" y="2571"/>
                </a:lnTo>
                <a:lnTo>
                  <a:pt x="130" y="2531"/>
                </a:lnTo>
                <a:lnTo>
                  <a:pt x="166" y="2495"/>
                </a:lnTo>
                <a:lnTo>
                  <a:pt x="207" y="2462"/>
                </a:lnTo>
                <a:lnTo>
                  <a:pt x="250" y="2434"/>
                </a:lnTo>
                <a:lnTo>
                  <a:pt x="296" y="2411"/>
                </a:lnTo>
                <a:lnTo>
                  <a:pt x="347" y="2391"/>
                </a:lnTo>
                <a:lnTo>
                  <a:pt x="398" y="2378"/>
                </a:lnTo>
                <a:lnTo>
                  <a:pt x="451" y="2369"/>
                </a:lnTo>
                <a:lnTo>
                  <a:pt x="508" y="2366"/>
                </a:lnTo>
                <a:lnTo>
                  <a:pt x="564" y="2369"/>
                </a:lnTo>
                <a:lnTo>
                  <a:pt x="618" y="2378"/>
                </a:lnTo>
                <a:lnTo>
                  <a:pt x="671" y="2392"/>
                </a:lnTo>
                <a:lnTo>
                  <a:pt x="720" y="2412"/>
                </a:lnTo>
                <a:lnTo>
                  <a:pt x="767" y="2436"/>
                </a:lnTo>
                <a:lnTo>
                  <a:pt x="811" y="2465"/>
                </a:lnTo>
                <a:lnTo>
                  <a:pt x="1081" y="2195"/>
                </a:lnTo>
                <a:lnTo>
                  <a:pt x="1042" y="2142"/>
                </a:lnTo>
                <a:lnTo>
                  <a:pt x="1007" y="2086"/>
                </a:lnTo>
                <a:lnTo>
                  <a:pt x="976" y="2026"/>
                </a:lnTo>
                <a:lnTo>
                  <a:pt x="951" y="1963"/>
                </a:lnTo>
                <a:lnTo>
                  <a:pt x="931" y="1899"/>
                </a:lnTo>
                <a:lnTo>
                  <a:pt x="916" y="1832"/>
                </a:lnTo>
                <a:lnTo>
                  <a:pt x="907" y="1763"/>
                </a:lnTo>
                <a:lnTo>
                  <a:pt x="903" y="1693"/>
                </a:lnTo>
                <a:lnTo>
                  <a:pt x="907" y="1621"/>
                </a:lnTo>
                <a:lnTo>
                  <a:pt x="917" y="1550"/>
                </a:lnTo>
                <a:lnTo>
                  <a:pt x="932" y="1481"/>
                </a:lnTo>
                <a:lnTo>
                  <a:pt x="954" y="1415"/>
                </a:lnTo>
                <a:lnTo>
                  <a:pt x="980" y="1351"/>
                </a:lnTo>
                <a:lnTo>
                  <a:pt x="1012" y="1291"/>
                </a:lnTo>
                <a:lnTo>
                  <a:pt x="1049" y="1233"/>
                </a:lnTo>
                <a:lnTo>
                  <a:pt x="1091" y="1179"/>
                </a:lnTo>
                <a:lnTo>
                  <a:pt x="1137" y="1130"/>
                </a:lnTo>
                <a:lnTo>
                  <a:pt x="1188" y="1083"/>
                </a:lnTo>
                <a:lnTo>
                  <a:pt x="1241" y="1041"/>
                </a:lnTo>
                <a:lnTo>
                  <a:pt x="1298" y="1004"/>
                </a:lnTo>
                <a:lnTo>
                  <a:pt x="1359" y="973"/>
                </a:lnTo>
                <a:lnTo>
                  <a:pt x="1422" y="946"/>
                </a:lnTo>
                <a:lnTo>
                  <a:pt x="1489" y="924"/>
                </a:lnTo>
                <a:lnTo>
                  <a:pt x="1558" y="909"/>
                </a:lnTo>
                <a:lnTo>
                  <a:pt x="1629" y="899"/>
                </a:lnTo>
                <a:lnTo>
                  <a:pt x="1701" y="896"/>
                </a:lnTo>
                <a:lnTo>
                  <a:pt x="1772" y="899"/>
                </a:lnTo>
                <a:lnTo>
                  <a:pt x="1842" y="908"/>
                </a:lnTo>
                <a:lnTo>
                  <a:pt x="1910" y="923"/>
                </a:lnTo>
                <a:lnTo>
                  <a:pt x="1975" y="944"/>
                </a:lnTo>
                <a:lnTo>
                  <a:pt x="2038" y="971"/>
                </a:lnTo>
                <a:lnTo>
                  <a:pt x="2098" y="1001"/>
                </a:lnTo>
                <a:lnTo>
                  <a:pt x="2155" y="1037"/>
                </a:lnTo>
                <a:lnTo>
                  <a:pt x="2208" y="1078"/>
                </a:lnTo>
                <a:lnTo>
                  <a:pt x="2467" y="822"/>
                </a:lnTo>
                <a:lnTo>
                  <a:pt x="2438" y="783"/>
                </a:lnTo>
                <a:lnTo>
                  <a:pt x="2413" y="742"/>
                </a:lnTo>
                <a:lnTo>
                  <a:pt x="2391" y="699"/>
                </a:lnTo>
                <a:lnTo>
                  <a:pt x="2375" y="653"/>
                </a:lnTo>
                <a:lnTo>
                  <a:pt x="2363" y="603"/>
                </a:lnTo>
                <a:lnTo>
                  <a:pt x="2355" y="554"/>
                </a:lnTo>
                <a:lnTo>
                  <a:pt x="2353" y="502"/>
                </a:lnTo>
                <a:lnTo>
                  <a:pt x="2356" y="446"/>
                </a:lnTo>
                <a:lnTo>
                  <a:pt x="2364" y="393"/>
                </a:lnTo>
                <a:lnTo>
                  <a:pt x="2378" y="343"/>
                </a:lnTo>
                <a:lnTo>
                  <a:pt x="2397" y="294"/>
                </a:lnTo>
                <a:lnTo>
                  <a:pt x="2421" y="247"/>
                </a:lnTo>
                <a:lnTo>
                  <a:pt x="2450" y="204"/>
                </a:lnTo>
                <a:lnTo>
                  <a:pt x="2482" y="164"/>
                </a:lnTo>
                <a:lnTo>
                  <a:pt x="2519" y="128"/>
                </a:lnTo>
                <a:lnTo>
                  <a:pt x="2559" y="97"/>
                </a:lnTo>
                <a:lnTo>
                  <a:pt x="2603" y="68"/>
                </a:lnTo>
                <a:lnTo>
                  <a:pt x="2649" y="44"/>
                </a:lnTo>
                <a:lnTo>
                  <a:pt x="2698" y="26"/>
                </a:lnTo>
                <a:lnTo>
                  <a:pt x="2749" y="11"/>
                </a:lnTo>
                <a:lnTo>
                  <a:pt x="2804" y="3"/>
                </a:lnTo>
                <a:lnTo>
                  <a:pt x="2859"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61415" y="1753235"/>
            <a:ext cx="9010015" cy="2861310"/>
          </a:xfrm>
          <a:prstGeom prst="rect">
            <a:avLst/>
          </a:prstGeom>
          <a:noFill/>
        </p:spPr>
        <p:txBody>
          <a:bodyPr wrap="square" rtlCol="0">
            <a:spAutoFit/>
          </a:bodyPr>
          <a:p>
            <a:pPr indent="0">
              <a:buFont typeface="Arial" panose="020B0604020202020204" pitchFamily="34" charset="0"/>
              <a:buNone/>
            </a:pPr>
            <a:r>
              <a:rPr lang="en-US" altLang="zh-CN"/>
              <a:t>Reset:</a:t>
            </a:r>
            <a:endParaRPr lang="en-US" altLang="zh-CN"/>
          </a:p>
          <a:p>
            <a:pPr indent="0">
              <a:buFont typeface="Arial" panose="020B0604020202020204" pitchFamily="34" charset="0"/>
              <a:buNone/>
            </a:pPr>
            <a:r>
              <a:rPr lang="en-US" altLang="zh-CN"/>
              <a:t>Reset includes entity reset, scene reset and Penguin reset.</a:t>
            </a:r>
            <a:endParaRPr lang="en-US" altLang="zh-CN"/>
          </a:p>
          <a:p>
            <a:pPr marL="285750" indent="-285750">
              <a:buFont typeface="Arial" panose="020B0604020202020204" pitchFamily="34" charset="0"/>
              <a:buChar char="•"/>
            </a:pPr>
            <a:r>
              <a:rPr lang="en-US" altLang="zh-CN"/>
              <a:t>Entity reset: Entity reset mainly calls the reset function written in each entity. When a reset is required, the reset function of each entity is called with resetlevel.</a:t>
            </a:r>
            <a:endParaRPr lang="en-US" altLang="zh-CN"/>
          </a:p>
          <a:p>
            <a:pPr marL="285750" indent="-285750">
              <a:buFont typeface="Arial" panose="020B0604020202020204" pitchFamily="34" charset="0"/>
              <a:buChar char="•"/>
            </a:pPr>
            <a:r>
              <a:rPr lang="en-US" altLang="zh-CN"/>
              <a:t>Scene reset:Scene reset calls the function </a:t>
            </a:r>
            <a:r>
              <a:rPr lang="en-US" altLang="zh-CN">
                <a:sym typeface="+mn-ea"/>
              </a:rPr>
              <a:t>called resetlevel in gameScene.qml. In this function,use the function  getEntityArrayByType()  of entityManager to get an array of all entities using the same entity. </a:t>
            </a:r>
            <a:endParaRPr lang="en-US" altLang="zh-CN">
              <a:sym typeface="+mn-ea"/>
            </a:endParaRPr>
          </a:p>
          <a:p>
            <a:pPr marL="285750" indent="-285750">
              <a:buFont typeface="Arial" panose="020B0604020202020204" pitchFamily="34" charset="0"/>
              <a:buChar char="•"/>
            </a:pPr>
            <a:endParaRPr lang="en-US" altLang="zh-CN">
              <a:sym typeface="+mn-ea"/>
            </a:endParaRPr>
          </a:p>
          <a:p>
            <a:pPr marL="285750" indent="-285750">
              <a:buFont typeface="Arial" panose="020B0604020202020204" pitchFamily="34" charset="0"/>
              <a:buChar char="•"/>
            </a:pPr>
            <a:r>
              <a:rPr lang="en-US" altLang="zh-CN"/>
              <a:t>Penguin reset:When the penguin is dead, the penguin returns to its original position, and then uses the resetlevel function to reset the scene and entity.</a:t>
            </a:r>
            <a:endParaRPr lang="en-US" altLang="zh-CN"/>
          </a:p>
        </p:txBody>
      </p:sp>
      <p:pic>
        <p:nvPicPr>
          <p:cNvPr id="46" name="图片 45"/>
          <p:cNvPicPr>
            <a:picLocks noChangeAspect="1"/>
          </p:cNvPicPr>
          <p:nvPr/>
        </p:nvPicPr>
        <p:blipFill>
          <a:blip r:embed="rId1"/>
          <a:srcRect l="21265" t="42845" r="39735" b="39958"/>
          <a:stretch>
            <a:fillRect/>
          </a:stretch>
        </p:blipFill>
        <p:spPr>
          <a:xfrm>
            <a:off x="634365" y="4908550"/>
            <a:ext cx="5118735" cy="1456055"/>
          </a:xfrm>
          <a:prstGeom prst="rect">
            <a:avLst/>
          </a:prstGeom>
        </p:spPr>
      </p:pic>
      <p:pic>
        <p:nvPicPr>
          <p:cNvPr id="47" name="图片 46"/>
          <p:cNvPicPr>
            <a:picLocks noChangeAspect="1"/>
          </p:cNvPicPr>
          <p:nvPr/>
        </p:nvPicPr>
        <p:blipFill>
          <a:blip r:embed="rId2"/>
          <a:stretch>
            <a:fillRect/>
          </a:stretch>
        </p:blipFill>
        <p:spPr>
          <a:xfrm>
            <a:off x="8201660" y="805180"/>
            <a:ext cx="3409950" cy="1438275"/>
          </a:xfrm>
          <a:prstGeom prst="rect">
            <a:avLst/>
          </a:prstGeom>
        </p:spPr>
      </p:pic>
      <p:sp>
        <p:nvSpPr>
          <p:cNvPr id="48" name="文本框 47"/>
          <p:cNvSpPr txBox="1"/>
          <p:nvPr/>
        </p:nvSpPr>
        <p:spPr>
          <a:xfrm>
            <a:off x="11184255" y="1195070"/>
            <a:ext cx="741680" cy="368300"/>
          </a:xfrm>
          <a:prstGeom prst="rect">
            <a:avLst/>
          </a:prstGeom>
          <a:noFill/>
        </p:spPr>
        <p:txBody>
          <a:bodyPr wrap="none" rtlCol="0">
            <a:spAutoFit/>
          </a:bodyPr>
          <a:p>
            <a:r>
              <a:rPr lang="en-US" altLang="zh-CN"/>
              <a:t>Block</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4"/>
          <p:cNvSpPr txBox="1"/>
          <p:nvPr/>
        </p:nvSpPr>
        <p:spPr>
          <a:xfrm>
            <a:off x="1018820" y="875058"/>
            <a:ext cx="2192157" cy="430530"/>
          </a:xfrm>
          <a:prstGeom prst="rect">
            <a:avLst/>
          </a:prstGeom>
        </p:spPr>
        <p:txBody>
          <a:bodyPr wrap="square" lIns="0" tIns="0" rIns="0" bIns="0" anchor="ctr">
            <a:spAutoFit/>
            <a:scene3d>
              <a:camera prst="orthographicFront"/>
              <a:lightRig rig="threePt" dir="t"/>
            </a:scene3d>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Collision</a:t>
            </a:r>
            <a:endParaRPr lang="en-US" sz="20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6" name="Group 79"/>
          <p:cNvGrpSpPr/>
          <p:nvPr/>
        </p:nvGrpSpPr>
        <p:grpSpPr>
          <a:xfrm>
            <a:off x="190369" y="923832"/>
            <a:ext cx="558297" cy="332889"/>
            <a:chOff x="7212013" y="3560763"/>
            <a:chExt cx="593725" cy="354013"/>
          </a:xfrm>
          <a:solidFill>
            <a:srgbClr val="E3CAB4"/>
          </a:solidFill>
        </p:grpSpPr>
        <p:sp>
          <p:nvSpPr>
            <p:cNvPr id="37" name="Freeform 297"/>
            <p:cNvSpPr>
              <a:spLocks noEditPoints="1"/>
            </p:cNvSpPr>
            <p:nvPr/>
          </p:nvSpPr>
          <p:spPr bwMode="auto">
            <a:xfrm>
              <a:off x="7212013" y="3560763"/>
              <a:ext cx="593725" cy="354013"/>
            </a:xfrm>
            <a:custGeom>
              <a:avLst/>
              <a:gdLst>
                <a:gd name="T0" fmla="*/ 1488 w 3365"/>
                <a:gd name="T1" fmla="*/ 155 h 2009"/>
                <a:gd name="T2" fmla="*/ 1205 w 3365"/>
                <a:gd name="T3" fmla="*/ 210 h 2009"/>
                <a:gd name="T4" fmla="*/ 936 w 3365"/>
                <a:gd name="T5" fmla="*/ 309 h 2009"/>
                <a:gd name="T6" fmla="*/ 687 w 3365"/>
                <a:gd name="T7" fmla="*/ 450 h 2009"/>
                <a:gd name="T8" fmla="*/ 464 w 3365"/>
                <a:gd name="T9" fmla="*/ 630 h 2009"/>
                <a:gd name="T10" fmla="*/ 270 w 3365"/>
                <a:gd name="T11" fmla="*/ 844 h 2009"/>
                <a:gd name="T12" fmla="*/ 213 w 3365"/>
                <a:gd name="T13" fmla="*/ 1086 h 2009"/>
                <a:gd name="T14" fmla="*/ 396 w 3365"/>
                <a:gd name="T15" fmla="*/ 1312 h 2009"/>
                <a:gd name="T16" fmla="*/ 610 w 3365"/>
                <a:gd name="T17" fmla="*/ 1503 h 2009"/>
                <a:gd name="T18" fmla="*/ 851 w 3365"/>
                <a:gd name="T19" fmla="*/ 1657 h 2009"/>
                <a:gd name="T20" fmla="*/ 1114 w 3365"/>
                <a:gd name="T21" fmla="*/ 1770 h 2009"/>
                <a:gd name="T22" fmla="*/ 1392 w 3365"/>
                <a:gd name="T23" fmla="*/ 1841 h 2009"/>
                <a:gd name="T24" fmla="*/ 1682 w 3365"/>
                <a:gd name="T25" fmla="*/ 1864 h 2009"/>
                <a:gd name="T26" fmla="*/ 1974 w 3365"/>
                <a:gd name="T27" fmla="*/ 1841 h 2009"/>
                <a:gd name="T28" fmla="*/ 2252 w 3365"/>
                <a:gd name="T29" fmla="*/ 1770 h 2009"/>
                <a:gd name="T30" fmla="*/ 2514 w 3365"/>
                <a:gd name="T31" fmla="*/ 1657 h 2009"/>
                <a:gd name="T32" fmla="*/ 2756 w 3365"/>
                <a:gd name="T33" fmla="*/ 1503 h 2009"/>
                <a:gd name="T34" fmla="*/ 2970 w 3365"/>
                <a:gd name="T35" fmla="*/ 1312 h 2009"/>
                <a:gd name="T36" fmla="*/ 3152 w 3365"/>
                <a:gd name="T37" fmla="*/ 1086 h 2009"/>
                <a:gd name="T38" fmla="*/ 3096 w 3365"/>
                <a:gd name="T39" fmla="*/ 844 h 2009"/>
                <a:gd name="T40" fmla="*/ 2902 w 3365"/>
                <a:gd name="T41" fmla="*/ 630 h 2009"/>
                <a:gd name="T42" fmla="*/ 2679 w 3365"/>
                <a:gd name="T43" fmla="*/ 450 h 2009"/>
                <a:gd name="T44" fmla="*/ 2430 w 3365"/>
                <a:gd name="T45" fmla="*/ 309 h 2009"/>
                <a:gd name="T46" fmla="*/ 2160 w 3365"/>
                <a:gd name="T47" fmla="*/ 210 h 2009"/>
                <a:gd name="T48" fmla="*/ 1878 w 3365"/>
                <a:gd name="T49" fmla="*/ 155 h 2009"/>
                <a:gd name="T50" fmla="*/ 1682 w 3365"/>
                <a:gd name="T51" fmla="*/ 0 h 2009"/>
                <a:gd name="T52" fmla="*/ 1987 w 3365"/>
                <a:gd name="T53" fmla="*/ 25 h 2009"/>
                <a:gd name="T54" fmla="*/ 2280 w 3365"/>
                <a:gd name="T55" fmla="*/ 97 h 2009"/>
                <a:gd name="T56" fmla="*/ 2557 w 3365"/>
                <a:gd name="T57" fmla="*/ 213 h 2009"/>
                <a:gd name="T58" fmla="*/ 2812 w 3365"/>
                <a:gd name="T59" fmla="*/ 371 h 2009"/>
                <a:gd name="T60" fmla="*/ 3043 w 3365"/>
                <a:gd name="T61" fmla="*/ 566 h 2009"/>
                <a:gd name="T62" fmla="*/ 3242 w 3365"/>
                <a:gd name="T63" fmla="*/ 797 h 2009"/>
                <a:gd name="T64" fmla="*/ 3362 w 3365"/>
                <a:gd name="T65" fmla="*/ 982 h 2009"/>
                <a:gd name="T66" fmla="*/ 3362 w 3365"/>
                <a:gd name="T67" fmla="*/ 1027 h 2009"/>
                <a:gd name="T68" fmla="*/ 3242 w 3365"/>
                <a:gd name="T69" fmla="*/ 1212 h 2009"/>
                <a:gd name="T70" fmla="*/ 3043 w 3365"/>
                <a:gd name="T71" fmla="*/ 1443 h 2009"/>
                <a:gd name="T72" fmla="*/ 2813 w 3365"/>
                <a:gd name="T73" fmla="*/ 1638 h 2009"/>
                <a:gd name="T74" fmla="*/ 2557 w 3365"/>
                <a:gd name="T75" fmla="*/ 1796 h 2009"/>
                <a:gd name="T76" fmla="*/ 2281 w 3365"/>
                <a:gd name="T77" fmla="*/ 1912 h 2009"/>
                <a:gd name="T78" fmla="*/ 1987 w 3365"/>
                <a:gd name="T79" fmla="*/ 1983 h 2009"/>
                <a:gd name="T80" fmla="*/ 1682 w 3365"/>
                <a:gd name="T81" fmla="*/ 2009 h 2009"/>
                <a:gd name="T82" fmla="*/ 1378 w 3365"/>
                <a:gd name="T83" fmla="*/ 1983 h 2009"/>
                <a:gd name="T84" fmla="*/ 1085 w 3365"/>
                <a:gd name="T85" fmla="*/ 1912 h 2009"/>
                <a:gd name="T86" fmla="*/ 809 w 3365"/>
                <a:gd name="T87" fmla="*/ 1796 h 2009"/>
                <a:gd name="T88" fmla="*/ 553 w 3365"/>
                <a:gd name="T89" fmla="*/ 1638 h 2009"/>
                <a:gd name="T90" fmla="*/ 323 w 3365"/>
                <a:gd name="T91" fmla="*/ 1443 h 2009"/>
                <a:gd name="T92" fmla="*/ 124 w 3365"/>
                <a:gd name="T93" fmla="*/ 1212 h 2009"/>
                <a:gd name="T94" fmla="*/ 4 w 3365"/>
                <a:gd name="T95" fmla="*/ 1027 h 2009"/>
                <a:gd name="T96" fmla="*/ 4 w 3365"/>
                <a:gd name="T97" fmla="*/ 982 h 2009"/>
                <a:gd name="T98" fmla="*/ 124 w 3365"/>
                <a:gd name="T99" fmla="*/ 797 h 2009"/>
                <a:gd name="T100" fmla="*/ 323 w 3365"/>
                <a:gd name="T101" fmla="*/ 566 h 2009"/>
                <a:gd name="T102" fmla="*/ 553 w 3365"/>
                <a:gd name="T103" fmla="*/ 371 h 2009"/>
                <a:gd name="T104" fmla="*/ 809 w 3365"/>
                <a:gd name="T105" fmla="*/ 213 h 2009"/>
                <a:gd name="T106" fmla="*/ 1085 w 3365"/>
                <a:gd name="T107" fmla="*/ 97 h 2009"/>
                <a:gd name="T108" fmla="*/ 1378 w 3365"/>
                <a:gd name="T109" fmla="*/ 25 h 2009"/>
                <a:gd name="T110" fmla="*/ 1682 w 3365"/>
                <a:gd name="T111" fmla="*/ 0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5" h="2009">
                  <a:moveTo>
                    <a:pt x="1682" y="143"/>
                  </a:moveTo>
                  <a:lnTo>
                    <a:pt x="1585" y="146"/>
                  </a:lnTo>
                  <a:lnTo>
                    <a:pt x="1488" y="155"/>
                  </a:lnTo>
                  <a:lnTo>
                    <a:pt x="1392" y="168"/>
                  </a:lnTo>
                  <a:lnTo>
                    <a:pt x="1297" y="186"/>
                  </a:lnTo>
                  <a:lnTo>
                    <a:pt x="1205" y="210"/>
                  </a:lnTo>
                  <a:lnTo>
                    <a:pt x="1114" y="239"/>
                  </a:lnTo>
                  <a:lnTo>
                    <a:pt x="1024" y="271"/>
                  </a:lnTo>
                  <a:lnTo>
                    <a:pt x="936" y="309"/>
                  </a:lnTo>
                  <a:lnTo>
                    <a:pt x="851" y="352"/>
                  </a:lnTo>
                  <a:lnTo>
                    <a:pt x="768" y="399"/>
                  </a:lnTo>
                  <a:lnTo>
                    <a:pt x="687" y="450"/>
                  </a:lnTo>
                  <a:lnTo>
                    <a:pt x="610" y="506"/>
                  </a:lnTo>
                  <a:lnTo>
                    <a:pt x="536" y="565"/>
                  </a:lnTo>
                  <a:lnTo>
                    <a:pt x="464" y="630"/>
                  </a:lnTo>
                  <a:lnTo>
                    <a:pt x="396" y="697"/>
                  </a:lnTo>
                  <a:lnTo>
                    <a:pt x="332" y="769"/>
                  </a:lnTo>
                  <a:lnTo>
                    <a:pt x="270" y="844"/>
                  </a:lnTo>
                  <a:lnTo>
                    <a:pt x="213" y="922"/>
                  </a:lnTo>
                  <a:lnTo>
                    <a:pt x="160" y="1004"/>
                  </a:lnTo>
                  <a:lnTo>
                    <a:pt x="213" y="1086"/>
                  </a:lnTo>
                  <a:lnTo>
                    <a:pt x="270" y="1165"/>
                  </a:lnTo>
                  <a:lnTo>
                    <a:pt x="332" y="1240"/>
                  </a:lnTo>
                  <a:lnTo>
                    <a:pt x="396" y="1312"/>
                  </a:lnTo>
                  <a:lnTo>
                    <a:pt x="464" y="1379"/>
                  </a:lnTo>
                  <a:lnTo>
                    <a:pt x="536" y="1443"/>
                  </a:lnTo>
                  <a:lnTo>
                    <a:pt x="610" y="1503"/>
                  </a:lnTo>
                  <a:lnTo>
                    <a:pt x="687" y="1558"/>
                  </a:lnTo>
                  <a:lnTo>
                    <a:pt x="768" y="1609"/>
                  </a:lnTo>
                  <a:lnTo>
                    <a:pt x="851" y="1657"/>
                  </a:lnTo>
                  <a:lnTo>
                    <a:pt x="936" y="1700"/>
                  </a:lnTo>
                  <a:lnTo>
                    <a:pt x="1024" y="1737"/>
                  </a:lnTo>
                  <a:lnTo>
                    <a:pt x="1114" y="1770"/>
                  </a:lnTo>
                  <a:lnTo>
                    <a:pt x="1205" y="1799"/>
                  </a:lnTo>
                  <a:lnTo>
                    <a:pt x="1297" y="1822"/>
                  </a:lnTo>
                  <a:lnTo>
                    <a:pt x="1392" y="1841"/>
                  </a:lnTo>
                  <a:lnTo>
                    <a:pt x="1488" y="1854"/>
                  </a:lnTo>
                  <a:lnTo>
                    <a:pt x="1585" y="1862"/>
                  </a:lnTo>
                  <a:lnTo>
                    <a:pt x="1682" y="1864"/>
                  </a:lnTo>
                  <a:lnTo>
                    <a:pt x="1781" y="1862"/>
                  </a:lnTo>
                  <a:lnTo>
                    <a:pt x="1878" y="1854"/>
                  </a:lnTo>
                  <a:lnTo>
                    <a:pt x="1974" y="1841"/>
                  </a:lnTo>
                  <a:lnTo>
                    <a:pt x="2068" y="1822"/>
                  </a:lnTo>
                  <a:lnTo>
                    <a:pt x="2160" y="1799"/>
                  </a:lnTo>
                  <a:lnTo>
                    <a:pt x="2252" y="1770"/>
                  </a:lnTo>
                  <a:lnTo>
                    <a:pt x="2342" y="1737"/>
                  </a:lnTo>
                  <a:lnTo>
                    <a:pt x="2430" y="1700"/>
                  </a:lnTo>
                  <a:lnTo>
                    <a:pt x="2514" y="1657"/>
                  </a:lnTo>
                  <a:lnTo>
                    <a:pt x="2598" y="1609"/>
                  </a:lnTo>
                  <a:lnTo>
                    <a:pt x="2679" y="1558"/>
                  </a:lnTo>
                  <a:lnTo>
                    <a:pt x="2756" y="1503"/>
                  </a:lnTo>
                  <a:lnTo>
                    <a:pt x="2831" y="1443"/>
                  </a:lnTo>
                  <a:lnTo>
                    <a:pt x="2902" y="1379"/>
                  </a:lnTo>
                  <a:lnTo>
                    <a:pt x="2970" y="1312"/>
                  </a:lnTo>
                  <a:lnTo>
                    <a:pt x="3035" y="1240"/>
                  </a:lnTo>
                  <a:lnTo>
                    <a:pt x="3096" y="1165"/>
                  </a:lnTo>
                  <a:lnTo>
                    <a:pt x="3152" y="1086"/>
                  </a:lnTo>
                  <a:lnTo>
                    <a:pt x="3205" y="1004"/>
                  </a:lnTo>
                  <a:lnTo>
                    <a:pt x="3152" y="922"/>
                  </a:lnTo>
                  <a:lnTo>
                    <a:pt x="3096" y="844"/>
                  </a:lnTo>
                  <a:lnTo>
                    <a:pt x="3035" y="769"/>
                  </a:lnTo>
                  <a:lnTo>
                    <a:pt x="2970" y="697"/>
                  </a:lnTo>
                  <a:lnTo>
                    <a:pt x="2902" y="630"/>
                  </a:lnTo>
                  <a:lnTo>
                    <a:pt x="2831" y="565"/>
                  </a:lnTo>
                  <a:lnTo>
                    <a:pt x="2756" y="506"/>
                  </a:lnTo>
                  <a:lnTo>
                    <a:pt x="2679" y="450"/>
                  </a:lnTo>
                  <a:lnTo>
                    <a:pt x="2598" y="399"/>
                  </a:lnTo>
                  <a:lnTo>
                    <a:pt x="2514" y="352"/>
                  </a:lnTo>
                  <a:lnTo>
                    <a:pt x="2430" y="309"/>
                  </a:lnTo>
                  <a:lnTo>
                    <a:pt x="2342" y="271"/>
                  </a:lnTo>
                  <a:lnTo>
                    <a:pt x="2252" y="239"/>
                  </a:lnTo>
                  <a:lnTo>
                    <a:pt x="2160" y="210"/>
                  </a:lnTo>
                  <a:lnTo>
                    <a:pt x="2068" y="186"/>
                  </a:lnTo>
                  <a:lnTo>
                    <a:pt x="1974" y="168"/>
                  </a:lnTo>
                  <a:lnTo>
                    <a:pt x="1878" y="155"/>
                  </a:lnTo>
                  <a:lnTo>
                    <a:pt x="1781" y="146"/>
                  </a:lnTo>
                  <a:lnTo>
                    <a:pt x="1682" y="143"/>
                  </a:lnTo>
                  <a:close/>
                  <a:moveTo>
                    <a:pt x="1682" y="0"/>
                  </a:moveTo>
                  <a:lnTo>
                    <a:pt x="1785" y="3"/>
                  </a:lnTo>
                  <a:lnTo>
                    <a:pt x="1887" y="11"/>
                  </a:lnTo>
                  <a:lnTo>
                    <a:pt x="1987" y="25"/>
                  </a:lnTo>
                  <a:lnTo>
                    <a:pt x="2086" y="44"/>
                  </a:lnTo>
                  <a:lnTo>
                    <a:pt x="2184" y="68"/>
                  </a:lnTo>
                  <a:lnTo>
                    <a:pt x="2280" y="97"/>
                  </a:lnTo>
                  <a:lnTo>
                    <a:pt x="2375" y="131"/>
                  </a:lnTo>
                  <a:lnTo>
                    <a:pt x="2466" y="170"/>
                  </a:lnTo>
                  <a:lnTo>
                    <a:pt x="2557" y="213"/>
                  </a:lnTo>
                  <a:lnTo>
                    <a:pt x="2645" y="261"/>
                  </a:lnTo>
                  <a:lnTo>
                    <a:pt x="2730" y="313"/>
                  </a:lnTo>
                  <a:lnTo>
                    <a:pt x="2812" y="371"/>
                  </a:lnTo>
                  <a:lnTo>
                    <a:pt x="2892" y="432"/>
                  </a:lnTo>
                  <a:lnTo>
                    <a:pt x="2969" y="497"/>
                  </a:lnTo>
                  <a:lnTo>
                    <a:pt x="3043" y="566"/>
                  </a:lnTo>
                  <a:lnTo>
                    <a:pt x="3112" y="639"/>
                  </a:lnTo>
                  <a:lnTo>
                    <a:pt x="3178" y="717"/>
                  </a:lnTo>
                  <a:lnTo>
                    <a:pt x="3242" y="797"/>
                  </a:lnTo>
                  <a:lnTo>
                    <a:pt x="3300" y="881"/>
                  </a:lnTo>
                  <a:lnTo>
                    <a:pt x="3355" y="969"/>
                  </a:lnTo>
                  <a:lnTo>
                    <a:pt x="3362" y="982"/>
                  </a:lnTo>
                  <a:lnTo>
                    <a:pt x="3365" y="997"/>
                  </a:lnTo>
                  <a:lnTo>
                    <a:pt x="3365" y="1012"/>
                  </a:lnTo>
                  <a:lnTo>
                    <a:pt x="3362" y="1027"/>
                  </a:lnTo>
                  <a:lnTo>
                    <a:pt x="3355" y="1040"/>
                  </a:lnTo>
                  <a:lnTo>
                    <a:pt x="3301" y="1128"/>
                  </a:lnTo>
                  <a:lnTo>
                    <a:pt x="3242" y="1212"/>
                  </a:lnTo>
                  <a:lnTo>
                    <a:pt x="3179" y="1292"/>
                  </a:lnTo>
                  <a:lnTo>
                    <a:pt x="3112" y="1370"/>
                  </a:lnTo>
                  <a:lnTo>
                    <a:pt x="3043" y="1443"/>
                  </a:lnTo>
                  <a:lnTo>
                    <a:pt x="2969" y="1512"/>
                  </a:lnTo>
                  <a:lnTo>
                    <a:pt x="2893" y="1577"/>
                  </a:lnTo>
                  <a:lnTo>
                    <a:pt x="2813" y="1638"/>
                  </a:lnTo>
                  <a:lnTo>
                    <a:pt x="2731" y="1694"/>
                  </a:lnTo>
                  <a:lnTo>
                    <a:pt x="2645" y="1748"/>
                  </a:lnTo>
                  <a:lnTo>
                    <a:pt x="2557" y="1796"/>
                  </a:lnTo>
                  <a:lnTo>
                    <a:pt x="2466" y="1839"/>
                  </a:lnTo>
                  <a:lnTo>
                    <a:pt x="2375" y="1878"/>
                  </a:lnTo>
                  <a:lnTo>
                    <a:pt x="2281" y="1912"/>
                  </a:lnTo>
                  <a:lnTo>
                    <a:pt x="2184" y="1941"/>
                  </a:lnTo>
                  <a:lnTo>
                    <a:pt x="2086" y="1965"/>
                  </a:lnTo>
                  <a:lnTo>
                    <a:pt x="1987" y="1983"/>
                  </a:lnTo>
                  <a:lnTo>
                    <a:pt x="1887" y="1998"/>
                  </a:lnTo>
                  <a:lnTo>
                    <a:pt x="1785" y="2006"/>
                  </a:lnTo>
                  <a:lnTo>
                    <a:pt x="1682" y="2009"/>
                  </a:lnTo>
                  <a:lnTo>
                    <a:pt x="1580" y="2006"/>
                  </a:lnTo>
                  <a:lnTo>
                    <a:pt x="1479" y="1998"/>
                  </a:lnTo>
                  <a:lnTo>
                    <a:pt x="1378" y="1983"/>
                  </a:lnTo>
                  <a:lnTo>
                    <a:pt x="1279" y="1965"/>
                  </a:lnTo>
                  <a:lnTo>
                    <a:pt x="1181" y="1941"/>
                  </a:lnTo>
                  <a:lnTo>
                    <a:pt x="1085" y="1912"/>
                  </a:lnTo>
                  <a:lnTo>
                    <a:pt x="991" y="1878"/>
                  </a:lnTo>
                  <a:lnTo>
                    <a:pt x="899" y="1839"/>
                  </a:lnTo>
                  <a:lnTo>
                    <a:pt x="809" y="1796"/>
                  </a:lnTo>
                  <a:lnTo>
                    <a:pt x="721" y="1748"/>
                  </a:lnTo>
                  <a:lnTo>
                    <a:pt x="635" y="1694"/>
                  </a:lnTo>
                  <a:lnTo>
                    <a:pt x="553" y="1638"/>
                  </a:lnTo>
                  <a:lnTo>
                    <a:pt x="473" y="1577"/>
                  </a:lnTo>
                  <a:lnTo>
                    <a:pt x="397" y="1512"/>
                  </a:lnTo>
                  <a:lnTo>
                    <a:pt x="323" y="1443"/>
                  </a:lnTo>
                  <a:lnTo>
                    <a:pt x="253" y="1370"/>
                  </a:lnTo>
                  <a:lnTo>
                    <a:pt x="187" y="1292"/>
                  </a:lnTo>
                  <a:lnTo>
                    <a:pt x="124" y="1212"/>
                  </a:lnTo>
                  <a:lnTo>
                    <a:pt x="65" y="1128"/>
                  </a:lnTo>
                  <a:lnTo>
                    <a:pt x="11" y="1040"/>
                  </a:lnTo>
                  <a:lnTo>
                    <a:pt x="4" y="1027"/>
                  </a:lnTo>
                  <a:lnTo>
                    <a:pt x="0" y="1012"/>
                  </a:lnTo>
                  <a:lnTo>
                    <a:pt x="0" y="997"/>
                  </a:lnTo>
                  <a:lnTo>
                    <a:pt x="4" y="982"/>
                  </a:lnTo>
                  <a:lnTo>
                    <a:pt x="11" y="969"/>
                  </a:lnTo>
                  <a:lnTo>
                    <a:pt x="65" y="881"/>
                  </a:lnTo>
                  <a:lnTo>
                    <a:pt x="124" y="797"/>
                  </a:lnTo>
                  <a:lnTo>
                    <a:pt x="187" y="717"/>
                  </a:lnTo>
                  <a:lnTo>
                    <a:pt x="253" y="639"/>
                  </a:lnTo>
                  <a:lnTo>
                    <a:pt x="323" y="566"/>
                  </a:lnTo>
                  <a:lnTo>
                    <a:pt x="397" y="497"/>
                  </a:lnTo>
                  <a:lnTo>
                    <a:pt x="473" y="432"/>
                  </a:lnTo>
                  <a:lnTo>
                    <a:pt x="553" y="371"/>
                  </a:lnTo>
                  <a:lnTo>
                    <a:pt x="635" y="313"/>
                  </a:lnTo>
                  <a:lnTo>
                    <a:pt x="721" y="261"/>
                  </a:lnTo>
                  <a:lnTo>
                    <a:pt x="809" y="213"/>
                  </a:lnTo>
                  <a:lnTo>
                    <a:pt x="899" y="170"/>
                  </a:lnTo>
                  <a:lnTo>
                    <a:pt x="991" y="131"/>
                  </a:lnTo>
                  <a:lnTo>
                    <a:pt x="1085" y="97"/>
                  </a:lnTo>
                  <a:lnTo>
                    <a:pt x="1181" y="68"/>
                  </a:lnTo>
                  <a:lnTo>
                    <a:pt x="1279" y="44"/>
                  </a:lnTo>
                  <a:lnTo>
                    <a:pt x="1378" y="25"/>
                  </a:lnTo>
                  <a:lnTo>
                    <a:pt x="1479" y="11"/>
                  </a:lnTo>
                  <a:lnTo>
                    <a:pt x="1580" y="3"/>
                  </a:lnTo>
                  <a:lnTo>
                    <a:pt x="168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Freeform 298"/>
            <p:cNvSpPr>
              <a:spLocks noEditPoints="1"/>
            </p:cNvSpPr>
            <p:nvPr/>
          </p:nvSpPr>
          <p:spPr bwMode="auto">
            <a:xfrm>
              <a:off x="7394576" y="3624263"/>
              <a:ext cx="227013" cy="227013"/>
            </a:xfrm>
            <a:custGeom>
              <a:avLst/>
              <a:gdLst>
                <a:gd name="T0" fmla="*/ 536 w 1287"/>
                <a:gd name="T1" fmla="*/ 155 h 1290"/>
                <a:gd name="T2" fmla="*/ 390 w 1287"/>
                <a:gd name="T3" fmla="*/ 211 h 1290"/>
                <a:gd name="T4" fmla="*/ 272 w 1287"/>
                <a:gd name="T5" fmla="*/ 309 h 1290"/>
                <a:gd name="T6" fmla="*/ 188 w 1287"/>
                <a:gd name="T7" fmla="*/ 438 h 1290"/>
                <a:gd name="T8" fmla="*/ 146 w 1287"/>
                <a:gd name="T9" fmla="*/ 590 h 1290"/>
                <a:gd name="T10" fmla="*/ 155 w 1287"/>
                <a:gd name="T11" fmla="*/ 754 h 1290"/>
                <a:gd name="T12" fmla="*/ 212 w 1287"/>
                <a:gd name="T13" fmla="*/ 899 h 1290"/>
                <a:gd name="T14" fmla="*/ 307 w 1287"/>
                <a:gd name="T15" fmla="*/ 1019 h 1290"/>
                <a:gd name="T16" fmla="*/ 436 w 1287"/>
                <a:gd name="T17" fmla="*/ 1103 h 1290"/>
                <a:gd name="T18" fmla="*/ 589 w 1287"/>
                <a:gd name="T19" fmla="*/ 1144 h 1290"/>
                <a:gd name="T20" fmla="*/ 752 w 1287"/>
                <a:gd name="T21" fmla="*/ 1136 h 1290"/>
                <a:gd name="T22" fmla="*/ 897 w 1287"/>
                <a:gd name="T23" fmla="*/ 1080 h 1290"/>
                <a:gd name="T24" fmla="*/ 1016 w 1287"/>
                <a:gd name="T25" fmla="*/ 982 h 1290"/>
                <a:gd name="T26" fmla="*/ 1100 w 1287"/>
                <a:gd name="T27" fmla="*/ 853 h 1290"/>
                <a:gd name="T28" fmla="*/ 1141 w 1287"/>
                <a:gd name="T29" fmla="*/ 701 h 1290"/>
                <a:gd name="T30" fmla="*/ 1133 w 1287"/>
                <a:gd name="T31" fmla="*/ 537 h 1290"/>
                <a:gd name="T32" fmla="*/ 1076 w 1287"/>
                <a:gd name="T33" fmla="*/ 391 h 1290"/>
                <a:gd name="T34" fmla="*/ 980 w 1287"/>
                <a:gd name="T35" fmla="*/ 272 h 1290"/>
                <a:gd name="T36" fmla="*/ 851 w 1287"/>
                <a:gd name="T37" fmla="*/ 188 h 1290"/>
                <a:gd name="T38" fmla="*/ 699 w 1287"/>
                <a:gd name="T39" fmla="*/ 147 h 1290"/>
                <a:gd name="T40" fmla="*/ 706 w 1287"/>
                <a:gd name="T41" fmla="*/ 2 h 1290"/>
                <a:gd name="T42" fmla="*/ 882 w 1287"/>
                <a:gd name="T43" fmla="*/ 44 h 1290"/>
                <a:gd name="T44" fmla="*/ 1034 w 1287"/>
                <a:gd name="T45" fmla="*/ 130 h 1290"/>
                <a:gd name="T46" fmla="*/ 1156 w 1287"/>
                <a:gd name="T47" fmla="*/ 254 h 1290"/>
                <a:gd name="T48" fmla="*/ 1242 w 1287"/>
                <a:gd name="T49" fmla="*/ 407 h 1290"/>
                <a:gd name="T50" fmla="*/ 1284 w 1287"/>
                <a:gd name="T51" fmla="*/ 583 h 1290"/>
                <a:gd name="T52" fmla="*/ 1275 w 1287"/>
                <a:gd name="T53" fmla="*/ 768 h 1290"/>
                <a:gd name="T54" fmla="*/ 1218 w 1287"/>
                <a:gd name="T55" fmla="*/ 937 h 1290"/>
                <a:gd name="T56" fmla="*/ 1119 w 1287"/>
                <a:gd name="T57" fmla="*/ 1082 h 1290"/>
                <a:gd name="T58" fmla="*/ 986 w 1287"/>
                <a:gd name="T59" fmla="*/ 1193 h 1290"/>
                <a:gd name="T60" fmla="*/ 826 w 1287"/>
                <a:gd name="T61" fmla="*/ 1265 h 1290"/>
                <a:gd name="T62" fmla="*/ 643 w 1287"/>
                <a:gd name="T63" fmla="*/ 1290 h 1290"/>
                <a:gd name="T64" fmla="*/ 462 w 1287"/>
                <a:gd name="T65" fmla="*/ 1265 h 1290"/>
                <a:gd name="T66" fmla="*/ 301 w 1287"/>
                <a:gd name="T67" fmla="*/ 1193 h 1290"/>
                <a:gd name="T68" fmla="*/ 169 w 1287"/>
                <a:gd name="T69" fmla="*/ 1082 h 1290"/>
                <a:gd name="T70" fmla="*/ 70 w 1287"/>
                <a:gd name="T71" fmla="*/ 937 h 1290"/>
                <a:gd name="T72" fmla="*/ 13 w 1287"/>
                <a:gd name="T73" fmla="*/ 768 h 1290"/>
                <a:gd name="T74" fmla="*/ 3 w 1287"/>
                <a:gd name="T75" fmla="*/ 583 h 1290"/>
                <a:gd name="T76" fmla="*/ 45 w 1287"/>
                <a:gd name="T77" fmla="*/ 407 h 1290"/>
                <a:gd name="T78" fmla="*/ 131 w 1287"/>
                <a:gd name="T79" fmla="*/ 254 h 1290"/>
                <a:gd name="T80" fmla="*/ 254 w 1287"/>
                <a:gd name="T81" fmla="*/ 130 h 1290"/>
                <a:gd name="T82" fmla="*/ 406 w 1287"/>
                <a:gd name="T83" fmla="*/ 44 h 1290"/>
                <a:gd name="T84" fmla="*/ 582 w 1287"/>
                <a:gd name="T85" fmla="*/ 2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7" h="1290">
                  <a:moveTo>
                    <a:pt x="643" y="144"/>
                  </a:moveTo>
                  <a:lnTo>
                    <a:pt x="589" y="147"/>
                  </a:lnTo>
                  <a:lnTo>
                    <a:pt x="536" y="155"/>
                  </a:lnTo>
                  <a:lnTo>
                    <a:pt x="485" y="168"/>
                  </a:lnTo>
                  <a:lnTo>
                    <a:pt x="436" y="188"/>
                  </a:lnTo>
                  <a:lnTo>
                    <a:pt x="390" y="211"/>
                  </a:lnTo>
                  <a:lnTo>
                    <a:pt x="347" y="240"/>
                  </a:lnTo>
                  <a:lnTo>
                    <a:pt x="308" y="272"/>
                  </a:lnTo>
                  <a:lnTo>
                    <a:pt x="272" y="309"/>
                  </a:lnTo>
                  <a:lnTo>
                    <a:pt x="240" y="348"/>
                  </a:lnTo>
                  <a:lnTo>
                    <a:pt x="212" y="391"/>
                  </a:lnTo>
                  <a:lnTo>
                    <a:pt x="188" y="438"/>
                  </a:lnTo>
                  <a:lnTo>
                    <a:pt x="169" y="486"/>
                  </a:lnTo>
                  <a:lnTo>
                    <a:pt x="155" y="537"/>
                  </a:lnTo>
                  <a:lnTo>
                    <a:pt x="146" y="590"/>
                  </a:lnTo>
                  <a:lnTo>
                    <a:pt x="144" y="645"/>
                  </a:lnTo>
                  <a:lnTo>
                    <a:pt x="146" y="701"/>
                  </a:lnTo>
                  <a:lnTo>
                    <a:pt x="155" y="754"/>
                  </a:lnTo>
                  <a:lnTo>
                    <a:pt x="169" y="805"/>
                  </a:lnTo>
                  <a:lnTo>
                    <a:pt x="188" y="853"/>
                  </a:lnTo>
                  <a:lnTo>
                    <a:pt x="212" y="899"/>
                  </a:lnTo>
                  <a:lnTo>
                    <a:pt x="239" y="942"/>
                  </a:lnTo>
                  <a:lnTo>
                    <a:pt x="272" y="982"/>
                  </a:lnTo>
                  <a:lnTo>
                    <a:pt x="307" y="1019"/>
                  </a:lnTo>
                  <a:lnTo>
                    <a:pt x="347" y="1051"/>
                  </a:lnTo>
                  <a:lnTo>
                    <a:pt x="390" y="1080"/>
                  </a:lnTo>
                  <a:lnTo>
                    <a:pt x="436" y="1103"/>
                  </a:lnTo>
                  <a:lnTo>
                    <a:pt x="485" y="1121"/>
                  </a:lnTo>
                  <a:lnTo>
                    <a:pt x="536" y="1136"/>
                  </a:lnTo>
                  <a:lnTo>
                    <a:pt x="589" y="1144"/>
                  </a:lnTo>
                  <a:lnTo>
                    <a:pt x="643" y="1147"/>
                  </a:lnTo>
                  <a:lnTo>
                    <a:pt x="699" y="1144"/>
                  </a:lnTo>
                  <a:lnTo>
                    <a:pt x="752" y="1136"/>
                  </a:lnTo>
                  <a:lnTo>
                    <a:pt x="803" y="1121"/>
                  </a:lnTo>
                  <a:lnTo>
                    <a:pt x="851" y="1103"/>
                  </a:lnTo>
                  <a:lnTo>
                    <a:pt x="897" y="1080"/>
                  </a:lnTo>
                  <a:lnTo>
                    <a:pt x="941" y="1051"/>
                  </a:lnTo>
                  <a:lnTo>
                    <a:pt x="980" y="1019"/>
                  </a:lnTo>
                  <a:lnTo>
                    <a:pt x="1016" y="982"/>
                  </a:lnTo>
                  <a:lnTo>
                    <a:pt x="1048" y="942"/>
                  </a:lnTo>
                  <a:lnTo>
                    <a:pt x="1076" y="899"/>
                  </a:lnTo>
                  <a:lnTo>
                    <a:pt x="1100" y="853"/>
                  </a:lnTo>
                  <a:lnTo>
                    <a:pt x="1118" y="805"/>
                  </a:lnTo>
                  <a:lnTo>
                    <a:pt x="1133" y="754"/>
                  </a:lnTo>
                  <a:lnTo>
                    <a:pt x="1141" y="701"/>
                  </a:lnTo>
                  <a:lnTo>
                    <a:pt x="1144" y="645"/>
                  </a:lnTo>
                  <a:lnTo>
                    <a:pt x="1141" y="590"/>
                  </a:lnTo>
                  <a:lnTo>
                    <a:pt x="1133" y="537"/>
                  </a:lnTo>
                  <a:lnTo>
                    <a:pt x="1118" y="486"/>
                  </a:lnTo>
                  <a:lnTo>
                    <a:pt x="1100" y="438"/>
                  </a:lnTo>
                  <a:lnTo>
                    <a:pt x="1076" y="391"/>
                  </a:lnTo>
                  <a:lnTo>
                    <a:pt x="1048" y="348"/>
                  </a:lnTo>
                  <a:lnTo>
                    <a:pt x="1015" y="309"/>
                  </a:lnTo>
                  <a:lnTo>
                    <a:pt x="980" y="272"/>
                  </a:lnTo>
                  <a:lnTo>
                    <a:pt x="940" y="240"/>
                  </a:lnTo>
                  <a:lnTo>
                    <a:pt x="897" y="211"/>
                  </a:lnTo>
                  <a:lnTo>
                    <a:pt x="851" y="188"/>
                  </a:lnTo>
                  <a:lnTo>
                    <a:pt x="803" y="168"/>
                  </a:lnTo>
                  <a:lnTo>
                    <a:pt x="752" y="155"/>
                  </a:lnTo>
                  <a:lnTo>
                    <a:pt x="699" y="147"/>
                  </a:lnTo>
                  <a:lnTo>
                    <a:pt x="643" y="144"/>
                  </a:lnTo>
                  <a:close/>
                  <a:moveTo>
                    <a:pt x="643" y="0"/>
                  </a:moveTo>
                  <a:lnTo>
                    <a:pt x="706" y="2"/>
                  </a:lnTo>
                  <a:lnTo>
                    <a:pt x="766" y="12"/>
                  </a:lnTo>
                  <a:lnTo>
                    <a:pt x="826" y="26"/>
                  </a:lnTo>
                  <a:lnTo>
                    <a:pt x="882" y="44"/>
                  </a:lnTo>
                  <a:lnTo>
                    <a:pt x="935" y="69"/>
                  </a:lnTo>
                  <a:lnTo>
                    <a:pt x="986" y="98"/>
                  </a:lnTo>
                  <a:lnTo>
                    <a:pt x="1034" y="130"/>
                  </a:lnTo>
                  <a:lnTo>
                    <a:pt x="1079" y="168"/>
                  </a:lnTo>
                  <a:lnTo>
                    <a:pt x="1119" y="209"/>
                  </a:lnTo>
                  <a:lnTo>
                    <a:pt x="1156" y="254"/>
                  </a:lnTo>
                  <a:lnTo>
                    <a:pt x="1190" y="302"/>
                  </a:lnTo>
                  <a:lnTo>
                    <a:pt x="1218" y="353"/>
                  </a:lnTo>
                  <a:lnTo>
                    <a:pt x="1242" y="407"/>
                  </a:lnTo>
                  <a:lnTo>
                    <a:pt x="1261" y="463"/>
                  </a:lnTo>
                  <a:lnTo>
                    <a:pt x="1275" y="523"/>
                  </a:lnTo>
                  <a:lnTo>
                    <a:pt x="1284" y="583"/>
                  </a:lnTo>
                  <a:lnTo>
                    <a:pt x="1287" y="645"/>
                  </a:lnTo>
                  <a:lnTo>
                    <a:pt x="1284" y="708"/>
                  </a:lnTo>
                  <a:lnTo>
                    <a:pt x="1275" y="768"/>
                  </a:lnTo>
                  <a:lnTo>
                    <a:pt x="1261" y="828"/>
                  </a:lnTo>
                  <a:lnTo>
                    <a:pt x="1242" y="884"/>
                  </a:lnTo>
                  <a:lnTo>
                    <a:pt x="1218" y="937"/>
                  </a:lnTo>
                  <a:lnTo>
                    <a:pt x="1190" y="988"/>
                  </a:lnTo>
                  <a:lnTo>
                    <a:pt x="1156" y="1037"/>
                  </a:lnTo>
                  <a:lnTo>
                    <a:pt x="1119" y="1082"/>
                  </a:lnTo>
                  <a:lnTo>
                    <a:pt x="1079" y="1123"/>
                  </a:lnTo>
                  <a:lnTo>
                    <a:pt x="1034" y="1159"/>
                  </a:lnTo>
                  <a:lnTo>
                    <a:pt x="986" y="1193"/>
                  </a:lnTo>
                  <a:lnTo>
                    <a:pt x="935" y="1222"/>
                  </a:lnTo>
                  <a:lnTo>
                    <a:pt x="882" y="1246"/>
                  </a:lnTo>
                  <a:lnTo>
                    <a:pt x="826" y="1265"/>
                  </a:lnTo>
                  <a:lnTo>
                    <a:pt x="766" y="1279"/>
                  </a:lnTo>
                  <a:lnTo>
                    <a:pt x="706" y="1287"/>
                  </a:lnTo>
                  <a:lnTo>
                    <a:pt x="643" y="1290"/>
                  </a:lnTo>
                  <a:lnTo>
                    <a:pt x="582" y="1287"/>
                  </a:lnTo>
                  <a:lnTo>
                    <a:pt x="521" y="1279"/>
                  </a:lnTo>
                  <a:lnTo>
                    <a:pt x="462" y="1265"/>
                  </a:lnTo>
                  <a:lnTo>
                    <a:pt x="406" y="1246"/>
                  </a:lnTo>
                  <a:lnTo>
                    <a:pt x="352" y="1222"/>
                  </a:lnTo>
                  <a:lnTo>
                    <a:pt x="301" y="1193"/>
                  </a:lnTo>
                  <a:lnTo>
                    <a:pt x="254" y="1159"/>
                  </a:lnTo>
                  <a:lnTo>
                    <a:pt x="209" y="1123"/>
                  </a:lnTo>
                  <a:lnTo>
                    <a:pt x="169" y="1082"/>
                  </a:lnTo>
                  <a:lnTo>
                    <a:pt x="131" y="1037"/>
                  </a:lnTo>
                  <a:lnTo>
                    <a:pt x="98" y="988"/>
                  </a:lnTo>
                  <a:lnTo>
                    <a:pt x="70" y="937"/>
                  </a:lnTo>
                  <a:lnTo>
                    <a:pt x="45" y="884"/>
                  </a:lnTo>
                  <a:lnTo>
                    <a:pt x="26" y="828"/>
                  </a:lnTo>
                  <a:lnTo>
                    <a:pt x="13" y="768"/>
                  </a:lnTo>
                  <a:lnTo>
                    <a:pt x="3" y="708"/>
                  </a:lnTo>
                  <a:lnTo>
                    <a:pt x="0" y="645"/>
                  </a:lnTo>
                  <a:lnTo>
                    <a:pt x="3" y="583"/>
                  </a:lnTo>
                  <a:lnTo>
                    <a:pt x="13" y="523"/>
                  </a:lnTo>
                  <a:lnTo>
                    <a:pt x="26" y="463"/>
                  </a:lnTo>
                  <a:lnTo>
                    <a:pt x="45" y="407"/>
                  </a:lnTo>
                  <a:lnTo>
                    <a:pt x="70" y="353"/>
                  </a:lnTo>
                  <a:lnTo>
                    <a:pt x="98" y="302"/>
                  </a:lnTo>
                  <a:lnTo>
                    <a:pt x="131" y="254"/>
                  </a:lnTo>
                  <a:lnTo>
                    <a:pt x="169" y="209"/>
                  </a:lnTo>
                  <a:lnTo>
                    <a:pt x="209" y="168"/>
                  </a:lnTo>
                  <a:lnTo>
                    <a:pt x="254" y="130"/>
                  </a:lnTo>
                  <a:lnTo>
                    <a:pt x="301" y="98"/>
                  </a:lnTo>
                  <a:lnTo>
                    <a:pt x="352" y="69"/>
                  </a:lnTo>
                  <a:lnTo>
                    <a:pt x="406" y="44"/>
                  </a:lnTo>
                  <a:lnTo>
                    <a:pt x="462" y="26"/>
                  </a:lnTo>
                  <a:lnTo>
                    <a:pt x="521" y="12"/>
                  </a:lnTo>
                  <a:lnTo>
                    <a:pt x="582" y="2"/>
                  </a:lnTo>
                  <a:lnTo>
                    <a:pt x="64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Freeform 299"/>
            <p:cNvSpPr/>
            <p:nvPr/>
          </p:nvSpPr>
          <p:spPr bwMode="auto">
            <a:xfrm>
              <a:off x="7458076" y="3687763"/>
              <a:ext cx="101600" cy="100013"/>
            </a:xfrm>
            <a:custGeom>
              <a:avLst/>
              <a:gdLst>
                <a:gd name="T0" fmla="*/ 285 w 572"/>
                <a:gd name="T1" fmla="*/ 0 h 573"/>
                <a:gd name="T2" fmla="*/ 328 w 572"/>
                <a:gd name="T3" fmla="*/ 3 h 573"/>
                <a:gd name="T4" fmla="*/ 369 w 572"/>
                <a:gd name="T5" fmla="*/ 12 h 573"/>
                <a:gd name="T6" fmla="*/ 406 w 572"/>
                <a:gd name="T7" fmla="*/ 26 h 573"/>
                <a:gd name="T8" fmla="*/ 441 w 572"/>
                <a:gd name="T9" fmla="*/ 46 h 573"/>
                <a:gd name="T10" fmla="*/ 473 w 572"/>
                <a:gd name="T11" fmla="*/ 70 h 573"/>
                <a:gd name="T12" fmla="*/ 501 w 572"/>
                <a:gd name="T13" fmla="*/ 98 h 573"/>
                <a:gd name="T14" fmla="*/ 526 w 572"/>
                <a:gd name="T15" fmla="*/ 131 h 573"/>
                <a:gd name="T16" fmla="*/ 545 w 572"/>
                <a:gd name="T17" fmla="*/ 166 h 573"/>
                <a:gd name="T18" fmla="*/ 559 w 572"/>
                <a:gd name="T19" fmla="*/ 203 h 573"/>
                <a:gd name="T20" fmla="*/ 569 w 572"/>
                <a:gd name="T21" fmla="*/ 244 h 573"/>
                <a:gd name="T22" fmla="*/ 572 w 572"/>
                <a:gd name="T23" fmla="*/ 286 h 573"/>
                <a:gd name="T24" fmla="*/ 569 w 572"/>
                <a:gd name="T25" fmla="*/ 328 h 573"/>
                <a:gd name="T26" fmla="*/ 559 w 572"/>
                <a:gd name="T27" fmla="*/ 369 h 573"/>
                <a:gd name="T28" fmla="*/ 545 w 572"/>
                <a:gd name="T29" fmla="*/ 407 h 573"/>
                <a:gd name="T30" fmla="*/ 526 w 572"/>
                <a:gd name="T31" fmla="*/ 442 h 573"/>
                <a:gd name="T32" fmla="*/ 501 w 572"/>
                <a:gd name="T33" fmla="*/ 475 h 573"/>
                <a:gd name="T34" fmla="*/ 473 w 572"/>
                <a:gd name="T35" fmla="*/ 502 h 573"/>
                <a:gd name="T36" fmla="*/ 441 w 572"/>
                <a:gd name="T37" fmla="*/ 527 h 573"/>
                <a:gd name="T38" fmla="*/ 406 w 572"/>
                <a:gd name="T39" fmla="*/ 546 h 573"/>
                <a:gd name="T40" fmla="*/ 369 w 572"/>
                <a:gd name="T41" fmla="*/ 561 h 573"/>
                <a:gd name="T42" fmla="*/ 328 w 572"/>
                <a:gd name="T43" fmla="*/ 570 h 573"/>
                <a:gd name="T44" fmla="*/ 285 w 572"/>
                <a:gd name="T45" fmla="*/ 573 h 573"/>
                <a:gd name="T46" fmla="*/ 244 w 572"/>
                <a:gd name="T47" fmla="*/ 570 h 573"/>
                <a:gd name="T48" fmla="*/ 203 w 572"/>
                <a:gd name="T49" fmla="*/ 561 h 573"/>
                <a:gd name="T50" fmla="*/ 166 w 572"/>
                <a:gd name="T51" fmla="*/ 546 h 573"/>
                <a:gd name="T52" fmla="*/ 131 w 572"/>
                <a:gd name="T53" fmla="*/ 527 h 573"/>
                <a:gd name="T54" fmla="*/ 98 w 572"/>
                <a:gd name="T55" fmla="*/ 502 h 573"/>
                <a:gd name="T56" fmla="*/ 71 w 572"/>
                <a:gd name="T57" fmla="*/ 475 h 573"/>
                <a:gd name="T58" fmla="*/ 46 w 572"/>
                <a:gd name="T59" fmla="*/ 442 h 573"/>
                <a:gd name="T60" fmla="*/ 27 w 572"/>
                <a:gd name="T61" fmla="*/ 407 h 573"/>
                <a:gd name="T62" fmla="*/ 13 w 572"/>
                <a:gd name="T63" fmla="*/ 369 h 573"/>
                <a:gd name="T64" fmla="*/ 3 w 572"/>
                <a:gd name="T65" fmla="*/ 328 h 573"/>
                <a:gd name="T66" fmla="*/ 0 w 572"/>
                <a:gd name="T67" fmla="*/ 286 h 573"/>
                <a:gd name="T68" fmla="*/ 143 w 572"/>
                <a:gd name="T69" fmla="*/ 286 h 573"/>
                <a:gd name="T70" fmla="*/ 146 w 572"/>
                <a:gd name="T71" fmla="*/ 315 h 573"/>
                <a:gd name="T72" fmla="*/ 154 w 572"/>
                <a:gd name="T73" fmla="*/ 342 h 573"/>
                <a:gd name="T74" fmla="*/ 168 w 572"/>
                <a:gd name="T75" fmla="*/ 366 h 573"/>
                <a:gd name="T76" fmla="*/ 185 w 572"/>
                <a:gd name="T77" fmla="*/ 388 h 573"/>
                <a:gd name="T78" fmla="*/ 206 w 572"/>
                <a:gd name="T79" fmla="*/ 405 h 573"/>
                <a:gd name="T80" fmla="*/ 231 w 572"/>
                <a:gd name="T81" fmla="*/ 418 h 573"/>
                <a:gd name="T82" fmla="*/ 257 w 572"/>
                <a:gd name="T83" fmla="*/ 427 h 573"/>
                <a:gd name="T84" fmla="*/ 285 w 572"/>
                <a:gd name="T85" fmla="*/ 430 h 573"/>
                <a:gd name="T86" fmla="*/ 315 w 572"/>
                <a:gd name="T87" fmla="*/ 427 h 573"/>
                <a:gd name="T88" fmla="*/ 341 w 572"/>
                <a:gd name="T89" fmla="*/ 418 h 573"/>
                <a:gd name="T90" fmla="*/ 366 w 572"/>
                <a:gd name="T91" fmla="*/ 405 h 573"/>
                <a:gd name="T92" fmla="*/ 387 w 572"/>
                <a:gd name="T93" fmla="*/ 388 h 573"/>
                <a:gd name="T94" fmla="*/ 404 w 572"/>
                <a:gd name="T95" fmla="*/ 366 h 573"/>
                <a:gd name="T96" fmla="*/ 418 w 572"/>
                <a:gd name="T97" fmla="*/ 342 h 573"/>
                <a:gd name="T98" fmla="*/ 426 w 572"/>
                <a:gd name="T99" fmla="*/ 315 h 573"/>
                <a:gd name="T100" fmla="*/ 429 w 572"/>
                <a:gd name="T101" fmla="*/ 286 h 573"/>
                <a:gd name="T102" fmla="*/ 426 w 572"/>
                <a:gd name="T103" fmla="*/ 258 h 573"/>
                <a:gd name="T104" fmla="*/ 418 w 572"/>
                <a:gd name="T105" fmla="*/ 231 h 573"/>
                <a:gd name="T106" fmla="*/ 404 w 572"/>
                <a:gd name="T107" fmla="*/ 207 h 573"/>
                <a:gd name="T108" fmla="*/ 387 w 572"/>
                <a:gd name="T109" fmla="*/ 185 h 573"/>
                <a:gd name="T110" fmla="*/ 366 w 572"/>
                <a:gd name="T111" fmla="*/ 168 h 573"/>
                <a:gd name="T112" fmla="*/ 341 w 572"/>
                <a:gd name="T113" fmla="*/ 154 h 573"/>
                <a:gd name="T114" fmla="*/ 315 w 572"/>
                <a:gd name="T115" fmla="*/ 146 h 573"/>
                <a:gd name="T116" fmla="*/ 285 w 572"/>
                <a:gd name="T117" fmla="*/ 143 h 573"/>
                <a:gd name="T118" fmla="*/ 285 w 572"/>
                <a:gd name="T119"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3">
                  <a:moveTo>
                    <a:pt x="285" y="0"/>
                  </a:moveTo>
                  <a:lnTo>
                    <a:pt x="328" y="3"/>
                  </a:lnTo>
                  <a:lnTo>
                    <a:pt x="369" y="12"/>
                  </a:lnTo>
                  <a:lnTo>
                    <a:pt x="406" y="26"/>
                  </a:lnTo>
                  <a:lnTo>
                    <a:pt x="441" y="46"/>
                  </a:lnTo>
                  <a:lnTo>
                    <a:pt x="473" y="70"/>
                  </a:lnTo>
                  <a:lnTo>
                    <a:pt x="501" y="98"/>
                  </a:lnTo>
                  <a:lnTo>
                    <a:pt x="526" y="131"/>
                  </a:lnTo>
                  <a:lnTo>
                    <a:pt x="545" y="166"/>
                  </a:lnTo>
                  <a:lnTo>
                    <a:pt x="559" y="203"/>
                  </a:lnTo>
                  <a:lnTo>
                    <a:pt x="569" y="244"/>
                  </a:lnTo>
                  <a:lnTo>
                    <a:pt x="572" y="286"/>
                  </a:lnTo>
                  <a:lnTo>
                    <a:pt x="569" y="328"/>
                  </a:lnTo>
                  <a:lnTo>
                    <a:pt x="559" y="369"/>
                  </a:lnTo>
                  <a:lnTo>
                    <a:pt x="545" y="407"/>
                  </a:lnTo>
                  <a:lnTo>
                    <a:pt x="526" y="442"/>
                  </a:lnTo>
                  <a:lnTo>
                    <a:pt x="501" y="475"/>
                  </a:lnTo>
                  <a:lnTo>
                    <a:pt x="473" y="502"/>
                  </a:lnTo>
                  <a:lnTo>
                    <a:pt x="441" y="527"/>
                  </a:lnTo>
                  <a:lnTo>
                    <a:pt x="406" y="546"/>
                  </a:lnTo>
                  <a:lnTo>
                    <a:pt x="369" y="561"/>
                  </a:lnTo>
                  <a:lnTo>
                    <a:pt x="328" y="570"/>
                  </a:lnTo>
                  <a:lnTo>
                    <a:pt x="285" y="573"/>
                  </a:lnTo>
                  <a:lnTo>
                    <a:pt x="244" y="570"/>
                  </a:lnTo>
                  <a:lnTo>
                    <a:pt x="203" y="561"/>
                  </a:lnTo>
                  <a:lnTo>
                    <a:pt x="166" y="546"/>
                  </a:lnTo>
                  <a:lnTo>
                    <a:pt x="131" y="527"/>
                  </a:lnTo>
                  <a:lnTo>
                    <a:pt x="98" y="502"/>
                  </a:lnTo>
                  <a:lnTo>
                    <a:pt x="71" y="475"/>
                  </a:lnTo>
                  <a:lnTo>
                    <a:pt x="46" y="442"/>
                  </a:lnTo>
                  <a:lnTo>
                    <a:pt x="27" y="407"/>
                  </a:lnTo>
                  <a:lnTo>
                    <a:pt x="13" y="369"/>
                  </a:lnTo>
                  <a:lnTo>
                    <a:pt x="3" y="328"/>
                  </a:lnTo>
                  <a:lnTo>
                    <a:pt x="0" y="286"/>
                  </a:lnTo>
                  <a:lnTo>
                    <a:pt x="143" y="286"/>
                  </a:lnTo>
                  <a:lnTo>
                    <a:pt x="146" y="315"/>
                  </a:lnTo>
                  <a:lnTo>
                    <a:pt x="154" y="342"/>
                  </a:lnTo>
                  <a:lnTo>
                    <a:pt x="168" y="366"/>
                  </a:lnTo>
                  <a:lnTo>
                    <a:pt x="185" y="388"/>
                  </a:lnTo>
                  <a:lnTo>
                    <a:pt x="206" y="405"/>
                  </a:lnTo>
                  <a:lnTo>
                    <a:pt x="231" y="418"/>
                  </a:lnTo>
                  <a:lnTo>
                    <a:pt x="257" y="427"/>
                  </a:lnTo>
                  <a:lnTo>
                    <a:pt x="285" y="430"/>
                  </a:lnTo>
                  <a:lnTo>
                    <a:pt x="315" y="427"/>
                  </a:lnTo>
                  <a:lnTo>
                    <a:pt x="341" y="418"/>
                  </a:lnTo>
                  <a:lnTo>
                    <a:pt x="366" y="405"/>
                  </a:lnTo>
                  <a:lnTo>
                    <a:pt x="387" y="388"/>
                  </a:lnTo>
                  <a:lnTo>
                    <a:pt x="404" y="366"/>
                  </a:lnTo>
                  <a:lnTo>
                    <a:pt x="418" y="342"/>
                  </a:lnTo>
                  <a:lnTo>
                    <a:pt x="426" y="315"/>
                  </a:lnTo>
                  <a:lnTo>
                    <a:pt x="429" y="286"/>
                  </a:lnTo>
                  <a:lnTo>
                    <a:pt x="426" y="258"/>
                  </a:lnTo>
                  <a:lnTo>
                    <a:pt x="418" y="231"/>
                  </a:lnTo>
                  <a:lnTo>
                    <a:pt x="404" y="207"/>
                  </a:lnTo>
                  <a:lnTo>
                    <a:pt x="387" y="185"/>
                  </a:lnTo>
                  <a:lnTo>
                    <a:pt x="366" y="168"/>
                  </a:lnTo>
                  <a:lnTo>
                    <a:pt x="341" y="154"/>
                  </a:lnTo>
                  <a:lnTo>
                    <a:pt x="315" y="146"/>
                  </a:lnTo>
                  <a:lnTo>
                    <a:pt x="285" y="143"/>
                  </a:lnTo>
                  <a:lnTo>
                    <a:pt x="28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81100" y="1733550"/>
            <a:ext cx="9010015" cy="4246245"/>
          </a:xfrm>
          <a:prstGeom prst="rect">
            <a:avLst/>
          </a:prstGeom>
          <a:noFill/>
        </p:spPr>
        <p:txBody>
          <a:bodyPr wrap="square" rtlCol="0">
            <a:spAutoFit/>
          </a:bodyPr>
          <a:p>
            <a:r>
              <a:rPr lang="en-US" altLang="zh-CN"/>
              <a:t>Collision:</a:t>
            </a:r>
            <a:endParaRPr lang="en-US" altLang="zh-CN"/>
          </a:p>
          <a:p>
            <a:r>
              <a:rPr lang="en-US" altLang="zh-CN"/>
              <a:t> Collision include penguin with other entities,eg:coin or block. monster and ground.</a:t>
            </a:r>
            <a:endParaRPr lang="en-US" altLang="zh-CN"/>
          </a:p>
          <a:p>
            <a:pPr marL="285750" indent="-285750">
              <a:buFont typeface="Arial" panose="020B0604020202020204" pitchFamily="34" charset="0"/>
              <a:buChar char="•"/>
            </a:pPr>
            <a:r>
              <a:rPr lang="en-US" altLang="zh-CN"/>
              <a:t>Penguin with other entities:</a:t>
            </a:r>
            <a:endParaRPr lang="en-US" altLang="zh-CN"/>
          </a:p>
          <a:p>
            <a:pPr marL="342900" indent="-342900">
              <a:buFont typeface="+mj-lt"/>
              <a:buAutoNum type="alphaLcParenR"/>
            </a:pPr>
            <a:r>
              <a:rPr lang="en-US" altLang="zh-CN"/>
              <a:t>The collision between Pengin body and monster,ground,sensor,flower,coin...</a:t>
            </a: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r>
              <a:rPr lang="en-US" altLang="zh-CN">
                <a:sym typeface="+mn-ea"/>
              </a:rPr>
              <a:t>The collision between Pengin head and brick,block...</a:t>
            </a:r>
            <a:endParaRPr lang="en-US" altLang="zh-CN">
              <a:sym typeface="+mn-ea"/>
            </a:endParaRPr>
          </a:p>
          <a:p>
            <a:pPr marL="342900" indent="-342900">
              <a:buFont typeface="+mj-lt"/>
              <a:buAutoNum type="alphaLcParenR"/>
            </a:pPr>
            <a:r>
              <a:rPr lang="en-US" altLang="zh-CN">
                <a:sym typeface="+mn-ea"/>
              </a:rPr>
              <a:t>The collision between Pengin feet and monster,ground,block...</a:t>
            </a:r>
            <a:endParaRPr lang="en-US" altLang="zh-CN">
              <a:sym typeface="+mn-ea"/>
            </a:endParaRPr>
          </a:p>
          <a:p>
            <a:pPr marL="285750" indent="-285750">
              <a:buFont typeface="Arial" panose="020B0604020202020204" pitchFamily="34" charset="0"/>
              <a:buChar char="•"/>
            </a:pPr>
            <a:r>
              <a:rPr lang="en-US" altLang="zh-CN"/>
              <a:t>Monster with Monster,</a:t>
            </a:r>
            <a:r>
              <a:rPr lang="en-US" altLang="zh-CN">
                <a:sym typeface="+mn-ea"/>
              </a:rPr>
              <a:t>Spikes,Ground</a:t>
            </a:r>
            <a:r>
              <a:rPr lang="en-US" altLang="zh-CN"/>
              <a:t>:</a:t>
            </a:r>
            <a:endParaRPr lang="en-US" altLang="zh-CN"/>
          </a:p>
          <a:p>
            <a:pPr marL="342900" indent="-342900">
              <a:buFont typeface="+mj-lt"/>
              <a:buAutoNum type="alphaLcParenR"/>
            </a:pPr>
            <a:r>
              <a:rPr lang="en-US" altLang="zh-CN"/>
              <a:t>Monster with Monster: monster turn around after collision</a:t>
            </a:r>
            <a:endParaRPr lang="en-US" altLang="zh-CN"/>
          </a:p>
          <a:p>
            <a:pPr marL="342900" indent="-342900">
              <a:buFont typeface="+mj-lt"/>
              <a:buAutoNum type="alphaLcParenR"/>
            </a:pPr>
            <a:r>
              <a:rPr lang="en-US" altLang="zh-CN"/>
              <a:t>Monster with Spikes: monster die</a:t>
            </a:r>
            <a:endParaRPr lang="en-US" altLang="zh-CN"/>
          </a:p>
          <a:p>
            <a:pPr marL="342900" indent="-342900">
              <a:buFont typeface="+mj-lt"/>
              <a:buAutoNum type="alphaLcParenR"/>
            </a:pPr>
            <a:r>
              <a:rPr lang="en-US" altLang="zh-CN"/>
              <a:t>Monster with Ground:walk</a:t>
            </a:r>
            <a:endParaRPr lang="en-US" altLang="zh-CN"/>
          </a:p>
        </p:txBody>
      </p:sp>
      <p:pic>
        <p:nvPicPr>
          <p:cNvPr id="2" name="图片 1" descr="entity"/>
          <p:cNvPicPr>
            <a:picLocks noChangeAspect="1"/>
          </p:cNvPicPr>
          <p:nvPr/>
        </p:nvPicPr>
        <p:blipFill>
          <a:blip r:embed="rId1"/>
          <a:stretch>
            <a:fillRect/>
          </a:stretch>
        </p:blipFill>
        <p:spPr>
          <a:xfrm>
            <a:off x="1783715" y="3042285"/>
            <a:ext cx="696277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4"/>
          <p:cNvSpPr txBox="1"/>
          <p:nvPr/>
        </p:nvSpPr>
        <p:spPr>
          <a:xfrm>
            <a:off x="1018820" y="875058"/>
            <a:ext cx="2192157" cy="430530"/>
          </a:xfrm>
          <a:prstGeom prst="rect">
            <a:avLst/>
          </a:prstGeom>
        </p:spPr>
        <p:txBody>
          <a:bodyPr wrap="square" lIns="0" tIns="0" rIns="0" bIns="0" anchor="ctr">
            <a:spAutoFit/>
            <a:scene3d>
              <a:camera prst="orthographicFront"/>
              <a:lightRig rig="threePt" dir="t"/>
            </a:scene3d>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Sprite</a:t>
            </a:r>
            <a:endPar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13155" y="1816100"/>
            <a:ext cx="9010015" cy="1753235"/>
          </a:xfrm>
          <a:prstGeom prst="rect">
            <a:avLst/>
          </a:prstGeom>
          <a:noFill/>
        </p:spPr>
        <p:txBody>
          <a:bodyPr wrap="square" rtlCol="0">
            <a:spAutoFit/>
          </a:bodyPr>
          <a:p>
            <a:r>
              <a:rPr lang="en-US" altLang="zh-CN"/>
              <a:t>Sprite animator:</a:t>
            </a:r>
            <a:endParaRPr lang="en-US" altLang="zh-CN"/>
          </a:p>
          <a:p>
            <a:pPr marL="285750" indent="-285750">
              <a:buFont typeface="Arial" panose="020B0604020202020204" pitchFamily="34" charset="0"/>
              <a:buChar char="•"/>
            </a:pPr>
            <a:r>
              <a:rPr lang="en-US" altLang="zh-CN"/>
              <a:t>Reader the document.</a:t>
            </a:r>
            <a:endParaRPr lang="en-US" altLang="zh-CN"/>
          </a:p>
          <a:p>
            <a:pPr marL="285750" indent="-285750">
              <a:buFont typeface="Arial" panose="020B0604020202020204" pitchFamily="34" charset="0"/>
              <a:buChar char="•"/>
            </a:pPr>
            <a:r>
              <a:rPr lang="en-US" altLang="zh-CN"/>
              <a:t>Use TexurePacker software get json document and all pictures.</a:t>
            </a:r>
            <a:endParaRPr lang="en-US" altLang="zh-CN"/>
          </a:p>
          <a:p>
            <a:pPr marL="285750" indent="-285750">
              <a:buFont typeface="Arial" panose="020B0604020202020204" pitchFamily="34" charset="0"/>
              <a:buChar char="•"/>
            </a:pPr>
            <a:r>
              <a:rPr lang="en-US" altLang="zh-CN"/>
              <a:t>Use json document and pictures and the Sprite functions complete the creation of Sprite animation.</a:t>
            </a:r>
            <a:endParaRPr lang="en-US" altLang="zh-CN"/>
          </a:p>
          <a:p>
            <a:endParaRPr lang="en-US" altLang="zh-CN"/>
          </a:p>
        </p:txBody>
      </p:sp>
      <p:grpSp>
        <p:nvGrpSpPr>
          <p:cNvPr id="28" name="Group 4"/>
          <p:cNvGrpSpPr>
            <a:grpSpLocks noChangeAspect="1"/>
          </p:cNvGrpSpPr>
          <p:nvPr/>
        </p:nvGrpSpPr>
        <p:grpSpPr bwMode="auto">
          <a:xfrm>
            <a:off x="350253" y="874756"/>
            <a:ext cx="466617" cy="503123"/>
            <a:chOff x="1287" y="1434"/>
            <a:chExt cx="294" cy="317"/>
          </a:xfrm>
          <a:solidFill>
            <a:schemeClr val="accent2">
              <a:lumMod val="40000"/>
              <a:lumOff val="60000"/>
            </a:schemeClr>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pic>
        <p:nvPicPr>
          <p:cNvPr id="2" name="图片 1" descr="coin"/>
          <p:cNvPicPr>
            <a:picLocks noChangeAspect="1"/>
          </p:cNvPicPr>
          <p:nvPr/>
        </p:nvPicPr>
        <p:blipFill>
          <a:blip r:embed="rId1"/>
          <a:stretch>
            <a:fillRect/>
          </a:stretch>
        </p:blipFill>
        <p:spPr>
          <a:xfrm>
            <a:off x="1449070" y="3467735"/>
            <a:ext cx="8424545" cy="268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 presetClass="entr" presetSubtype="4"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250" fill="hold"/>
                                        <p:tgtEl>
                                          <p:spTgt spid="28"/>
                                        </p:tgtEl>
                                        <p:attrNameLst>
                                          <p:attrName>ppt_x</p:attrName>
                                        </p:attrNameLst>
                                      </p:cBhvr>
                                      <p:tavLst>
                                        <p:tav tm="0">
                                          <p:val>
                                            <p:strVal val="#ppt_x"/>
                                          </p:val>
                                        </p:tav>
                                        <p:tav tm="100000">
                                          <p:val>
                                            <p:strVal val="#ppt_x"/>
                                          </p:val>
                                        </p:tav>
                                      </p:tavLst>
                                    </p:anim>
                                    <p:anim calcmode="lin" valueType="num">
                                      <p:cBhvr additive="base">
                                        <p:cTn id="11"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04</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5008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Group work division </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p:cNvSpPr/>
          <p:nvPr/>
        </p:nvSpPr>
        <p:spPr bwMode="auto">
          <a:xfrm>
            <a:off x="38101" y="1896383"/>
            <a:ext cx="12153900" cy="1000125"/>
          </a:xfrm>
          <a:custGeom>
            <a:avLst/>
            <a:gdLst>
              <a:gd name="T0" fmla="*/ 0 w 7656"/>
              <a:gd name="T1" fmla="*/ 0 h 630"/>
              <a:gd name="T2" fmla="*/ 7656 w 7656"/>
              <a:gd name="T3" fmla="*/ 0 h 630"/>
              <a:gd name="T4" fmla="*/ 7656 w 7656"/>
              <a:gd name="T5" fmla="*/ 630 h 630"/>
              <a:gd name="T6" fmla="*/ 0 w 7656"/>
              <a:gd name="T7" fmla="*/ 630 h 630"/>
              <a:gd name="T8" fmla="*/ 0 w 7656"/>
              <a:gd name="T9" fmla="*/ 0 h 630"/>
              <a:gd name="T10" fmla="*/ 0 w 7656"/>
              <a:gd name="T11" fmla="*/ 0 h 630"/>
            </a:gdLst>
            <a:ahLst/>
            <a:cxnLst>
              <a:cxn ang="0">
                <a:pos x="T0" y="T1"/>
              </a:cxn>
              <a:cxn ang="0">
                <a:pos x="T2" y="T3"/>
              </a:cxn>
              <a:cxn ang="0">
                <a:pos x="T4" y="T5"/>
              </a:cxn>
              <a:cxn ang="0">
                <a:pos x="T6" y="T7"/>
              </a:cxn>
              <a:cxn ang="0">
                <a:pos x="T8" y="T9"/>
              </a:cxn>
              <a:cxn ang="0">
                <a:pos x="T10" y="T11"/>
              </a:cxn>
            </a:cxnLst>
            <a:rect l="0" t="0" r="r" b="b"/>
            <a:pathLst>
              <a:path w="7656" h="630">
                <a:moveTo>
                  <a:pt x="0" y="0"/>
                </a:moveTo>
                <a:lnTo>
                  <a:pt x="7656" y="0"/>
                </a:lnTo>
                <a:lnTo>
                  <a:pt x="7656" y="630"/>
                </a:lnTo>
                <a:lnTo>
                  <a:pt x="0" y="630"/>
                </a:lnTo>
                <a:lnTo>
                  <a:pt x="0" y="0"/>
                </a:lnTo>
                <a:lnTo>
                  <a:pt x="0" y="0"/>
                </a:lnTo>
                <a:close/>
              </a:path>
            </a:pathLst>
          </a:custGeom>
          <a:solidFill>
            <a:schemeClr val="bg1">
              <a:lumMod val="95000"/>
            </a:schemeClr>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Freeform 6"/>
          <p:cNvSpPr>
            <a:spLocks noEditPoints="1"/>
          </p:cNvSpPr>
          <p:nvPr/>
        </p:nvSpPr>
        <p:spPr bwMode="auto">
          <a:xfrm>
            <a:off x="1773238" y="1618253"/>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3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10" y="490"/>
                  <a:pt x="0" y="380"/>
                  <a:pt x="0" y="245"/>
                </a:cubicBezTo>
                <a:cubicBezTo>
                  <a:pt x="0" y="110"/>
                  <a:pt x="110" y="0"/>
                  <a:pt x="245" y="0"/>
                </a:cubicBezTo>
                <a:close/>
                <a:moveTo>
                  <a:pt x="245" y="87"/>
                </a:moveTo>
                <a:cubicBezTo>
                  <a:pt x="158" y="87"/>
                  <a:pt x="87" y="158"/>
                  <a:pt x="87" y="245"/>
                </a:cubicBezTo>
                <a:cubicBezTo>
                  <a:pt x="87" y="332"/>
                  <a:pt x="158" y="403"/>
                  <a:pt x="245" y="403"/>
                </a:cubicBezTo>
                <a:cubicBezTo>
                  <a:pt x="332" y="403"/>
                  <a:pt x="403" y="332"/>
                  <a:pt x="403" y="245"/>
                </a:cubicBezTo>
                <a:cubicBezTo>
                  <a:pt x="403"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8"/>
          <p:cNvSpPr>
            <a:spLocks noEditPoints="1"/>
          </p:cNvSpPr>
          <p:nvPr/>
        </p:nvSpPr>
        <p:spPr bwMode="auto">
          <a:xfrm>
            <a:off x="5320030" y="1631588"/>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2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09" y="490"/>
                  <a:pt x="0" y="380"/>
                  <a:pt x="0" y="245"/>
                </a:cubicBezTo>
                <a:cubicBezTo>
                  <a:pt x="0" y="110"/>
                  <a:pt x="109" y="0"/>
                  <a:pt x="245" y="0"/>
                </a:cubicBezTo>
                <a:close/>
                <a:moveTo>
                  <a:pt x="245" y="87"/>
                </a:moveTo>
                <a:cubicBezTo>
                  <a:pt x="157" y="87"/>
                  <a:pt x="87" y="158"/>
                  <a:pt x="87" y="245"/>
                </a:cubicBezTo>
                <a:cubicBezTo>
                  <a:pt x="87" y="332"/>
                  <a:pt x="157" y="403"/>
                  <a:pt x="245" y="403"/>
                </a:cubicBezTo>
                <a:cubicBezTo>
                  <a:pt x="332" y="403"/>
                  <a:pt x="402" y="332"/>
                  <a:pt x="402" y="245"/>
                </a:cubicBezTo>
                <a:cubicBezTo>
                  <a:pt x="402"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Freeform 10"/>
          <p:cNvSpPr>
            <a:spLocks noEditPoints="1"/>
          </p:cNvSpPr>
          <p:nvPr/>
        </p:nvSpPr>
        <p:spPr bwMode="auto">
          <a:xfrm>
            <a:off x="8873173" y="1618253"/>
            <a:ext cx="1547813" cy="1555751"/>
          </a:xfrm>
          <a:custGeom>
            <a:avLst/>
            <a:gdLst>
              <a:gd name="T0" fmla="*/ 244 w 489"/>
              <a:gd name="T1" fmla="*/ 0 h 490"/>
              <a:gd name="T2" fmla="*/ 489 w 489"/>
              <a:gd name="T3" fmla="*/ 245 h 490"/>
              <a:gd name="T4" fmla="*/ 244 w 489"/>
              <a:gd name="T5" fmla="*/ 490 h 490"/>
              <a:gd name="T6" fmla="*/ 0 w 489"/>
              <a:gd name="T7" fmla="*/ 245 h 490"/>
              <a:gd name="T8" fmla="*/ 244 w 489"/>
              <a:gd name="T9" fmla="*/ 0 h 490"/>
              <a:gd name="T10" fmla="*/ 244 w 489"/>
              <a:gd name="T11" fmla="*/ 87 h 490"/>
              <a:gd name="T12" fmla="*/ 86 w 489"/>
              <a:gd name="T13" fmla="*/ 245 h 490"/>
              <a:gd name="T14" fmla="*/ 244 w 489"/>
              <a:gd name="T15" fmla="*/ 403 h 490"/>
              <a:gd name="T16" fmla="*/ 402 w 489"/>
              <a:gd name="T17" fmla="*/ 245 h 490"/>
              <a:gd name="T18" fmla="*/ 244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4" y="0"/>
                </a:moveTo>
                <a:cubicBezTo>
                  <a:pt x="379" y="0"/>
                  <a:pt x="489" y="110"/>
                  <a:pt x="489" y="245"/>
                </a:cubicBezTo>
                <a:cubicBezTo>
                  <a:pt x="489" y="380"/>
                  <a:pt x="379" y="490"/>
                  <a:pt x="244" y="490"/>
                </a:cubicBezTo>
                <a:cubicBezTo>
                  <a:pt x="109" y="490"/>
                  <a:pt x="0" y="380"/>
                  <a:pt x="0" y="245"/>
                </a:cubicBezTo>
                <a:cubicBezTo>
                  <a:pt x="0" y="110"/>
                  <a:pt x="109" y="0"/>
                  <a:pt x="244" y="0"/>
                </a:cubicBezTo>
                <a:close/>
                <a:moveTo>
                  <a:pt x="244" y="87"/>
                </a:moveTo>
                <a:cubicBezTo>
                  <a:pt x="157" y="87"/>
                  <a:pt x="86" y="158"/>
                  <a:pt x="86" y="245"/>
                </a:cubicBezTo>
                <a:cubicBezTo>
                  <a:pt x="86" y="332"/>
                  <a:pt x="157" y="403"/>
                  <a:pt x="244" y="403"/>
                </a:cubicBezTo>
                <a:cubicBezTo>
                  <a:pt x="331" y="403"/>
                  <a:pt x="402" y="332"/>
                  <a:pt x="402" y="245"/>
                </a:cubicBezTo>
                <a:cubicBezTo>
                  <a:pt x="402" y="158"/>
                  <a:pt x="331" y="87"/>
                  <a:pt x="244"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8" name="Group 3"/>
          <p:cNvGrpSpPr/>
          <p:nvPr/>
        </p:nvGrpSpPr>
        <p:grpSpPr>
          <a:xfrm>
            <a:off x="1369378" y="2928258"/>
            <a:ext cx="2355851" cy="1208087"/>
            <a:chOff x="1370013" y="4633233"/>
            <a:chExt cx="2355850" cy="1208087"/>
          </a:xfrm>
          <a:solidFill>
            <a:srgbClr val="E3CAB4"/>
          </a:solidFill>
        </p:grpSpPr>
        <p:sp>
          <p:nvSpPr>
            <p:cNvPr id="39" name="Freeform 11"/>
            <p:cNvSpPr/>
            <p:nvPr/>
          </p:nvSpPr>
          <p:spPr bwMode="auto">
            <a:xfrm>
              <a:off x="13700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Oval 12"/>
            <p:cNvSpPr>
              <a:spLocks noChangeArrowheads="1"/>
            </p:cNvSpPr>
            <p:nvPr/>
          </p:nvSpPr>
          <p:spPr bwMode="auto">
            <a:xfrm>
              <a:off x="24812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13"/>
            <p:cNvSpPr/>
            <p:nvPr/>
          </p:nvSpPr>
          <p:spPr bwMode="auto">
            <a:xfrm>
              <a:off x="25034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2" name="Group 26"/>
          <p:cNvGrpSpPr/>
          <p:nvPr/>
        </p:nvGrpSpPr>
        <p:grpSpPr>
          <a:xfrm>
            <a:off x="4915535" y="2928258"/>
            <a:ext cx="2355851" cy="1208087"/>
            <a:chOff x="4918075" y="4633233"/>
            <a:chExt cx="2355850" cy="1208087"/>
          </a:xfrm>
          <a:solidFill>
            <a:srgbClr val="E3CAB4"/>
          </a:solidFill>
        </p:grpSpPr>
        <p:sp>
          <p:nvSpPr>
            <p:cNvPr id="43" name="Freeform 14"/>
            <p:cNvSpPr/>
            <p:nvPr/>
          </p:nvSpPr>
          <p:spPr bwMode="auto">
            <a:xfrm>
              <a:off x="4918075" y="4633233"/>
              <a:ext cx="2355850" cy="1001713"/>
            </a:xfrm>
            <a:custGeom>
              <a:avLst/>
              <a:gdLst>
                <a:gd name="T0" fmla="*/ 744 w 744"/>
                <a:gd name="T1" fmla="*/ 33 h 316"/>
                <a:gd name="T2" fmla="*/ 733 w 744"/>
                <a:gd name="T3" fmla="*/ 27 h 316"/>
                <a:gd name="T4" fmla="*/ 10 w 744"/>
                <a:gd name="T5" fmla="*/ 25 h 316"/>
                <a:gd name="T6" fmla="*/ 0 w 744"/>
                <a:gd name="T7" fmla="*/ 31 h 316"/>
                <a:gd name="T8" fmla="*/ 0 w 744"/>
                <a:gd name="T9" fmla="*/ 0 h 316"/>
                <a:gd name="T10" fmla="*/ 26 w 744"/>
                <a:gd name="T11" fmla="*/ 17 h 316"/>
                <a:gd name="T12" fmla="*/ 15 w 744"/>
                <a:gd name="T13" fmla="*/ 23 h 316"/>
                <a:gd name="T14" fmla="*/ 728 w 744"/>
                <a:gd name="T15" fmla="*/ 24 h 316"/>
                <a:gd name="T16" fmla="*/ 717 w 744"/>
                <a:gd name="T17" fmla="*/ 19 h 316"/>
                <a:gd name="T18" fmla="*/ 743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3" y="27"/>
                    <a:pt x="733" y="27"/>
                    <a:pt x="733" y="27"/>
                  </a:cubicBezTo>
                  <a:cubicBezTo>
                    <a:pt x="579" y="314"/>
                    <a:pt x="164" y="316"/>
                    <a:pt x="10" y="25"/>
                  </a:cubicBezTo>
                  <a:cubicBezTo>
                    <a:pt x="0" y="31"/>
                    <a:pt x="0" y="31"/>
                    <a:pt x="0" y="31"/>
                  </a:cubicBezTo>
                  <a:cubicBezTo>
                    <a:pt x="0" y="0"/>
                    <a:pt x="0" y="0"/>
                    <a:pt x="0" y="0"/>
                  </a:cubicBezTo>
                  <a:cubicBezTo>
                    <a:pt x="26" y="17"/>
                    <a:pt x="26" y="17"/>
                    <a:pt x="26" y="17"/>
                  </a:cubicBezTo>
                  <a:cubicBezTo>
                    <a:pt x="15" y="23"/>
                    <a:pt x="15" y="23"/>
                    <a:pt x="15" y="23"/>
                  </a:cubicBezTo>
                  <a:cubicBezTo>
                    <a:pt x="166" y="308"/>
                    <a:pt x="576" y="308"/>
                    <a:pt x="728" y="24"/>
                  </a:cubicBezTo>
                  <a:cubicBezTo>
                    <a:pt x="717" y="19"/>
                    <a:pt x="717" y="19"/>
                    <a:pt x="717" y="19"/>
                  </a:cubicBezTo>
                  <a:cubicBezTo>
                    <a:pt x="743" y="2"/>
                    <a:pt x="743" y="2"/>
                    <a:pt x="743"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Oval 15"/>
            <p:cNvSpPr>
              <a:spLocks noChangeArrowheads="1"/>
            </p:cNvSpPr>
            <p:nvPr/>
          </p:nvSpPr>
          <p:spPr bwMode="auto">
            <a:xfrm>
              <a:off x="6026150"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16"/>
            <p:cNvSpPr/>
            <p:nvPr/>
          </p:nvSpPr>
          <p:spPr bwMode="auto">
            <a:xfrm>
              <a:off x="6048375"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4" name="Group 29"/>
          <p:cNvGrpSpPr/>
          <p:nvPr/>
        </p:nvGrpSpPr>
        <p:grpSpPr>
          <a:xfrm>
            <a:off x="8469313" y="2928258"/>
            <a:ext cx="2355851" cy="1208087"/>
            <a:chOff x="8469313" y="4633233"/>
            <a:chExt cx="2355850" cy="1208087"/>
          </a:xfrm>
          <a:solidFill>
            <a:srgbClr val="E3CAB4"/>
          </a:solidFill>
        </p:grpSpPr>
        <p:sp>
          <p:nvSpPr>
            <p:cNvPr id="55" name="Freeform 24"/>
            <p:cNvSpPr/>
            <p:nvPr/>
          </p:nvSpPr>
          <p:spPr bwMode="auto">
            <a:xfrm>
              <a:off x="84693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6" name="Group 28"/>
            <p:cNvGrpSpPr/>
            <p:nvPr/>
          </p:nvGrpSpPr>
          <p:grpSpPr>
            <a:xfrm>
              <a:off x="9580563" y="5114245"/>
              <a:ext cx="136525" cy="727075"/>
              <a:chOff x="9580563" y="5114245"/>
              <a:chExt cx="136525" cy="727075"/>
            </a:xfrm>
            <a:grpFill/>
          </p:grpSpPr>
          <p:sp>
            <p:nvSpPr>
              <p:cNvPr id="57" name="Freeform 23"/>
              <p:cNvSpPr/>
              <p:nvPr/>
            </p:nvSpPr>
            <p:spPr bwMode="auto">
              <a:xfrm>
                <a:off x="96027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Oval 25"/>
              <p:cNvSpPr>
                <a:spLocks noChangeArrowheads="1"/>
              </p:cNvSpPr>
              <p:nvPr/>
            </p:nvSpPr>
            <p:spPr bwMode="auto">
              <a:xfrm>
                <a:off x="95805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65" name="Freeform 133"/>
          <p:cNvSpPr/>
          <p:nvPr/>
        </p:nvSpPr>
        <p:spPr bwMode="auto">
          <a:xfrm>
            <a:off x="2308337" y="21666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7" name="Content Placeholder 2"/>
          <p:cNvSpPr txBox="1"/>
          <p:nvPr/>
        </p:nvSpPr>
        <p:spPr>
          <a:xfrm>
            <a:off x="529590" y="4205605"/>
            <a:ext cx="3544570" cy="1354455"/>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朱成淼：</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Responsible for the physical parts of the game: </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entity collision,</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entity function</a:t>
            </a: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 </a:t>
            </a:r>
            <a:endPar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Animated sprite</a:t>
            </a:r>
            <a:endPar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sp>
        <p:nvSpPr>
          <p:cNvPr id="78" name="Content Placeholder 2"/>
          <p:cNvSpPr txBox="1"/>
          <p:nvPr/>
        </p:nvSpPr>
        <p:spPr>
          <a:xfrm>
            <a:off x="4413885" y="4205605"/>
            <a:ext cx="3355340" cy="1116965"/>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张鸿蓝：</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Responsible for the resets in the game: </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physical resets,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level resets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ts val="1500"/>
              </a:lnSpc>
              <a:spcBef>
                <a:spcPts val="0"/>
              </a:spcBef>
              <a:buNone/>
              <a:defRPr/>
            </a:pP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sp>
        <p:nvSpPr>
          <p:cNvPr id="79" name="Content Placeholder 2"/>
          <p:cNvSpPr txBox="1"/>
          <p:nvPr/>
        </p:nvSpPr>
        <p:spPr>
          <a:xfrm>
            <a:off x="8117840" y="4205605"/>
            <a:ext cx="3355340" cy="986790"/>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符溶芷：</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Be responsible for the scenes in the game:</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level scenes,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other scenes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cxnSp>
        <p:nvCxnSpPr>
          <p:cNvPr id="59" name="直接连接符 58"/>
          <p:cNvCxnSpPr>
            <a:endCxn id="61" idx="1"/>
          </p:cNvCxnSpPr>
          <p:nvPr/>
        </p:nvCxnSpPr>
        <p:spPr>
          <a:xfrm>
            <a:off x="0" y="635000"/>
            <a:ext cx="4074160"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1" idx="3"/>
          </p:cNvCxnSpPr>
          <p:nvPr/>
        </p:nvCxnSpPr>
        <p:spPr>
          <a:xfrm flipV="1">
            <a:off x="8117840" y="635000"/>
            <a:ext cx="4074160" cy="1905"/>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074161" y="345292"/>
            <a:ext cx="40436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Group work division</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文本框 61"/>
          <p:cNvSpPr txBox="1"/>
          <p:nvPr/>
        </p:nvSpPr>
        <p:spPr>
          <a:xfrm>
            <a:off x="3240405" y="875665"/>
            <a:ext cx="6035040" cy="583565"/>
          </a:xfrm>
          <a:prstGeom prst="rect">
            <a:avLst/>
          </a:prstGeom>
          <a:noFill/>
        </p:spPr>
        <p:txBody>
          <a:bodyPr wrap="square" rtlCol="0">
            <a:spAutoFit/>
            <a:scene3d>
              <a:camera prst="orthographicFront"/>
              <a:lightRig rig="threePt" dir="t"/>
            </a:scene3d>
            <a:sp3d contourW="12700"/>
          </a:bodyPr>
          <a:lstStyle/>
          <a:p>
            <a:pPr algn="ctr"/>
            <a:r>
              <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section briefly introduces the division of labor of each person in the team in the game project</a:t>
            </a:r>
            <a:endPar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Freeform 133"/>
          <p:cNvSpPr/>
          <p:nvPr/>
        </p:nvSpPr>
        <p:spPr bwMode="auto">
          <a:xfrm>
            <a:off x="5854177" y="21539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133"/>
          <p:cNvSpPr/>
          <p:nvPr/>
        </p:nvSpPr>
        <p:spPr bwMode="auto">
          <a:xfrm>
            <a:off x="9411447" y="21539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500" fill="hold"/>
                                        <p:tgtEl>
                                          <p:spTgt spid="65"/>
                                        </p:tgtEl>
                                        <p:attrNameLst>
                                          <p:attrName>ppt_w</p:attrName>
                                        </p:attrNameLst>
                                      </p:cBhvr>
                                      <p:tavLst>
                                        <p:tav tm="0">
                                          <p:val>
                                            <p:fltVal val="0"/>
                                          </p:val>
                                        </p:tav>
                                        <p:tav tm="100000">
                                          <p:val>
                                            <p:strVal val="#ppt_w"/>
                                          </p:val>
                                        </p:tav>
                                      </p:tavLst>
                                    </p:anim>
                                    <p:anim calcmode="lin" valueType="num">
                                      <p:cBhvr>
                                        <p:cTn id="14" dur="500" fill="hold"/>
                                        <p:tgtEl>
                                          <p:spTgt spid="65"/>
                                        </p:tgtEl>
                                        <p:attrNameLst>
                                          <p:attrName>ppt_h</p:attrName>
                                        </p:attrNameLst>
                                      </p:cBhvr>
                                      <p:tavLst>
                                        <p:tav tm="0">
                                          <p:val>
                                            <p:fltVal val="0"/>
                                          </p:val>
                                        </p:tav>
                                        <p:tav tm="100000">
                                          <p:val>
                                            <p:strVal val="#ppt_h"/>
                                          </p:val>
                                        </p:tav>
                                      </p:tavLst>
                                    </p:anim>
                                    <p:animEffect transition="in" filter="fade">
                                      <p:cBhvr>
                                        <p:cTn id="15" dur="500"/>
                                        <p:tgtEl>
                                          <p:spTgt spid="65"/>
                                        </p:tgtEl>
                                      </p:cBhvr>
                                    </p:animEffect>
                                  </p:childTnLst>
                                </p:cTn>
                              </p:par>
                              <p:par>
                                <p:cTn id="16" presetID="2" presetClass="entr" presetSubtype="4" accel="20000" decel="8000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Effect transition="in" filter="fade">
                                      <p:cBhvr>
                                        <p:cTn id="25" dur="500"/>
                                        <p:tgtEl>
                                          <p:spTgt spid="35"/>
                                        </p:tgtEl>
                                      </p:cBhvr>
                                    </p:animEffect>
                                  </p:childTnLst>
                                </p:cTn>
                              </p:par>
                              <p:par>
                                <p:cTn id="26" presetID="2" presetClass="entr" presetSubtype="4" accel="20000" decel="8000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ppt_x"/>
                                          </p:val>
                                        </p:tav>
                                        <p:tav tm="100000">
                                          <p:val>
                                            <p:strVal val="#ppt_x"/>
                                          </p:val>
                                        </p:tav>
                                      </p:tavLst>
                                    </p:anim>
                                    <p:anim calcmode="lin" valueType="num">
                                      <p:cBhvr additive="base">
                                        <p:cTn id="29" dur="5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2" presetClass="entr" presetSubtype="4" accel="20000" decel="8000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ppt_x"/>
                                          </p:val>
                                        </p:tav>
                                        <p:tav tm="100000">
                                          <p:val>
                                            <p:strVal val="#ppt_x"/>
                                          </p:val>
                                        </p:tav>
                                      </p:tavLst>
                                    </p:anim>
                                    <p:anim calcmode="lin" valueType="num">
                                      <p:cBhvr additive="base">
                                        <p:cTn id="39" dur="500" fill="hold"/>
                                        <p:tgtEl>
                                          <p:spTgt spid="54"/>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5" grpId="0" bldLvl="0" animBg="1"/>
      <p:bldP spid="37" grpId="0" bldLvl="0" animBg="1"/>
      <p:bldP spid="65" grpId="0" bldLvl="0" animBg="1"/>
      <p:bldP spid="77" grpId="0"/>
      <p:bldP spid="78" grpId="0"/>
      <p:bldP spid="79" grpId="0"/>
      <p:bldP spid="2" grpId="0" bldLvl="0" animBg="1"/>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288829" y="2294812"/>
            <a:ext cx="8693150" cy="1014730"/>
          </a:xfrm>
          <a:prstGeom prst="rect">
            <a:avLst/>
          </a:prstGeom>
          <a:noFill/>
        </p:spPr>
        <p:txBody>
          <a:bodyPr wrap="none" rtlCol="0">
            <a:spAutoFit/>
          </a:bodyPr>
          <a:lstStyle/>
          <a:p>
            <a:pPr algn="ctr"/>
            <a:r>
              <a:rPr kumimoji="1" lang="en-US" altLang="zh-CN" sz="6000">
                <a:solidFill>
                  <a:srgbClr val="7E7182"/>
                </a:solidFill>
              </a:rPr>
              <a:t>Thanks for your watching</a:t>
            </a:r>
            <a:endParaRPr kumimoji="1" lang="en-US" altLang="zh-CN" sz="6000">
              <a:solidFill>
                <a:srgbClr val="7E7182"/>
              </a:solidFill>
            </a:endParaRPr>
          </a:p>
        </p:txBody>
      </p:sp>
      <p:sp>
        <p:nvSpPr>
          <p:cNvPr id="2" name="文本框 1"/>
          <p:cNvSpPr txBox="1"/>
          <p:nvPr/>
        </p:nvSpPr>
        <p:spPr>
          <a:xfrm>
            <a:off x="8090382" y="4225212"/>
            <a:ext cx="3625850" cy="398780"/>
          </a:xfrm>
          <a:prstGeom prst="rect">
            <a:avLst/>
          </a:prstGeom>
          <a:noFill/>
        </p:spPr>
        <p:txBody>
          <a:bodyPr wrap="none" rtlCol="0">
            <a:spAutoFit/>
          </a:bodyPr>
          <a:p>
            <a:r>
              <a:rPr kumimoji="1" lang="zh-CN" altLang="en-US" sz="2000">
                <a:solidFill>
                  <a:srgbClr val="7E7182"/>
                </a:solidFill>
              </a:rPr>
              <a:t>汇报人：朱成淼 符溶芷 张鸿蓝</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 grpId="0"/>
      <p:bldP spid="1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114825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2361870"/>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357548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4789092"/>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1148259"/>
            <a:ext cx="2849880" cy="521970"/>
          </a:xfrm>
          <a:prstGeom prst="rect">
            <a:avLst/>
          </a:prstGeom>
          <a:noFill/>
        </p:spPr>
        <p:txBody>
          <a:bodyPr wrap="none" rtlCol="0">
            <a:spAutoFit/>
          </a:bodyPr>
          <a:lstStyle/>
          <a:p>
            <a:r>
              <a:rPr kumimoji="1" lang="en-US" altLang="zh-CN" sz="2800">
                <a:solidFill>
                  <a:srgbClr val="7E7182"/>
                </a:solidFill>
                <a:latin typeface="+mj-ea"/>
                <a:ea typeface="+mj-ea"/>
              </a:rPr>
              <a:t>Module division</a:t>
            </a:r>
            <a:endParaRPr kumimoji="1" lang="en-US" altLang="zh-CN" sz="2800">
              <a:solidFill>
                <a:srgbClr val="7E7182"/>
              </a:solidFill>
              <a:latin typeface="+mj-ea"/>
              <a:ea typeface="+mj-ea"/>
            </a:endParaRPr>
          </a:p>
        </p:txBody>
      </p:sp>
      <p:sp>
        <p:nvSpPr>
          <p:cNvPr id="13" name="文本框 12"/>
          <p:cNvSpPr txBox="1"/>
          <p:nvPr/>
        </p:nvSpPr>
        <p:spPr>
          <a:xfrm>
            <a:off x="5579197" y="2348241"/>
            <a:ext cx="2672080" cy="521970"/>
          </a:xfrm>
          <a:prstGeom prst="rect">
            <a:avLst/>
          </a:prstGeom>
          <a:noFill/>
        </p:spPr>
        <p:txBody>
          <a:bodyPr wrap="none" rtlCol="0">
            <a:spAutoFit/>
          </a:bodyPr>
          <a:lstStyle/>
          <a:p>
            <a:r>
              <a:rPr kumimoji="1" lang="en-US" altLang="zh-CN" sz="2800">
                <a:solidFill>
                  <a:srgbClr val="7E7182"/>
                </a:solidFill>
                <a:latin typeface="+mj-ea"/>
                <a:ea typeface="+mj-ea"/>
              </a:rPr>
              <a:t>Game's content</a:t>
            </a:r>
            <a:endParaRPr kumimoji="1" lang="en-US" altLang="zh-CN" sz="2800">
              <a:solidFill>
                <a:srgbClr val="7E7182"/>
              </a:solidFill>
              <a:latin typeface="+mj-ea"/>
              <a:ea typeface="+mj-ea"/>
            </a:endParaRPr>
          </a:p>
        </p:txBody>
      </p:sp>
      <p:sp>
        <p:nvSpPr>
          <p:cNvPr id="14" name="文本框 13"/>
          <p:cNvSpPr txBox="1"/>
          <p:nvPr/>
        </p:nvSpPr>
        <p:spPr>
          <a:xfrm>
            <a:off x="5579196" y="3575481"/>
            <a:ext cx="3383280" cy="521970"/>
          </a:xfrm>
          <a:prstGeom prst="rect">
            <a:avLst/>
          </a:prstGeom>
          <a:noFill/>
        </p:spPr>
        <p:txBody>
          <a:bodyPr wrap="none" rtlCol="0">
            <a:spAutoFit/>
          </a:bodyPr>
          <a:lstStyle/>
          <a:p>
            <a:r>
              <a:rPr kumimoji="1" lang="en-US" altLang="zh-CN" sz="2800">
                <a:solidFill>
                  <a:srgbClr val="7E7182"/>
                </a:solidFill>
                <a:latin typeface="+mj-ea"/>
                <a:ea typeface="+mj-ea"/>
              </a:rPr>
              <a:t>Slove difficulties</a:t>
            </a:r>
            <a:endParaRPr kumimoji="1" lang="en-US" altLang="zh-CN" sz="2800">
              <a:solidFill>
                <a:srgbClr val="7E7182"/>
              </a:solidFill>
              <a:latin typeface="+mj-ea"/>
              <a:ea typeface="+mj-ea"/>
            </a:endParaRPr>
          </a:p>
        </p:txBody>
      </p:sp>
      <p:sp>
        <p:nvSpPr>
          <p:cNvPr id="4" name="文本框 3"/>
          <p:cNvSpPr txBox="1"/>
          <p:nvPr/>
        </p:nvSpPr>
        <p:spPr>
          <a:xfrm>
            <a:off x="5579195" y="4811658"/>
            <a:ext cx="3561080" cy="521970"/>
          </a:xfrm>
          <a:prstGeom prst="rect">
            <a:avLst/>
          </a:prstGeom>
          <a:noFill/>
        </p:spPr>
        <p:txBody>
          <a:bodyPr wrap="none" rtlCol="0">
            <a:spAutoFit/>
          </a:bodyPr>
          <a:p>
            <a:r>
              <a:rPr kumimoji="1" lang="en-US" altLang="zh-CN" sz="2800">
                <a:solidFill>
                  <a:srgbClr val="7E7182"/>
                </a:solidFill>
                <a:latin typeface="+mj-ea"/>
                <a:ea typeface="+mj-ea"/>
              </a:rPr>
              <a:t>Group work division</a:t>
            </a:r>
            <a:endParaRPr kumimoji="1" lang="en-US" altLang="zh-CN" sz="2800">
              <a:solidFill>
                <a:srgbClr val="7E718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3684905"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ea typeface="字魂58号-创中黑" panose="00000500000000000000" pitchFamily="2" charset="-122"/>
                <a:sym typeface="字魂58号-创中黑" panose="00000500000000000000" pitchFamily="2" charset="-122"/>
              </a:rPr>
              <a:t>Module division</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368300"/>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We divided the game into three modules</a:t>
            </a:r>
            <a:r>
              <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a:t>
            </a:r>
            <a:endPar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6231736" y="2298709"/>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4" name="Group 27"/>
          <p:cNvGrpSpPr/>
          <p:nvPr/>
        </p:nvGrpSpPr>
        <p:grpSpPr>
          <a:xfrm>
            <a:off x="5035787" y="2298495"/>
            <a:ext cx="1589476" cy="1077672"/>
            <a:chOff x="5155735" y="2183152"/>
            <a:chExt cx="1589476" cy="1077672"/>
          </a:xfrm>
        </p:grpSpPr>
        <p:sp>
          <p:nvSpPr>
            <p:cNvPr id="45" name="Freeform 6"/>
            <p:cNvSpPr/>
            <p:nvPr/>
          </p:nvSpPr>
          <p:spPr bwMode="auto">
            <a:xfrm>
              <a:off x="5155735" y="218315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7"/>
            <p:cNvSpPr/>
            <p:nvPr/>
          </p:nvSpPr>
          <p:spPr bwMode="auto">
            <a:xfrm>
              <a:off x="5226619" y="223481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7" name="Freeform 5"/>
          <p:cNvSpPr/>
          <p:nvPr/>
        </p:nvSpPr>
        <p:spPr bwMode="auto">
          <a:xfrm flipH="1">
            <a:off x="991187" y="3550557"/>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8" name="Group 26"/>
          <p:cNvGrpSpPr/>
          <p:nvPr/>
        </p:nvGrpSpPr>
        <p:grpSpPr>
          <a:xfrm>
            <a:off x="5035612" y="3498908"/>
            <a:ext cx="1589476" cy="1077672"/>
            <a:chOff x="5375906" y="3148615"/>
            <a:chExt cx="1589476" cy="1077672"/>
          </a:xfrm>
        </p:grpSpPr>
        <p:sp>
          <p:nvSpPr>
            <p:cNvPr id="49" name="Freeform 6"/>
            <p:cNvSpPr/>
            <p:nvPr/>
          </p:nvSpPr>
          <p:spPr bwMode="auto">
            <a:xfrm flipH="1">
              <a:off x="5375906" y="3148615"/>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7"/>
            <p:cNvSpPr/>
            <p:nvPr/>
          </p:nvSpPr>
          <p:spPr bwMode="auto">
            <a:xfrm flipH="1">
              <a:off x="5941774" y="3200277"/>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1" name="Freeform 5"/>
          <p:cNvSpPr/>
          <p:nvPr/>
        </p:nvSpPr>
        <p:spPr bwMode="auto">
          <a:xfrm>
            <a:off x="6314685" y="4563644"/>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2" name="Group 25"/>
          <p:cNvGrpSpPr/>
          <p:nvPr/>
        </p:nvGrpSpPr>
        <p:grpSpPr>
          <a:xfrm>
            <a:off x="5035551" y="4673921"/>
            <a:ext cx="1589476" cy="1077672"/>
            <a:chOff x="5226619" y="4114078"/>
            <a:chExt cx="1589476" cy="1077672"/>
          </a:xfrm>
        </p:grpSpPr>
        <p:sp>
          <p:nvSpPr>
            <p:cNvPr id="53" name="Freeform 6"/>
            <p:cNvSpPr/>
            <p:nvPr/>
          </p:nvSpPr>
          <p:spPr bwMode="auto">
            <a:xfrm>
              <a:off x="5226619" y="4114078"/>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Freeform 7"/>
            <p:cNvSpPr/>
            <p:nvPr/>
          </p:nvSpPr>
          <p:spPr bwMode="auto">
            <a:xfrm>
              <a:off x="5297503" y="4165740"/>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9" name="Group 44"/>
          <p:cNvGrpSpPr/>
          <p:nvPr/>
        </p:nvGrpSpPr>
        <p:grpSpPr>
          <a:xfrm>
            <a:off x="4257384" y="4880320"/>
            <a:ext cx="533403" cy="533403"/>
            <a:chOff x="9085263" y="2676525"/>
            <a:chExt cx="579437" cy="579438"/>
          </a:xfrm>
          <a:solidFill>
            <a:schemeClr val="bg1"/>
          </a:solidFill>
        </p:grpSpPr>
        <p:sp>
          <p:nvSpPr>
            <p:cNvPr id="60" name="Freeform 98"/>
            <p:cNvSpPr>
              <a:spLocks noEditPoints="1"/>
            </p:cNvSpPr>
            <p:nvPr/>
          </p:nvSpPr>
          <p:spPr bwMode="auto">
            <a:xfrm>
              <a:off x="9085263" y="2676525"/>
              <a:ext cx="579437" cy="579438"/>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99"/>
            <p:cNvSpPr>
              <a:spLocks noEditPoints="1"/>
            </p:cNvSpPr>
            <p:nvPr/>
          </p:nvSpPr>
          <p:spPr bwMode="auto">
            <a:xfrm>
              <a:off x="9309100" y="2741613"/>
              <a:ext cx="290512" cy="290513"/>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100"/>
            <p:cNvSpPr/>
            <p:nvPr/>
          </p:nvSpPr>
          <p:spPr bwMode="auto">
            <a:xfrm>
              <a:off x="9394825" y="2808288"/>
              <a:ext cx="119062" cy="47625"/>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63" name="Freeform 124"/>
          <p:cNvSpPr>
            <a:spLocks noEditPoints="1"/>
          </p:cNvSpPr>
          <p:nvPr/>
        </p:nvSpPr>
        <p:spPr bwMode="auto">
          <a:xfrm>
            <a:off x="6914625" y="2602300"/>
            <a:ext cx="533403" cy="470560"/>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164"/>
          <p:cNvSpPr>
            <a:spLocks noEditPoints="1"/>
          </p:cNvSpPr>
          <p:nvPr/>
        </p:nvSpPr>
        <p:spPr bwMode="auto">
          <a:xfrm>
            <a:off x="4463419" y="3840315"/>
            <a:ext cx="533403" cy="47494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Group 50"/>
          <p:cNvGrpSpPr/>
          <p:nvPr/>
        </p:nvGrpSpPr>
        <p:grpSpPr>
          <a:xfrm>
            <a:off x="6914586" y="4913127"/>
            <a:ext cx="534868" cy="358040"/>
            <a:chOff x="666750" y="3544888"/>
            <a:chExt cx="581025" cy="388938"/>
          </a:xfrm>
          <a:solidFill>
            <a:schemeClr val="bg1"/>
          </a:solidFill>
        </p:grpSpPr>
        <p:sp>
          <p:nvSpPr>
            <p:cNvPr id="66"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0" name="Rectangle 28"/>
          <p:cNvSpPr/>
          <p:nvPr/>
        </p:nvSpPr>
        <p:spPr>
          <a:xfrm>
            <a:off x="7585805" y="2463634"/>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87"/>
          <p:cNvSpPr/>
          <p:nvPr/>
        </p:nvSpPr>
        <p:spPr>
          <a:xfrm>
            <a:off x="7636605" y="378700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8" name="Rectangle 92"/>
          <p:cNvSpPr/>
          <p:nvPr/>
        </p:nvSpPr>
        <p:spPr>
          <a:xfrm>
            <a:off x="4178075" y="371392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Rectangle 96"/>
          <p:cNvSpPr/>
          <p:nvPr/>
        </p:nvSpPr>
        <p:spPr>
          <a:xfrm>
            <a:off x="4033295" y="4783155"/>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Inhaltsplatzhalter 4"/>
          <p:cNvSpPr txBox="1"/>
          <p:nvPr/>
        </p:nvSpPr>
        <p:spPr>
          <a:xfrm>
            <a:off x="1576562" y="3924600"/>
            <a:ext cx="2456597" cy="30734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Setting entity</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Inhaltsplatzhalter 4"/>
          <p:cNvSpPr txBox="1"/>
          <p:nvPr/>
        </p:nvSpPr>
        <p:spPr>
          <a:xfrm>
            <a:off x="7880520" y="2599088"/>
            <a:ext cx="2456597" cy="59245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Setting scene</a:t>
            </a:r>
            <a:endParaRPr lang="en-US" altLang="zh-CN" sz="20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Inhaltsplatzhalter 4"/>
          <p:cNvSpPr txBox="1"/>
          <p:nvPr/>
        </p:nvSpPr>
        <p:spPr>
          <a:xfrm>
            <a:off x="7880246" y="4912679"/>
            <a:ext cx="2456597" cy="30734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Reset</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480563" y="345292"/>
            <a:ext cx="32308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Module division</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2514599" y="875975"/>
            <a:ext cx="7188203" cy="706755"/>
          </a:xfrm>
          <a:prstGeom prst="rect">
            <a:avLst/>
          </a:prstGeom>
          <a:noFill/>
        </p:spPr>
        <p:txBody>
          <a:bodyPr wrap="square" rtlCol="0">
            <a:spAutoFit/>
            <a:scene3d>
              <a:camera prst="orthographicFront"/>
              <a:lightRig rig="threePt" dir="t"/>
            </a:scene3d>
            <a:sp3d contourW="12700"/>
          </a:bodyPr>
          <a:lstStyle/>
          <a:p>
            <a:pPr algn="ctr"/>
            <a:r>
              <a:rPr lang="en-US" altLang="zh-CN" sz="20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division of the game is divided into three modules, namely entity setting, scene setting and reset</a:t>
            </a:r>
            <a:endParaRPr lang="en-US" altLang="zh-CN" sz="20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Rectangle 28"/>
          <p:cNvSpPr/>
          <p:nvPr/>
        </p:nvSpPr>
        <p:spPr>
          <a:xfrm>
            <a:off x="7636605" y="4674069"/>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par>
                          <p:cTn id="23" fill="hold">
                            <p:stCondLst>
                              <p:cond delay="1500"/>
                            </p:stCondLst>
                            <p:childTnLst>
                              <p:par>
                                <p:cTn id="24" presetID="2" presetClass="entr" presetSubtype="2" accel="20000" decel="8000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par>
                                <p:cTn id="28" presetID="2" presetClass="entr" presetSubtype="8" accel="20000" decel="8000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down)">
                                      <p:cBhvr>
                                        <p:cTn id="41" dur="500"/>
                                        <p:tgtEl>
                                          <p:spTgt spid="78"/>
                                        </p:tgtEl>
                                      </p:cBhvr>
                                    </p:animEffect>
                                  </p:childTnLst>
                                </p:cTn>
                              </p:par>
                            </p:childTnLst>
                          </p:cTn>
                        </p:par>
                        <p:par>
                          <p:cTn id="42" fill="hold">
                            <p:stCondLst>
                              <p:cond delay="3000"/>
                            </p:stCondLst>
                            <p:childTnLst>
                              <p:par>
                                <p:cTn id="43" presetID="2" presetClass="entr" presetSubtype="4" accel="20000" decel="80000"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2" accel="20000" decel="8000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 calcmode="lin" valueType="num">
                                      <p:cBhvr>
                                        <p:cTn id="54" dur="500" fill="hold"/>
                                        <p:tgtEl>
                                          <p:spTgt spid="65"/>
                                        </p:tgtEl>
                                        <p:attrNameLst>
                                          <p:attrName>ppt_w</p:attrName>
                                        </p:attrNameLst>
                                      </p:cBhvr>
                                      <p:tavLst>
                                        <p:tav tm="0">
                                          <p:val>
                                            <p:fltVal val="0"/>
                                          </p:val>
                                        </p:tav>
                                        <p:tav tm="100000">
                                          <p:val>
                                            <p:strVal val="#ppt_w"/>
                                          </p:val>
                                        </p:tav>
                                      </p:tavLst>
                                    </p:anim>
                                    <p:anim calcmode="lin" valueType="num">
                                      <p:cBhvr>
                                        <p:cTn id="55" dur="500" fill="hold"/>
                                        <p:tgtEl>
                                          <p:spTgt spid="65"/>
                                        </p:tgtEl>
                                        <p:attrNameLst>
                                          <p:attrName>ppt_h</p:attrName>
                                        </p:attrNameLst>
                                      </p:cBhvr>
                                      <p:tavLst>
                                        <p:tav tm="0">
                                          <p:val>
                                            <p:fltVal val="0"/>
                                          </p:val>
                                        </p:tav>
                                        <p:tav tm="100000">
                                          <p:val>
                                            <p:strVal val="#ppt_h"/>
                                          </p:val>
                                        </p:tav>
                                      </p:tavLst>
                                    </p:anim>
                                    <p:animEffect transition="in" filter="fade">
                                      <p:cBhvr>
                                        <p:cTn id="56" dur="500"/>
                                        <p:tgtEl>
                                          <p:spTgt spid="65"/>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down)">
                                      <p:cBhvr>
                                        <p:cTn id="60" dur="500"/>
                                        <p:tgtEl>
                                          <p:spTgt spid="74"/>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childTnLst>
                          </p:cTn>
                        </p:par>
                        <p:par>
                          <p:cTn id="67" fill="hold">
                            <p:stCondLst>
                              <p:cond delay="5000"/>
                            </p:stCondLst>
                            <p:childTnLst>
                              <p:par>
                                <p:cTn id="68" presetID="22" presetClass="entr" presetSubtype="4"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down)">
                                      <p:cBhvr>
                                        <p:cTn id="70" dur="500"/>
                                        <p:tgtEl>
                                          <p:spTgt spid="82"/>
                                        </p:tgtEl>
                                      </p:cBhvr>
                                    </p:animEffect>
                                  </p:childTnLst>
                                </p:cTn>
                              </p:par>
                            </p:childTnLst>
                          </p:cTn>
                        </p:par>
                        <p:par>
                          <p:cTn id="71" fill="hold">
                            <p:stCondLst>
                              <p:cond delay="5500"/>
                            </p:stCondLst>
                            <p:childTnLst>
                              <p:par>
                                <p:cTn id="72" presetID="2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right)">
                                      <p:cBhvr>
                                        <p:cTn id="74" dur="500"/>
                                        <p:tgtEl>
                                          <p:spTgt spid="86"/>
                                        </p:tgtEl>
                                      </p:cBhvr>
                                    </p:animEffect>
                                  </p:childTnLst>
                                </p:cTn>
                              </p:par>
                            </p:childTnLst>
                          </p:cTn>
                        </p:par>
                        <p:par>
                          <p:cTn id="75" fill="hold">
                            <p:stCondLst>
                              <p:cond delay="6000"/>
                            </p:stCondLst>
                            <p:childTnLst>
                              <p:par>
                                <p:cTn id="76" presetID="22" presetClass="entr" presetSubtype="2" fill="hold" grpId="0" nodeType="afterEffect">
                                  <p:stCondLst>
                                    <p:cond delay="0"/>
                                  </p:stCondLst>
                                  <p:childTnLst>
                                    <p:set>
                                      <p:cBhvr>
                                        <p:cTn id="77" dur="1" fill="hold">
                                          <p:stCondLst>
                                            <p:cond delay="0"/>
                                          </p:stCondLst>
                                        </p:cTn>
                                        <p:tgtEl>
                                          <p:spTgt spid="94"/>
                                        </p:tgtEl>
                                        <p:attrNameLst>
                                          <p:attrName>style.visibility</p:attrName>
                                        </p:attrNameLst>
                                      </p:cBhvr>
                                      <p:to>
                                        <p:strVal val="visible"/>
                                      </p:to>
                                    </p:set>
                                    <p:animEffect transition="in" filter="wipe(right)">
                                      <p:cBhvr>
                                        <p:cTn id="78" dur="500"/>
                                        <p:tgtEl>
                                          <p:spTgt spid="94"/>
                                        </p:tgtEl>
                                      </p:cBhvr>
                                    </p:animEffect>
                                  </p:childTnLst>
                                </p:cTn>
                              </p:par>
                            </p:childTnLst>
                          </p:cTn>
                        </p:par>
                        <p:par>
                          <p:cTn id="79" fill="hold">
                            <p:stCondLst>
                              <p:cond delay="6500"/>
                            </p:stCondLst>
                            <p:childTnLst>
                              <p:par>
                                <p:cTn id="80" presetID="22" presetClass="entr" presetSubtype="2" fill="hold" grpId="0" nodeType="after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wipe(right)">
                                      <p:cBhvr>
                                        <p:cTn id="82" dur="500"/>
                                        <p:tgtEl>
                                          <p:spTgt spid="95"/>
                                        </p:tgtEl>
                                      </p:cBhvr>
                                    </p:animEffec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down)">
                                      <p:cBhvr>
                                        <p:cTn id="8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7" grpId="0" bldLvl="0" animBg="1"/>
      <p:bldP spid="51" grpId="0" bldLvl="0" animBg="1"/>
      <p:bldP spid="63" grpId="0" bldLvl="0" animBg="1"/>
      <p:bldP spid="64" grpId="0" bldLvl="0" animBg="1"/>
      <p:bldP spid="70" grpId="0" bldLvl="0" animBg="1"/>
      <p:bldP spid="74" grpId="0" bldLvl="0" animBg="1"/>
      <p:bldP spid="78" grpId="0" bldLvl="0" animBg="1"/>
      <p:bldP spid="82" grpId="0" bldLvl="0" animBg="1"/>
      <p:bldP spid="86" grpId="0"/>
      <p:bldP spid="94" grpId="0"/>
      <p:bldP spid="95"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738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Game's content</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645160"/>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How to set up the scene, import and collision between entities, and finally reset the problem.</a:t>
            </a:r>
            <a:endParaRPr lang="en-US" altLang="zh-CN"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rot="16200000">
            <a:off x="5039913" y="-139377"/>
            <a:ext cx="1921107" cy="7750745"/>
          </a:xfrm>
          <a:custGeom>
            <a:avLst/>
            <a:gdLst>
              <a:gd name="T0" fmla="*/ 395 w 637"/>
              <a:gd name="T1" fmla="*/ 2572 h 2572"/>
              <a:gd name="T2" fmla="*/ 239 w 637"/>
              <a:gd name="T3" fmla="*/ 2572 h 2572"/>
              <a:gd name="T4" fmla="*/ 239 w 637"/>
              <a:gd name="T5" fmla="*/ 2500 h 2572"/>
              <a:gd name="T6" fmla="*/ 395 w 637"/>
              <a:gd name="T7" fmla="*/ 2500 h 2572"/>
              <a:gd name="T8" fmla="*/ 564 w 637"/>
              <a:gd name="T9" fmla="*/ 2338 h 2572"/>
              <a:gd name="T10" fmla="*/ 516 w 637"/>
              <a:gd name="T11" fmla="*/ 2219 h 2572"/>
              <a:gd name="T12" fmla="*/ 399 w 637"/>
              <a:gd name="T13" fmla="*/ 2170 h 2572"/>
              <a:gd name="T14" fmla="*/ 242 w 637"/>
              <a:gd name="T15" fmla="*/ 2170 h 2572"/>
              <a:gd name="T16" fmla="*/ 1 w 637"/>
              <a:gd name="T17" fmla="*/ 1937 h 2572"/>
              <a:gd name="T18" fmla="*/ 69 w 637"/>
              <a:gd name="T19" fmla="*/ 1766 h 2572"/>
              <a:gd name="T20" fmla="*/ 239 w 637"/>
              <a:gd name="T21" fmla="*/ 1695 h 2572"/>
              <a:gd name="T22" fmla="*/ 395 w 637"/>
              <a:gd name="T23" fmla="*/ 1695 h 2572"/>
              <a:gd name="T24" fmla="*/ 564 w 637"/>
              <a:gd name="T25" fmla="*/ 1533 h 2572"/>
              <a:gd name="T26" fmla="*/ 516 w 637"/>
              <a:gd name="T27" fmla="*/ 1414 h 2572"/>
              <a:gd name="T28" fmla="*/ 399 w 637"/>
              <a:gd name="T29" fmla="*/ 1365 h 2572"/>
              <a:gd name="T30" fmla="*/ 242 w 637"/>
              <a:gd name="T31" fmla="*/ 1365 h 2572"/>
              <a:gd name="T32" fmla="*/ 1 w 637"/>
              <a:gd name="T33" fmla="*/ 1131 h 2572"/>
              <a:gd name="T34" fmla="*/ 69 w 637"/>
              <a:gd name="T35" fmla="*/ 961 h 2572"/>
              <a:gd name="T36" fmla="*/ 239 w 637"/>
              <a:gd name="T37" fmla="*/ 890 h 2572"/>
              <a:gd name="T38" fmla="*/ 395 w 637"/>
              <a:gd name="T39" fmla="*/ 890 h 2572"/>
              <a:gd name="T40" fmla="*/ 564 w 637"/>
              <a:gd name="T41" fmla="*/ 728 h 2572"/>
              <a:gd name="T42" fmla="*/ 516 w 637"/>
              <a:gd name="T43" fmla="*/ 609 h 2572"/>
              <a:gd name="T44" fmla="*/ 399 w 637"/>
              <a:gd name="T45" fmla="*/ 559 h 2572"/>
              <a:gd name="T46" fmla="*/ 242 w 637"/>
              <a:gd name="T47" fmla="*/ 559 h 2572"/>
              <a:gd name="T48" fmla="*/ 1 w 637"/>
              <a:gd name="T49" fmla="*/ 326 h 2572"/>
              <a:gd name="T50" fmla="*/ 69 w 637"/>
              <a:gd name="T51" fmla="*/ 156 h 2572"/>
              <a:gd name="T52" fmla="*/ 239 w 637"/>
              <a:gd name="T53" fmla="*/ 85 h 2572"/>
              <a:gd name="T54" fmla="*/ 319 w 637"/>
              <a:gd name="T55" fmla="*/ 85 h 2572"/>
              <a:gd name="T56" fmla="*/ 363 w 637"/>
              <a:gd name="T57" fmla="*/ 41 h 2572"/>
              <a:gd name="T58" fmla="*/ 363 w 637"/>
              <a:gd name="T59" fmla="*/ 0 h 2572"/>
              <a:gd name="T60" fmla="*/ 435 w 637"/>
              <a:gd name="T61" fmla="*/ 0 h 2572"/>
              <a:gd name="T62" fmla="*/ 435 w 637"/>
              <a:gd name="T63" fmla="*/ 41 h 2572"/>
              <a:gd name="T64" fmla="*/ 319 w 637"/>
              <a:gd name="T65" fmla="*/ 157 h 2572"/>
              <a:gd name="T66" fmla="*/ 239 w 637"/>
              <a:gd name="T67" fmla="*/ 157 h 2572"/>
              <a:gd name="T68" fmla="*/ 121 w 637"/>
              <a:gd name="T69" fmla="*/ 206 h 2572"/>
              <a:gd name="T70" fmla="*/ 73 w 637"/>
              <a:gd name="T71" fmla="*/ 325 h 2572"/>
              <a:gd name="T72" fmla="*/ 242 w 637"/>
              <a:gd name="T73" fmla="*/ 487 h 2572"/>
              <a:gd name="T74" fmla="*/ 399 w 637"/>
              <a:gd name="T75" fmla="*/ 487 h 2572"/>
              <a:gd name="T76" fmla="*/ 568 w 637"/>
              <a:gd name="T77" fmla="*/ 558 h 2572"/>
              <a:gd name="T78" fmla="*/ 636 w 637"/>
              <a:gd name="T79" fmla="*/ 729 h 2572"/>
              <a:gd name="T80" fmla="*/ 395 w 637"/>
              <a:gd name="T81" fmla="*/ 962 h 2572"/>
              <a:gd name="T82" fmla="*/ 239 w 637"/>
              <a:gd name="T83" fmla="*/ 962 h 2572"/>
              <a:gd name="T84" fmla="*/ 121 w 637"/>
              <a:gd name="T85" fmla="*/ 1011 h 2572"/>
              <a:gd name="T86" fmla="*/ 73 w 637"/>
              <a:gd name="T87" fmla="*/ 1130 h 2572"/>
              <a:gd name="T88" fmla="*/ 242 w 637"/>
              <a:gd name="T89" fmla="*/ 1293 h 2572"/>
              <a:gd name="T90" fmla="*/ 399 w 637"/>
              <a:gd name="T91" fmla="*/ 1293 h 2572"/>
              <a:gd name="T92" fmla="*/ 568 w 637"/>
              <a:gd name="T93" fmla="*/ 1364 h 2572"/>
              <a:gd name="T94" fmla="*/ 636 w 637"/>
              <a:gd name="T95" fmla="*/ 1534 h 2572"/>
              <a:gd name="T96" fmla="*/ 395 w 637"/>
              <a:gd name="T97" fmla="*/ 1767 h 2572"/>
              <a:gd name="T98" fmla="*/ 239 w 637"/>
              <a:gd name="T99" fmla="*/ 1767 h 2572"/>
              <a:gd name="T100" fmla="*/ 121 w 637"/>
              <a:gd name="T101" fmla="*/ 1817 h 2572"/>
              <a:gd name="T102" fmla="*/ 73 w 637"/>
              <a:gd name="T103" fmla="*/ 1935 h 2572"/>
              <a:gd name="T104" fmla="*/ 242 w 637"/>
              <a:gd name="T105" fmla="*/ 2098 h 2572"/>
              <a:gd name="T106" fmla="*/ 399 w 637"/>
              <a:gd name="T107" fmla="*/ 2098 h 2572"/>
              <a:gd name="T108" fmla="*/ 568 w 637"/>
              <a:gd name="T109" fmla="*/ 2169 h 2572"/>
              <a:gd name="T110" fmla="*/ 636 w 637"/>
              <a:gd name="T111" fmla="*/ 2339 h 2572"/>
              <a:gd name="T112" fmla="*/ 395 w 637"/>
              <a:gd name="T113" fmla="*/ 2572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7" h="2572">
                <a:moveTo>
                  <a:pt x="395" y="2572"/>
                </a:moveTo>
                <a:cubicBezTo>
                  <a:pt x="239" y="2572"/>
                  <a:pt x="239" y="2572"/>
                  <a:pt x="239" y="2572"/>
                </a:cubicBezTo>
                <a:cubicBezTo>
                  <a:pt x="239" y="2500"/>
                  <a:pt x="239" y="2500"/>
                  <a:pt x="239" y="2500"/>
                </a:cubicBezTo>
                <a:cubicBezTo>
                  <a:pt x="395" y="2500"/>
                  <a:pt x="395" y="2500"/>
                  <a:pt x="395" y="2500"/>
                </a:cubicBezTo>
                <a:cubicBezTo>
                  <a:pt x="487" y="2500"/>
                  <a:pt x="562" y="2428"/>
                  <a:pt x="564" y="2338"/>
                </a:cubicBezTo>
                <a:cubicBezTo>
                  <a:pt x="565" y="2293"/>
                  <a:pt x="548" y="2251"/>
                  <a:pt x="516" y="2219"/>
                </a:cubicBezTo>
                <a:cubicBezTo>
                  <a:pt x="485" y="2187"/>
                  <a:pt x="443" y="2170"/>
                  <a:pt x="399" y="2170"/>
                </a:cubicBezTo>
                <a:cubicBezTo>
                  <a:pt x="242" y="2170"/>
                  <a:pt x="242" y="2170"/>
                  <a:pt x="242" y="2170"/>
                </a:cubicBezTo>
                <a:cubicBezTo>
                  <a:pt x="111" y="2170"/>
                  <a:pt x="3" y="2065"/>
                  <a:pt x="1" y="1937"/>
                </a:cubicBezTo>
                <a:cubicBezTo>
                  <a:pt x="0" y="1872"/>
                  <a:pt x="24" y="1812"/>
                  <a:pt x="69" y="1766"/>
                </a:cubicBezTo>
                <a:cubicBezTo>
                  <a:pt x="114" y="1720"/>
                  <a:pt x="174" y="1695"/>
                  <a:pt x="239" y="1695"/>
                </a:cubicBezTo>
                <a:cubicBezTo>
                  <a:pt x="395" y="1695"/>
                  <a:pt x="395" y="1695"/>
                  <a:pt x="395" y="1695"/>
                </a:cubicBezTo>
                <a:cubicBezTo>
                  <a:pt x="487" y="1695"/>
                  <a:pt x="562" y="1622"/>
                  <a:pt x="564" y="1533"/>
                </a:cubicBezTo>
                <a:cubicBezTo>
                  <a:pt x="565" y="1488"/>
                  <a:pt x="548" y="1446"/>
                  <a:pt x="516" y="1414"/>
                </a:cubicBezTo>
                <a:cubicBezTo>
                  <a:pt x="485" y="1382"/>
                  <a:pt x="443" y="1365"/>
                  <a:pt x="399" y="1365"/>
                </a:cubicBezTo>
                <a:cubicBezTo>
                  <a:pt x="242" y="1365"/>
                  <a:pt x="242" y="1365"/>
                  <a:pt x="242" y="1365"/>
                </a:cubicBezTo>
                <a:cubicBezTo>
                  <a:pt x="111" y="1365"/>
                  <a:pt x="3" y="1260"/>
                  <a:pt x="1" y="1131"/>
                </a:cubicBezTo>
                <a:cubicBezTo>
                  <a:pt x="0" y="1067"/>
                  <a:pt x="24" y="1007"/>
                  <a:pt x="69" y="961"/>
                </a:cubicBezTo>
                <a:cubicBezTo>
                  <a:pt x="114" y="915"/>
                  <a:pt x="174" y="890"/>
                  <a:pt x="239" y="890"/>
                </a:cubicBezTo>
                <a:cubicBezTo>
                  <a:pt x="395" y="890"/>
                  <a:pt x="395" y="890"/>
                  <a:pt x="395" y="890"/>
                </a:cubicBezTo>
                <a:cubicBezTo>
                  <a:pt x="487" y="890"/>
                  <a:pt x="562" y="817"/>
                  <a:pt x="564" y="728"/>
                </a:cubicBezTo>
                <a:cubicBezTo>
                  <a:pt x="565" y="683"/>
                  <a:pt x="548" y="641"/>
                  <a:pt x="516" y="609"/>
                </a:cubicBezTo>
                <a:cubicBezTo>
                  <a:pt x="485" y="577"/>
                  <a:pt x="443" y="559"/>
                  <a:pt x="399" y="559"/>
                </a:cubicBezTo>
                <a:cubicBezTo>
                  <a:pt x="242" y="559"/>
                  <a:pt x="242" y="559"/>
                  <a:pt x="242" y="559"/>
                </a:cubicBezTo>
                <a:cubicBezTo>
                  <a:pt x="111" y="559"/>
                  <a:pt x="3" y="455"/>
                  <a:pt x="1" y="326"/>
                </a:cubicBezTo>
                <a:cubicBezTo>
                  <a:pt x="0" y="262"/>
                  <a:pt x="24" y="201"/>
                  <a:pt x="69" y="156"/>
                </a:cubicBezTo>
                <a:cubicBezTo>
                  <a:pt x="114" y="110"/>
                  <a:pt x="174" y="85"/>
                  <a:pt x="239" y="85"/>
                </a:cubicBezTo>
                <a:cubicBezTo>
                  <a:pt x="319" y="85"/>
                  <a:pt x="319" y="85"/>
                  <a:pt x="319" y="85"/>
                </a:cubicBezTo>
                <a:cubicBezTo>
                  <a:pt x="343" y="85"/>
                  <a:pt x="363" y="65"/>
                  <a:pt x="363" y="41"/>
                </a:cubicBezTo>
                <a:cubicBezTo>
                  <a:pt x="363" y="0"/>
                  <a:pt x="363" y="0"/>
                  <a:pt x="363" y="0"/>
                </a:cubicBezTo>
                <a:cubicBezTo>
                  <a:pt x="435" y="0"/>
                  <a:pt x="435" y="0"/>
                  <a:pt x="435" y="0"/>
                </a:cubicBezTo>
                <a:cubicBezTo>
                  <a:pt x="435" y="41"/>
                  <a:pt x="435" y="41"/>
                  <a:pt x="435" y="41"/>
                </a:cubicBezTo>
                <a:cubicBezTo>
                  <a:pt x="435" y="105"/>
                  <a:pt x="383" y="157"/>
                  <a:pt x="319" y="157"/>
                </a:cubicBezTo>
                <a:cubicBezTo>
                  <a:pt x="239" y="157"/>
                  <a:pt x="239" y="157"/>
                  <a:pt x="239" y="157"/>
                </a:cubicBezTo>
                <a:cubicBezTo>
                  <a:pt x="194" y="157"/>
                  <a:pt x="152" y="174"/>
                  <a:pt x="121" y="206"/>
                </a:cubicBezTo>
                <a:cubicBezTo>
                  <a:pt x="89" y="238"/>
                  <a:pt x="73" y="280"/>
                  <a:pt x="73" y="325"/>
                </a:cubicBezTo>
                <a:cubicBezTo>
                  <a:pt x="75" y="415"/>
                  <a:pt x="150" y="487"/>
                  <a:pt x="242" y="487"/>
                </a:cubicBezTo>
                <a:cubicBezTo>
                  <a:pt x="399" y="487"/>
                  <a:pt x="399" y="487"/>
                  <a:pt x="399" y="487"/>
                </a:cubicBezTo>
                <a:cubicBezTo>
                  <a:pt x="463" y="487"/>
                  <a:pt x="523" y="513"/>
                  <a:pt x="568" y="558"/>
                </a:cubicBezTo>
                <a:cubicBezTo>
                  <a:pt x="613" y="604"/>
                  <a:pt x="637" y="665"/>
                  <a:pt x="636" y="729"/>
                </a:cubicBezTo>
                <a:cubicBezTo>
                  <a:pt x="634" y="857"/>
                  <a:pt x="526" y="962"/>
                  <a:pt x="395" y="962"/>
                </a:cubicBezTo>
                <a:cubicBezTo>
                  <a:pt x="239" y="962"/>
                  <a:pt x="239" y="962"/>
                  <a:pt x="239" y="962"/>
                </a:cubicBezTo>
                <a:cubicBezTo>
                  <a:pt x="194" y="962"/>
                  <a:pt x="152" y="980"/>
                  <a:pt x="121" y="1011"/>
                </a:cubicBezTo>
                <a:cubicBezTo>
                  <a:pt x="89" y="1043"/>
                  <a:pt x="73" y="1085"/>
                  <a:pt x="73" y="1130"/>
                </a:cubicBezTo>
                <a:cubicBezTo>
                  <a:pt x="75" y="1220"/>
                  <a:pt x="150" y="1293"/>
                  <a:pt x="242" y="1293"/>
                </a:cubicBezTo>
                <a:cubicBezTo>
                  <a:pt x="399" y="1293"/>
                  <a:pt x="399" y="1293"/>
                  <a:pt x="399" y="1293"/>
                </a:cubicBezTo>
                <a:cubicBezTo>
                  <a:pt x="463" y="1293"/>
                  <a:pt x="523" y="1318"/>
                  <a:pt x="568" y="1364"/>
                </a:cubicBezTo>
                <a:cubicBezTo>
                  <a:pt x="613" y="1409"/>
                  <a:pt x="637" y="1470"/>
                  <a:pt x="636" y="1534"/>
                </a:cubicBezTo>
                <a:cubicBezTo>
                  <a:pt x="634" y="1663"/>
                  <a:pt x="526" y="1767"/>
                  <a:pt x="395" y="1767"/>
                </a:cubicBezTo>
                <a:cubicBezTo>
                  <a:pt x="239" y="1767"/>
                  <a:pt x="239" y="1767"/>
                  <a:pt x="239" y="1767"/>
                </a:cubicBezTo>
                <a:cubicBezTo>
                  <a:pt x="194" y="1767"/>
                  <a:pt x="152" y="1785"/>
                  <a:pt x="121" y="1817"/>
                </a:cubicBezTo>
                <a:cubicBezTo>
                  <a:pt x="89" y="1848"/>
                  <a:pt x="73" y="1891"/>
                  <a:pt x="73" y="1935"/>
                </a:cubicBezTo>
                <a:cubicBezTo>
                  <a:pt x="75" y="2025"/>
                  <a:pt x="150" y="2098"/>
                  <a:pt x="242" y="2098"/>
                </a:cubicBezTo>
                <a:cubicBezTo>
                  <a:pt x="399" y="2098"/>
                  <a:pt x="399" y="2098"/>
                  <a:pt x="399" y="2098"/>
                </a:cubicBezTo>
                <a:cubicBezTo>
                  <a:pt x="463" y="2098"/>
                  <a:pt x="523" y="2123"/>
                  <a:pt x="568" y="2169"/>
                </a:cubicBezTo>
                <a:cubicBezTo>
                  <a:pt x="613" y="2214"/>
                  <a:pt x="637" y="2275"/>
                  <a:pt x="636" y="2339"/>
                </a:cubicBezTo>
                <a:cubicBezTo>
                  <a:pt x="634" y="2468"/>
                  <a:pt x="526" y="2572"/>
                  <a:pt x="395" y="2572"/>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6"/>
          <p:cNvSpPr/>
          <p:nvPr/>
        </p:nvSpPr>
        <p:spPr bwMode="auto">
          <a:xfrm rot="16200000">
            <a:off x="4498291" y="2467048"/>
            <a:ext cx="2060380" cy="307289"/>
          </a:xfrm>
          <a:custGeom>
            <a:avLst/>
            <a:gdLst>
              <a:gd name="T0" fmla="*/ 0 w 683"/>
              <a:gd name="T1" fmla="*/ 60 h 102"/>
              <a:gd name="T2" fmla="*/ 555 w 683"/>
              <a:gd name="T3" fmla="*/ 60 h 102"/>
              <a:gd name="T4" fmla="*/ 589 w 683"/>
              <a:gd name="T5" fmla="*/ 79 h 102"/>
              <a:gd name="T6" fmla="*/ 633 w 683"/>
              <a:gd name="T7" fmla="*/ 101 h 102"/>
              <a:gd name="T8" fmla="*/ 682 w 683"/>
              <a:gd name="T9" fmla="*/ 53 h 102"/>
              <a:gd name="T10" fmla="*/ 631 w 683"/>
              <a:gd name="T11" fmla="*/ 0 h 102"/>
              <a:gd name="T12" fmla="*/ 590 w 683"/>
              <a:gd name="T13" fmla="*/ 21 h 102"/>
              <a:gd name="T14" fmla="*/ 555 w 683"/>
              <a:gd name="T15" fmla="*/ 40 h 102"/>
              <a:gd name="T16" fmla="*/ 0 w 683"/>
              <a:gd name="T17" fmla="*/ 40 h 102"/>
              <a:gd name="T18" fmla="*/ 0 w 683"/>
              <a:gd name="T1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0"/>
                </a:moveTo>
                <a:cubicBezTo>
                  <a:pt x="555" y="60"/>
                  <a:pt x="555" y="60"/>
                  <a:pt x="555" y="60"/>
                </a:cubicBezTo>
                <a:cubicBezTo>
                  <a:pt x="569" y="60"/>
                  <a:pt x="582" y="67"/>
                  <a:pt x="589" y="79"/>
                </a:cubicBezTo>
                <a:cubicBezTo>
                  <a:pt x="599" y="93"/>
                  <a:pt x="615" y="102"/>
                  <a:pt x="633" y="101"/>
                </a:cubicBezTo>
                <a:cubicBezTo>
                  <a:pt x="659" y="100"/>
                  <a:pt x="681" y="79"/>
                  <a:pt x="682" y="53"/>
                </a:cubicBezTo>
                <a:cubicBezTo>
                  <a:pt x="683" y="24"/>
                  <a:pt x="660" y="0"/>
                  <a:pt x="631" y="0"/>
                </a:cubicBezTo>
                <a:cubicBezTo>
                  <a:pt x="614" y="0"/>
                  <a:pt x="599" y="8"/>
                  <a:pt x="590" y="21"/>
                </a:cubicBezTo>
                <a:cubicBezTo>
                  <a:pt x="582" y="33"/>
                  <a:pt x="569" y="40"/>
                  <a:pt x="555" y="40"/>
                </a:cubicBezTo>
                <a:cubicBezTo>
                  <a:pt x="0" y="40"/>
                  <a:pt x="0" y="40"/>
                  <a:pt x="0" y="40"/>
                </a:cubicBezTo>
                <a:lnTo>
                  <a:pt x="0" y="60"/>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Freeform 7"/>
          <p:cNvSpPr/>
          <p:nvPr/>
        </p:nvSpPr>
        <p:spPr bwMode="auto">
          <a:xfrm rot="16200000">
            <a:off x="5047652" y="3500555"/>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Freeform 9"/>
          <p:cNvSpPr/>
          <p:nvPr/>
        </p:nvSpPr>
        <p:spPr bwMode="auto">
          <a:xfrm rot="16200000">
            <a:off x="2059880" y="2467048"/>
            <a:ext cx="2060380" cy="307289"/>
          </a:xfrm>
          <a:custGeom>
            <a:avLst/>
            <a:gdLst>
              <a:gd name="T0" fmla="*/ 0 w 683"/>
              <a:gd name="T1" fmla="*/ 61 h 102"/>
              <a:gd name="T2" fmla="*/ 555 w 683"/>
              <a:gd name="T3" fmla="*/ 61 h 102"/>
              <a:gd name="T4" fmla="*/ 589 w 683"/>
              <a:gd name="T5" fmla="*/ 79 h 102"/>
              <a:gd name="T6" fmla="*/ 633 w 683"/>
              <a:gd name="T7" fmla="*/ 102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2"/>
                </a:cubicBezTo>
                <a:cubicBezTo>
                  <a:pt x="659" y="101"/>
                  <a:pt x="681" y="79"/>
                  <a:pt x="682" y="53"/>
                </a:cubicBezTo>
                <a:cubicBezTo>
                  <a:pt x="683" y="24"/>
                  <a:pt x="660" y="0"/>
                  <a:pt x="631" y="0"/>
                </a:cubicBezTo>
                <a:cubicBezTo>
                  <a:pt x="614" y="0"/>
                  <a:pt x="599" y="9"/>
                  <a:pt x="590" y="22"/>
                </a:cubicBezTo>
                <a:cubicBezTo>
                  <a:pt x="582" y="34"/>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Freeform 10"/>
          <p:cNvSpPr/>
          <p:nvPr/>
        </p:nvSpPr>
        <p:spPr bwMode="auto">
          <a:xfrm rot="16200000">
            <a:off x="2611452" y="3498343"/>
            <a:ext cx="919655" cy="924076"/>
          </a:xfrm>
          <a:custGeom>
            <a:avLst/>
            <a:gdLst>
              <a:gd name="T0" fmla="*/ 261 w 305"/>
              <a:gd name="T1" fmla="*/ 57 h 306"/>
              <a:gd name="T2" fmla="*/ 303 w 305"/>
              <a:gd name="T3" fmla="*/ 167 h 306"/>
              <a:gd name="T4" fmla="*/ 261 w 305"/>
              <a:gd name="T5" fmla="*/ 261 h 306"/>
              <a:gd name="T6" fmla="*/ 167 w 305"/>
              <a:gd name="T7" fmla="*/ 303 h 306"/>
              <a:gd name="T8" fmla="*/ 57 w 305"/>
              <a:gd name="T9" fmla="*/ 261 h 306"/>
              <a:gd name="T10" fmla="*/ 57 w 305"/>
              <a:gd name="T11" fmla="*/ 57 h 306"/>
              <a:gd name="T12" fmla="*/ 261 w 305"/>
              <a:gd name="T13" fmla="*/ 57 h 306"/>
            </a:gdLst>
            <a:ahLst/>
            <a:cxnLst>
              <a:cxn ang="0">
                <a:pos x="T0" y="T1"/>
              </a:cxn>
              <a:cxn ang="0">
                <a:pos x="T2" y="T3"/>
              </a:cxn>
              <a:cxn ang="0">
                <a:pos x="T4" y="T5"/>
              </a:cxn>
              <a:cxn ang="0">
                <a:pos x="T6" y="T7"/>
              </a:cxn>
              <a:cxn ang="0">
                <a:pos x="T8" y="T9"/>
              </a:cxn>
              <a:cxn ang="0">
                <a:pos x="T10" y="T11"/>
              </a:cxn>
              <a:cxn ang="0">
                <a:pos x="T12" y="T13"/>
              </a:cxn>
            </a:cxnLst>
            <a:rect l="0" t="0" r="r" b="b"/>
            <a:pathLst>
              <a:path w="305" h="306">
                <a:moveTo>
                  <a:pt x="261" y="57"/>
                </a:moveTo>
                <a:cubicBezTo>
                  <a:pt x="291" y="87"/>
                  <a:pt x="305" y="128"/>
                  <a:pt x="303" y="167"/>
                </a:cubicBezTo>
                <a:cubicBezTo>
                  <a:pt x="301" y="202"/>
                  <a:pt x="287" y="235"/>
                  <a:pt x="261" y="261"/>
                </a:cubicBezTo>
                <a:cubicBezTo>
                  <a:pt x="235" y="287"/>
                  <a:pt x="201" y="302"/>
                  <a:pt x="167" y="303"/>
                </a:cubicBezTo>
                <a:cubicBezTo>
                  <a:pt x="127" y="306"/>
                  <a:pt x="87" y="292"/>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 name="Freeform 12"/>
          <p:cNvSpPr/>
          <p:nvPr/>
        </p:nvSpPr>
        <p:spPr bwMode="auto">
          <a:xfrm rot="16200000">
            <a:off x="3276875" y="4709813"/>
            <a:ext cx="2060380" cy="30949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 name="Freeform 13"/>
          <p:cNvSpPr/>
          <p:nvPr/>
        </p:nvSpPr>
        <p:spPr bwMode="auto">
          <a:xfrm rot="16200000">
            <a:off x="3830657" y="3103732"/>
            <a:ext cx="919655" cy="91744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Freeform 15"/>
          <p:cNvSpPr/>
          <p:nvPr/>
        </p:nvSpPr>
        <p:spPr bwMode="auto">
          <a:xfrm rot="16200000">
            <a:off x="5705337" y="4710917"/>
            <a:ext cx="2060380" cy="30728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Freeform 16"/>
          <p:cNvSpPr/>
          <p:nvPr/>
        </p:nvSpPr>
        <p:spPr bwMode="auto">
          <a:xfrm rot="16200000">
            <a:off x="6259120"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Freeform 18"/>
          <p:cNvSpPr/>
          <p:nvPr/>
        </p:nvSpPr>
        <p:spPr bwMode="auto">
          <a:xfrm rot="16200000">
            <a:off x="6921227" y="2467048"/>
            <a:ext cx="2060380" cy="307289"/>
          </a:xfrm>
          <a:custGeom>
            <a:avLst/>
            <a:gdLst>
              <a:gd name="T0" fmla="*/ 0 w 683"/>
              <a:gd name="T1" fmla="*/ 61 h 102"/>
              <a:gd name="T2" fmla="*/ 555 w 683"/>
              <a:gd name="T3" fmla="*/ 61 h 102"/>
              <a:gd name="T4" fmla="*/ 589 w 683"/>
              <a:gd name="T5" fmla="*/ 79 h 102"/>
              <a:gd name="T6" fmla="*/ 633 w 683"/>
              <a:gd name="T7" fmla="*/ 101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1"/>
                </a:cubicBezTo>
                <a:cubicBezTo>
                  <a:pt x="659" y="101"/>
                  <a:pt x="681" y="79"/>
                  <a:pt x="682" y="53"/>
                </a:cubicBezTo>
                <a:cubicBezTo>
                  <a:pt x="683" y="24"/>
                  <a:pt x="660" y="0"/>
                  <a:pt x="631" y="0"/>
                </a:cubicBezTo>
                <a:cubicBezTo>
                  <a:pt x="614" y="0"/>
                  <a:pt x="599" y="9"/>
                  <a:pt x="590" y="22"/>
                </a:cubicBezTo>
                <a:cubicBezTo>
                  <a:pt x="582" y="33"/>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Freeform 19"/>
          <p:cNvSpPr/>
          <p:nvPr/>
        </p:nvSpPr>
        <p:spPr bwMode="auto">
          <a:xfrm rot="16200000">
            <a:off x="7470588" y="3500555"/>
            <a:ext cx="919655" cy="919655"/>
          </a:xfrm>
          <a:custGeom>
            <a:avLst/>
            <a:gdLst>
              <a:gd name="T0" fmla="*/ 261 w 305"/>
              <a:gd name="T1" fmla="*/ 57 h 305"/>
              <a:gd name="T2" fmla="*/ 303 w 305"/>
              <a:gd name="T3" fmla="*/ 167 h 305"/>
              <a:gd name="T4" fmla="*/ 261 w 305"/>
              <a:gd name="T5" fmla="*/ 261 h 305"/>
              <a:gd name="T6" fmla="*/ 167 w 305"/>
              <a:gd name="T7" fmla="*/ 303 h 305"/>
              <a:gd name="T8" fmla="*/ 57 w 305"/>
              <a:gd name="T9" fmla="*/ 261 h 305"/>
              <a:gd name="T10" fmla="*/ 57 w 305"/>
              <a:gd name="T11" fmla="*/ 57 h 305"/>
              <a:gd name="T12" fmla="*/ 261 w 305"/>
              <a:gd name="T13" fmla="*/ 57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7"/>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Freeform 21"/>
          <p:cNvSpPr/>
          <p:nvPr/>
        </p:nvSpPr>
        <p:spPr bwMode="auto">
          <a:xfrm rot="16200000">
            <a:off x="8141539" y="4710917"/>
            <a:ext cx="2060380" cy="307289"/>
          </a:xfrm>
          <a:custGeom>
            <a:avLst/>
            <a:gdLst>
              <a:gd name="T0" fmla="*/ 683 w 683"/>
              <a:gd name="T1" fmla="*/ 41 h 102"/>
              <a:gd name="T2" fmla="*/ 128 w 683"/>
              <a:gd name="T3" fmla="*/ 41 h 102"/>
              <a:gd name="T4" fmla="*/ 94 w 683"/>
              <a:gd name="T5" fmla="*/ 23 h 102"/>
              <a:gd name="T6" fmla="*/ 50 w 683"/>
              <a:gd name="T7" fmla="*/ 1 h 102"/>
              <a:gd name="T8" fmla="*/ 1 w 683"/>
              <a:gd name="T9" fmla="*/ 49 h 102"/>
              <a:gd name="T10" fmla="*/ 52 w 683"/>
              <a:gd name="T11" fmla="*/ 102 h 102"/>
              <a:gd name="T12" fmla="*/ 93 w 683"/>
              <a:gd name="T13" fmla="*/ 80 h 102"/>
              <a:gd name="T14" fmla="*/ 128 w 683"/>
              <a:gd name="T15" fmla="*/ 61 h 102"/>
              <a:gd name="T16" fmla="*/ 683 w 683"/>
              <a:gd name="T17" fmla="*/ 61 h 102"/>
              <a:gd name="T18" fmla="*/ 683 w 683"/>
              <a:gd name="T1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1"/>
                </a:moveTo>
                <a:cubicBezTo>
                  <a:pt x="128" y="41"/>
                  <a:pt x="128" y="41"/>
                  <a:pt x="128" y="41"/>
                </a:cubicBezTo>
                <a:cubicBezTo>
                  <a:pt x="114" y="41"/>
                  <a:pt x="101" y="35"/>
                  <a:pt x="94" y="23"/>
                </a:cubicBezTo>
                <a:cubicBezTo>
                  <a:pt x="84" y="9"/>
                  <a:pt x="68" y="0"/>
                  <a:pt x="50" y="1"/>
                </a:cubicBezTo>
                <a:cubicBezTo>
                  <a:pt x="24" y="1"/>
                  <a:pt x="2" y="23"/>
                  <a:pt x="1" y="49"/>
                </a:cubicBezTo>
                <a:cubicBezTo>
                  <a:pt x="0" y="78"/>
                  <a:pt x="23" y="102"/>
                  <a:pt x="52" y="102"/>
                </a:cubicBezTo>
                <a:cubicBezTo>
                  <a:pt x="69" y="102"/>
                  <a:pt x="84" y="94"/>
                  <a:pt x="93" y="80"/>
                </a:cubicBezTo>
                <a:cubicBezTo>
                  <a:pt x="101" y="69"/>
                  <a:pt x="114" y="61"/>
                  <a:pt x="128" y="61"/>
                </a:cubicBezTo>
                <a:cubicBezTo>
                  <a:pt x="683" y="61"/>
                  <a:pt x="683" y="61"/>
                  <a:pt x="683" y="61"/>
                </a:cubicBezTo>
                <a:lnTo>
                  <a:pt x="683" y="4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Freeform 22"/>
          <p:cNvSpPr/>
          <p:nvPr/>
        </p:nvSpPr>
        <p:spPr bwMode="auto">
          <a:xfrm rot="16200000">
            <a:off x="8695321"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Inhaltsplatzhalter 4"/>
          <p:cNvSpPr txBox="1"/>
          <p:nvPr/>
        </p:nvSpPr>
        <p:spPr>
          <a:xfrm>
            <a:off x="1526540" y="1938020"/>
            <a:ext cx="1383030" cy="78422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Coin</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gn="r">
              <a:lnSpc>
                <a:spcPct val="100000"/>
              </a:lnSpc>
              <a:spcAft>
                <a:spcPts val="900"/>
              </a:spcAft>
              <a:buNone/>
            </a:pP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Inhaltsplatzhalter 4"/>
          <p:cNvSpPr txBox="1"/>
          <p:nvPr/>
        </p:nvSpPr>
        <p:spPr>
          <a:xfrm>
            <a:off x="3288925" y="1723007"/>
            <a:ext cx="2088375" cy="21526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penguin</a:t>
            </a: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Inhaltsplatzhalter 4"/>
          <p:cNvSpPr txBox="1"/>
          <p:nvPr/>
        </p:nvSpPr>
        <p:spPr>
          <a:xfrm>
            <a:off x="6680200" y="1938020"/>
            <a:ext cx="1094740" cy="38417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block</a:t>
            </a:r>
            <a:br>
              <a:rPr lang="en-US" sz="1400" b="1" dirty="0">
                <a:solidFill>
                  <a:srgbClr val="7030A0"/>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Inhaltsplatzhalter 4"/>
          <p:cNvSpPr txBox="1"/>
          <p:nvPr/>
        </p:nvSpPr>
        <p:spPr>
          <a:xfrm>
            <a:off x="4461510" y="4858385"/>
            <a:ext cx="1423035" cy="166179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flower</a:t>
            </a: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br>
              <a:rPr lang="en-US" sz="14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Inhaltsplatzhalter 4"/>
          <p:cNvSpPr txBox="1"/>
          <p:nvPr/>
        </p:nvSpPr>
        <p:spPr>
          <a:xfrm>
            <a:off x="6877050" y="4858385"/>
            <a:ext cx="892175" cy="49974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monster</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Inhaltsplatzhalter 4"/>
          <p:cNvSpPr txBox="1"/>
          <p:nvPr/>
        </p:nvSpPr>
        <p:spPr>
          <a:xfrm>
            <a:off x="9325373" y="4420210"/>
            <a:ext cx="2088375" cy="21526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snowball</a:t>
            </a: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582163" y="345292"/>
            <a:ext cx="30276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Setting entity</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1809115" y="852805"/>
            <a:ext cx="8898890" cy="521970"/>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physical objects in the game include penguins, gold COINS, flowers, snowballs, bricks, various monsters and the end house. Animate the entities in the scene by setting their Sprite animations.</a:t>
            </a:r>
            <a:endParaRPr lang="zh-CN" altLang="en-US" sz="14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47" name="图片 46" descr="fire_flower-0"/>
          <p:cNvPicPr>
            <a:picLocks noChangeAspect="1"/>
          </p:cNvPicPr>
          <p:nvPr/>
        </p:nvPicPr>
        <p:blipFill>
          <a:blip r:embed="rId1"/>
          <a:stretch>
            <a:fillRect/>
          </a:stretch>
        </p:blipFill>
        <p:spPr>
          <a:xfrm>
            <a:off x="4137660" y="3319780"/>
            <a:ext cx="390525" cy="390525"/>
          </a:xfrm>
          <a:prstGeom prst="rect">
            <a:avLst/>
          </a:prstGeom>
        </p:spPr>
      </p:pic>
      <p:pic>
        <p:nvPicPr>
          <p:cNvPr id="48" name="图片 47" descr="coin-0"/>
          <p:cNvPicPr>
            <a:picLocks noChangeAspect="1"/>
          </p:cNvPicPr>
          <p:nvPr/>
        </p:nvPicPr>
        <p:blipFill>
          <a:blip r:embed="rId2"/>
          <a:stretch>
            <a:fillRect/>
          </a:stretch>
        </p:blipFill>
        <p:spPr>
          <a:xfrm>
            <a:off x="2898775" y="3788410"/>
            <a:ext cx="344170" cy="344170"/>
          </a:xfrm>
          <a:prstGeom prst="rect">
            <a:avLst/>
          </a:prstGeom>
        </p:spPr>
      </p:pic>
      <p:pic>
        <p:nvPicPr>
          <p:cNvPr id="49" name="图片 48" descr="penguin"/>
          <p:cNvPicPr>
            <a:picLocks noChangeAspect="1"/>
          </p:cNvPicPr>
          <p:nvPr/>
        </p:nvPicPr>
        <p:blipFill>
          <a:blip r:embed="rId3"/>
          <a:stretch>
            <a:fillRect/>
          </a:stretch>
        </p:blipFill>
        <p:spPr>
          <a:xfrm>
            <a:off x="5325110" y="3757295"/>
            <a:ext cx="406400" cy="406400"/>
          </a:xfrm>
          <a:prstGeom prst="rect">
            <a:avLst/>
          </a:prstGeom>
        </p:spPr>
      </p:pic>
      <p:pic>
        <p:nvPicPr>
          <p:cNvPr id="50" name="图片 49" descr="monster"/>
          <p:cNvPicPr>
            <a:picLocks noChangeAspect="1"/>
          </p:cNvPicPr>
          <p:nvPr/>
        </p:nvPicPr>
        <p:blipFill>
          <a:blip r:embed="rId4"/>
          <a:stretch>
            <a:fillRect/>
          </a:stretch>
        </p:blipFill>
        <p:spPr>
          <a:xfrm>
            <a:off x="6525260" y="3289300"/>
            <a:ext cx="387350" cy="421005"/>
          </a:xfrm>
          <a:prstGeom prst="rect">
            <a:avLst/>
          </a:prstGeom>
        </p:spPr>
      </p:pic>
      <p:pic>
        <p:nvPicPr>
          <p:cNvPr id="51" name="图片 50" descr="question_block"/>
          <p:cNvPicPr>
            <a:picLocks noChangeAspect="1"/>
          </p:cNvPicPr>
          <p:nvPr/>
        </p:nvPicPr>
        <p:blipFill>
          <a:blip r:embed="rId5"/>
          <a:stretch>
            <a:fillRect/>
          </a:stretch>
        </p:blipFill>
        <p:spPr>
          <a:xfrm>
            <a:off x="7768590" y="3808095"/>
            <a:ext cx="304800" cy="304800"/>
          </a:xfrm>
          <a:prstGeom prst="rect">
            <a:avLst/>
          </a:prstGeom>
        </p:spPr>
      </p:pic>
      <p:pic>
        <p:nvPicPr>
          <p:cNvPr id="52" name="图片 51" descr="snowball"/>
          <p:cNvPicPr>
            <a:picLocks noChangeAspect="1"/>
          </p:cNvPicPr>
          <p:nvPr/>
        </p:nvPicPr>
        <p:blipFill>
          <a:blip r:embed="rId6"/>
          <a:stretch>
            <a:fillRect/>
          </a:stretch>
        </p:blipFill>
        <p:spPr>
          <a:xfrm>
            <a:off x="8992235" y="3346450"/>
            <a:ext cx="333375" cy="304800"/>
          </a:xfrm>
          <a:prstGeom prst="rect">
            <a:avLst/>
          </a:prstGeom>
        </p:spPr>
      </p:pic>
      <p:pic>
        <p:nvPicPr>
          <p:cNvPr id="53" name="图片 52"/>
          <p:cNvPicPr>
            <a:picLocks noChangeAspect="1"/>
          </p:cNvPicPr>
          <p:nvPr/>
        </p:nvPicPr>
        <p:blipFill>
          <a:blip r:embed="rId7"/>
          <a:stretch>
            <a:fillRect/>
          </a:stretch>
        </p:blipFill>
        <p:spPr>
          <a:xfrm>
            <a:off x="0" y="2174240"/>
            <a:ext cx="2955925" cy="1263650"/>
          </a:xfrm>
          <a:prstGeom prst="rect">
            <a:avLst/>
          </a:prstGeom>
        </p:spPr>
      </p:pic>
      <p:pic>
        <p:nvPicPr>
          <p:cNvPr id="54" name="图片 53"/>
          <p:cNvPicPr>
            <a:picLocks noChangeAspect="1"/>
          </p:cNvPicPr>
          <p:nvPr/>
        </p:nvPicPr>
        <p:blipFill>
          <a:blip r:embed="rId8"/>
          <a:stretch>
            <a:fillRect/>
          </a:stretch>
        </p:blipFill>
        <p:spPr>
          <a:xfrm>
            <a:off x="45085" y="5091430"/>
            <a:ext cx="4104640" cy="1518920"/>
          </a:xfrm>
          <a:prstGeom prst="rect">
            <a:avLst/>
          </a:prstGeom>
        </p:spPr>
      </p:pic>
      <p:pic>
        <p:nvPicPr>
          <p:cNvPr id="55" name="图片 54"/>
          <p:cNvPicPr>
            <a:picLocks noChangeAspect="1"/>
          </p:cNvPicPr>
          <p:nvPr/>
        </p:nvPicPr>
        <p:blipFill>
          <a:blip r:embed="rId9"/>
          <a:stretch>
            <a:fillRect/>
          </a:stretch>
        </p:blipFill>
        <p:spPr>
          <a:xfrm>
            <a:off x="5047615" y="5319395"/>
            <a:ext cx="3780155" cy="1290955"/>
          </a:xfrm>
          <a:prstGeom prst="rect">
            <a:avLst/>
          </a:prstGeom>
        </p:spPr>
      </p:pic>
      <p:pic>
        <p:nvPicPr>
          <p:cNvPr id="56" name="图片 55"/>
          <p:cNvPicPr>
            <a:picLocks noChangeAspect="1"/>
          </p:cNvPicPr>
          <p:nvPr/>
        </p:nvPicPr>
        <p:blipFill>
          <a:blip r:embed="rId10"/>
          <a:stretch>
            <a:fillRect/>
          </a:stretch>
        </p:blipFill>
        <p:spPr>
          <a:xfrm>
            <a:off x="8105140" y="1491615"/>
            <a:ext cx="2680970" cy="1412875"/>
          </a:xfrm>
          <a:prstGeom prst="rect">
            <a:avLst/>
          </a:prstGeom>
        </p:spPr>
      </p:pic>
      <p:pic>
        <p:nvPicPr>
          <p:cNvPr id="58" name="图片 57"/>
          <p:cNvPicPr>
            <a:picLocks noChangeAspect="1"/>
          </p:cNvPicPr>
          <p:nvPr/>
        </p:nvPicPr>
        <p:blipFill>
          <a:blip r:embed="rId9"/>
          <a:stretch>
            <a:fillRect/>
          </a:stretch>
        </p:blipFill>
        <p:spPr>
          <a:xfrm>
            <a:off x="9325610" y="4696460"/>
            <a:ext cx="2894330" cy="1198245"/>
          </a:xfrm>
          <a:prstGeom prst="rect">
            <a:avLst/>
          </a:prstGeom>
        </p:spPr>
      </p:pic>
      <p:pic>
        <p:nvPicPr>
          <p:cNvPr id="59" name="图片 58"/>
          <p:cNvPicPr>
            <a:picLocks noChangeAspect="1"/>
          </p:cNvPicPr>
          <p:nvPr/>
        </p:nvPicPr>
        <p:blipFill>
          <a:blip r:embed="rId11"/>
          <a:stretch>
            <a:fillRect/>
          </a:stretch>
        </p:blipFill>
        <p:spPr>
          <a:xfrm>
            <a:off x="3495675" y="2012315"/>
            <a:ext cx="3354070" cy="763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 accel="20000" decel="8000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accel="20000" decel="8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1" accel="20000" decel="8000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right)">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accel="20000" decel="8000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left)">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Effect transition="in" filter="fade">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1" accel="20000" decel="8000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right)">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Effect transition="in" filter="fade">
                                      <p:cBhvr>
                                        <p:cTn id="99" dur="500"/>
                                        <p:tgtEl>
                                          <p:spTgt spid="14"/>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accel="20000" decel="8000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500" fill="hold"/>
                                        <p:tgtEl>
                                          <p:spTgt spid="13"/>
                                        </p:tgtEl>
                                        <p:attrNameLst>
                                          <p:attrName>ppt_x</p:attrName>
                                        </p:attrNameLst>
                                      </p:cBhvr>
                                      <p:tavLst>
                                        <p:tav tm="0">
                                          <p:val>
                                            <p:strVal val="#ppt_x"/>
                                          </p:val>
                                        </p:tav>
                                        <p:tav tm="100000">
                                          <p:val>
                                            <p:strVal val="#ppt_x"/>
                                          </p:val>
                                        </p:tav>
                                      </p:tavLst>
                                    </p:anim>
                                    <p:anim calcmode="lin" valueType="num">
                                      <p:cBhvr additive="base">
                                        <p:cTn id="10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left)">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36" grpId="0"/>
      <p:bldP spid="37" grpId="0"/>
      <p:bldP spid="38" grpId="0"/>
      <p:bldP spid="39"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9"/>
          <p:cNvGrpSpPr/>
          <p:nvPr/>
        </p:nvGrpSpPr>
        <p:grpSpPr>
          <a:xfrm>
            <a:off x="507908" y="1946061"/>
            <a:ext cx="5975787" cy="773888"/>
            <a:chOff x="1227447" y="638402"/>
            <a:chExt cx="7703447" cy="997625"/>
          </a:xfrm>
        </p:grpSpPr>
        <p:sp>
          <p:nvSpPr>
            <p:cNvPr id="41" name="Freeform 32"/>
            <p:cNvSpPr/>
            <p:nvPr/>
          </p:nvSpPr>
          <p:spPr bwMode="auto">
            <a:xfrm>
              <a:off x="2765568" y="739088"/>
              <a:ext cx="92418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33"/>
            <p:cNvSpPr/>
            <p:nvPr/>
          </p:nvSpPr>
          <p:spPr bwMode="auto">
            <a:xfrm>
              <a:off x="7154732" y="74142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35"/>
            <p:cNvSpPr>
              <a:spLocks noEditPoints="1"/>
            </p:cNvSpPr>
            <p:nvPr/>
          </p:nvSpPr>
          <p:spPr bwMode="auto">
            <a:xfrm>
              <a:off x="7746786"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Freeform 39"/>
            <p:cNvSpPr/>
            <p:nvPr/>
          </p:nvSpPr>
          <p:spPr bwMode="auto">
            <a:xfrm>
              <a:off x="1227447" y="73896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Freeform 40"/>
            <p:cNvSpPr/>
            <p:nvPr/>
          </p:nvSpPr>
          <p:spPr bwMode="auto">
            <a:xfrm>
              <a:off x="3155214"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Freeform 42"/>
            <p:cNvSpPr>
              <a:spLocks noEditPoints="1"/>
            </p:cNvSpPr>
            <p:nvPr/>
          </p:nvSpPr>
          <p:spPr bwMode="auto">
            <a:xfrm>
              <a:off x="4193159"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Freeform 44"/>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Freeform 48"/>
            <p:cNvSpPr/>
            <p:nvPr/>
          </p:nvSpPr>
          <p:spPr bwMode="auto">
            <a:xfrm>
              <a:off x="7150819" y="638402"/>
              <a:ext cx="3913" cy="997625"/>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8" name="Group 40"/>
          <p:cNvGrpSpPr/>
          <p:nvPr/>
        </p:nvGrpSpPr>
        <p:grpSpPr>
          <a:xfrm>
            <a:off x="509813" y="3669879"/>
            <a:ext cx="5975787" cy="774066"/>
            <a:chOff x="1227447" y="2089377"/>
            <a:chExt cx="7703447" cy="997854"/>
          </a:xfrm>
        </p:grpSpPr>
        <p:sp>
          <p:nvSpPr>
            <p:cNvPr id="60" name="Freeform 32"/>
            <p:cNvSpPr/>
            <p:nvPr/>
          </p:nvSpPr>
          <p:spPr bwMode="auto">
            <a:xfrm>
              <a:off x="2765568" y="2291568"/>
              <a:ext cx="92418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33"/>
            <p:cNvSpPr/>
            <p:nvPr/>
          </p:nvSpPr>
          <p:spPr bwMode="auto">
            <a:xfrm>
              <a:off x="7154732" y="219240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35"/>
            <p:cNvSpPr>
              <a:spLocks noEditPoints="1"/>
            </p:cNvSpPr>
            <p:nvPr/>
          </p:nvSpPr>
          <p:spPr bwMode="auto">
            <a:xfrm>
              <a:off x="7746786"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6" name="Freeform 39"/>
            <p:cNvSpPr/>
            <p:nvPr/>
          </p:nvSpPr>
          <p:spPr bwMode="auto">
            <a:xfrm>
              <a:off x="1227447" y="229063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40"/>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42"/>
            <p:cNvSpPr>
              <a:spLocks noEditPoints="1"/>
            </p:cNvSpPr>
            <p:nvPr/>
          </p:nvSpPr>
          <p:spPr bwMode="auto">
            <a:xfrm>
              <a:off x="4193159"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3" name="Freeform 46"/>
            <p:cNvSpPr/>
            <p:nvPr/>
          </p:nvSpPr>
          <p:spPr bwMode="auto">
            <a:xfrm>
              <a:off x="4782604" y="2089377"/>
              <a:ext cx="2608" cy="997625"/>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77" name="Group 41"/>
          <p:cNvGrpSpPr/>
          <p:nvPr/>
        </p:nvGrpSpPr>
        <p:grpSpPr>
          <a:xfrm>
            <a:off x="509813" y="5445767"/>
            <a:ext cx="5973882" cy="773888"/>
            <a:chOff x="1229903" y="3645222"/>
            <a:chExt cx="7700991" cy="997625"/>
          </a:xfrm>
        </p:grpSpPr>
        <p:sp>
          <p:nvSpPr>
            <p:cNvPr id="79" name="Freeform 32"/>
            <p:cNvSpPr/>
            <p:nvPr/>
          </p:nvSpPr>
          <p:spPr bwMode="auto">
            <a:xfrm>
              <a:off x="2769661" y="3745908"/>
              <a:ext cx="96511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0" name="Freeform 33"/>
            <p:cNvSpPr/>
            <p:nvPr/>
          </p:nvSpPr>
          <p:spPr bwMode="auto">
            <a:xfrm>
              <a:off x="7154732" y="374824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1" name="Freeform 35"/>
            <p:cNvSpPr>
              <a:spLocks noEditPoints="1"/>
            </p:cNvSpPr>
            <p:nvPr/>
          </p:nvSpPr>
          <p:spPr bwMode="auto">
            <a:xfrm>
              <a:off x="7746786"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5" name="Freeform 39"/>
            <p:cNvSpPr/>
            <p:nvPr/>
          </p:nvSpPr>
          <p:spPr bwMode="auto">
            <a:xfrm>
              <a:off x="1229903" y="374578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Freeform 40"/>
            <p:cNvSpPr/>
            <p:nvPr/>
          </p:nvSpPr>
          <p:spPr bwMode="auto">
            <a:xfrm>
              <a:off x="1229903" y="374578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7" name="Freeform 42"/>
            <p:cNvSpPr>
              <a:spLocks noEditPoints="1"/>
            </p:cNvSpPr>
            <p:nvPr/>
          </p:nvSpPr>
          <p:spPr bwMode="auto">
            <a:xfrm>
              <a:off x="4193159"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Freeform 48"/>
            <p:cNvSpPr/>
            <p:nvPr/>
          </p:nvSpPr>
          <p:spPr bwMode="auto">
            <a:xfrm>
              <a:off x="7150819" y="3645222"/>
              <a:ext cx="3913" cy="997625"/>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43" name="文本框 142"/>
          <p:cNvSpPr txBox="1"/>
          <p:nvPr/>
        </p:nvSpPr>
        <p:spPr>
          <a:xfrm>
            <a:off x="2810654" y="2345348"/>
            <a:ext cx="3517900" cy="668020"/>
          </a:xfrm>
          <a:prstGeom prst="rect">
            <a:avLst/>
          </a:prstGeom>
          <a:noFill/>
        </p:spPr>
        <p:txBody>
          <a:bodyPr wrap="square" rtlCol="0" anchor="t">
            <a:spAutoFit/>
          </a:bodyPr>
          <a:lstStyle/>
          <a:p>
            <a:pPr defTabSz="815340">
              <a:lnSpc>
                <a:spcPts val="1500"/>
              </a:lnSpc>
              <a:defRPr/>
            </a:pPr>
            <a:r>
              <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Declare a QML component and import each component into another to set up the interface switch.</a:t>
            </a:r>
            <a:endPar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4" name="TextBox 76"/>
          <p:cNvSpPr txBox="1"/>
          <p:nvPr/>
        </p:nvSpPr>
        <p:spPr>
          <a:xfrm>
            <a:off x="2596515" y="1946275"/>
            <a:ext cx="2624455" cy="398780"/>
          </a:xfrm>
          <a:prstGeom prst="rect">
            <a:avLst/>
          </a:prstGeom>
          <a:noFill/>
        </p:spPr>
        <p:txBody>
          <a:bodyPr wrap="square" rtlCol="0">
            <a:spAutoFit/>
          </a:bodyPr>
          <a:lstStyle/>
          <a:p>
            <a:pPr algn="ctr" defTabSz="342900">
              <a:defRPr/>
            </a:pPr>
            <a:r>
              <a:rPr lang="en-US" altLang="zh-CN"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background</a:t>
            </a:r>
            <a:endParaRPr lang="en-US" altLang="zh-CN"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5" name="文本框 144"/>
          <p:cNvSpPr txBox="1"/>
          <p:nvPr/>
        </p:nvSpPr>
        <p:spPr>
          <a:xfrm>
            <a:off x="2810378" y="4132844"/>
            <a:ext cx="3517900" cy="668020"/>
          </a:xfrm>
          <a:prstGeom prst="rect">
            <a:avLst/>
          </a:prstGeom>
          <a:noFill/>
        </p:spPr>
        <p:txBody>
          <a:bodyPr wrap="square" rtlCol="0" anchor="t">
            <a:spAutoFit/>
          </a:bodyPr>
          <a:lstStyle/>
          <a:p>
            <a:pPr defTabSz="815340">
              <a:lnSpc>
                <a:spcPts val="1500"/>
              </a:lnSpc>
              <a:defRPr/>
            </a:pPr>
            <a:r>
              <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Declare a component, call each entity, and control the position of the entity in the grid by locating the size of row and column.</a:t>
            </a:r>
            <a:endPar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6" name="TextBox 76"/>
          <p:cNvSpPr txBox="1"/>
          <p:nvPr/>
        </p:nvSpPr>
        <p:spPr>
          <a:xfrm>
            <a:off x="2748280" y="3669665"/>
            <a:ext cx="4350385"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splicing and entity import</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8" name="TextBox 76"/>
          <p:cNvSpPr txBox="1"/>
          <p:nvPr/>
        </p:nvSpPr>
        <p:spPr>
          <a:xfrm>
            <a:off x="2800985" y="5634990"/>
            <a:ext cx="1427480" cy="706755"/>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animation</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115" name="直接连接符 1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683763" y="345292"/>
            <a:ext cx="28244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Setting scene</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8" name="文本框 117"/>
          <p:cNvSpPr txBox="1"/>
          <p:nvPr/>
        </p:nvSpPr>
        <p:spPr>
          <a:xfrm>
            <a:off x="2514599" y="875975"/>
            <a:ext cx="7188203" cy="64516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scene basically positions the entities in the scene grid by setting the sizes of the row and colum in each entity.</a:t>
            </a:r>
            <a:endParaRPr lang="zh-CN" altLang="en-US"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nvPicPr>
        <p:blipFill>
          <a:blip r:embed="rId1"/>
          <a:stretch>
            <a:fillRect/>
          </a:stretch>
        </p:blipFill>
        <p:spPr>
          <a:xfrm>
            <a:off x="4228465" y="5107940"/>
            <a:ext cx="6939915" cy="1595755"/>
          </a:xfrm>
          <a:prstGeom prst="rect">
            <a:avLst/>
          </a:prstGeom>
        </p:spPr>
      </p:pic>
      <p:pic>
        <p:nvPicPr>
          <p:cNvPr id="3" name="图片 2"/>
          <p:cNvPicPr>
            <a:picLocks noChangeAspect="1"/>
          </p:cNvPicPr>
          <p:nvPr/>
        </p:nvPicPr>
        <p:blipFill>
          <a:blip r:embed="rId2"/>
          <a:stretch>
            <a:fillRect/>
          </a:stretch>
        </p:blipFill>
        <p:spPr>
          <a:xfrm>
            <a:off x="6328410" y="2024380"/>
            <a:ext cx="1527175" cy="1640205"/>
          </a:xfrm>
          <a:prstGeom prst="rect">
            <a:avLst/>
          </a:prstGeom>
        </p:spPr>
      </p:pic>
      <p:pic>
        <p:nvPicPr>
          <p:cNvPr id="5" name="图片 4" descr="NN9PCKDDBM%3{N~1C%EQ_~5"/>
          <p:cNvPicPr>
            <a:picLocks noChangeAspect="1"/>
          </p:cNvPicPr>
          <p:nvPr/>
        </p:nvPicPr>
        <p:blipFill>
          <a:blip r:embed="rId3"/>
          <a:stretch>
            <a:fillRect/>
          </a:stretch>
        </p:blipFill>
        <p:spPr>
          <a:xfrm>
            <a:off x="8112760" y="2026285"/>
            <a:ext cx="3929380"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8000" decel="82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18000" decel="82000"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18000" decel="82000" fill="hold"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0-#ppt_w/2"/>
                                          </p:val>
                                        </p:tav>
                                        <p:tav tm="100000">
                                          <p:val>
                                            <p:strVal val="#ppt_x"/>
                                          </p:val>
                                        </p:tav>
                                      </p:tavLst>
                                    </p:anim>
                                    <p:anim calcmode="lin" valueType="num">
                                      <p:cBhvr additive="base">
                                        <p:cTn id="18" dur="500" fill="hold"/>
                                        <p:tgtEl>
                                          <p:spTgt spid="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wipe(left)">
                                      <p:cBhvr>
                                        <p:cTn id="22" dur="500"/>
                                        <p:tgtEl>
                                          <p:spTgt spid="14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wipe(left)">
                                      <p:cBhvr>
                                        <p:cTn id="25" dur="500"/>
                                        <p:tgtEl>
                                          <p:spTgt spid="14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6"/>
                                        </p:tgtEl>
                                        <p:attrNameLst>
                                          <p:attrName>style.visibility</p:attrName>
                                        </p:attrNameLst>
                                      </p:cBhvr>
                                      <p:to>
                                        <p:strVal val="visible"/>
                                      </p:to>
                                    </p:set>
                                    <p:animEffect transition="in" filter="wipe(left)">
                                      <p:cBhvr>
                                        <p:cTn id="29" dur="500"/>
                                        <p:tgtEl>
                                          <p:spTgt spid="14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wipe(left)">
                                      <p:cBhvr>
                                        <p:cTn id="32" dur="500"/>
                                        <p:tgtEl>
                                          <p:spTgt spid="145"/>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wipe(left)">
                                      <p:cBhvr>
                                        <p:cTn id="3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5" grpId="0"/>
      <p:bldP spid="146" grpId="0"/>
      <p:bldP spid="1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3" name="直接连接符 42"/>
          <p:cNvCxnSpPr/>
          <p:nvPr/>
        </p:nvCxnSpPr>
        <p:spPr>
          <a:xfrm>
            <a:off x="0" y="635000"/>
            <a:ext cx="5175885"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915150" y="635000"/>
            <a:ext cx="5276850" cy="254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496563" y="345292"/>
            <a:ext cx="11988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Reset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67005" y="1538605"/>
            <a:ext cx="4090670" cy="4349115"/>
          </a:xfrm>
          <a:prstGeom prst="rect">
            <a:avLst/>
          </a:prstGeom>
        </p:spPr>
      </p:pic>
      <p:sp>
        <p:nvSpPr>
          <p:cNvPr id="3" name="文本框 2"/>
          <p:cNvSpPr txBox="1"/>
          <p:nvPr/>
        </p:nvSpPr>
        <p:spPr>
          <a:xfrm>
            <a:off x="4257675" y="1201420"/>
            <a:ext cx="5959475" cy="337185"/>
          </a:xfrm>
          <a:prstGeom prst="rect">
            <a:avLst/>
          </a:prstGeom>
          <a:noFill/>
        </p:spPr>
        <p:txBody>
          <a:bodyPr wrap="square" rtlCol="0">
            <a:spAutoFit/>
          </a:bodyPr>
          <a:p>
            <a:r>
              <a:rPr sz="1600"/>
              <a:t>A ResetSensor is a reset collider that detects the reset signal.</a:t>
            </a:r>
            <a:endParaRPr sz="1600"/>
          </a:p>
        </p:txBody>
      </p:sp>
      <p:sp>
        <p:nvSpPr>
          <p:cNvPr id="4" name="文本框 3"/>
          <p:cNvSpPr txBox="1"/>
          <p:nvPr/>
        </p:nvSpPr>
        <p:spPr>
          <a:xfrm>
            <a:off x="266700" y="1053465"/>
            <a:ext cx="3260090" cy="337185"/>
          </a:xfrm>
          <a:prstGeom prst="rect">
            <a:avLst/>
          </a:prstGeom>
          <a:noFill/>
        </p:spPr>
        <p:txBody>
          <a:bodyPr wrap="square" rtlCol="0">
            <a:spAutoFit/>
          </a:bodyPr>
          <a:p>
            <a:r>
              <a:rPr lang="en-US" altLang="zh-CN" sz="1600"/>
              <a:t>ResetSensor.qml</a:t>
            </a:r>
            <a:endParaRPr lang="en-US" altLang="zh-CN" sz="1600"/>
          </a:p>
        </p:txBody>
      </p:sp>
      <p:pic>
        <p:nvPicPr>
          <p:cNvPr id="5" name="图片 4"/>
          <p:cNvPicPr>
            <a:picLocks noChangeAspect="1"/>
          </p:cNvPicPr>
          <p:nvPr/>
        </p:nvPicPr>
        <p:blipFill>
          <a:blip r:embed="rId3"/>
          <a:stretch>
            <a:fillRect/>
          </a:stretch>
        </p:blipFill>
        <p:spPr>
          <a:xfrm>
            <a:off x="5039995" y="2234565"/>
            <a:ext cx="4279900" cy="4267200"/>
          </a:xfrm>
          <a:prstGeom prst="rect">
            <a:avLst/>
          </a:prstGeom>
        </p:spPr>
      </p:pic>
      <p:sp>
        <p:nvSpPr>
          <p:cNvPr id="6" name="文本框 5"/>
          <p:cNvSpPr txBox="1"/>
          <p:nvPr/>
        </p:nvSpPr>
        <p:spPr>
          <a:xfrm>
            <a:off x="9390380" y="3129915"/>
            <a:ext cx="2693035" cy="1076325"/>
          </a:xfrm>
          <a:prstGeom prst="rect">
            <a:avLst/>
          </a:prstGeom>
          <a:noFill/>
        </p:spPr>
        <p:txBody>
          <a:bodyPr wrap="square" rtlCol="0">
            <a:spAutoFit/>
          </a:bodyPr>
          <a:p>
            <a:r>
              <a:rPr sz="1600">
                <a:latin typeface="+mn-ea"/>
                <a:cs typeface="+mn-ea"/>
              </a:rPr>
              <a:t>Declare a function in GameScene to reset the various physical objects in the game</a:t>
            </a:r>
            <a:endParaRPr sz="1600">
              <a:latin typeface="+mn-ea"/>
              <a:cs typeface="+mn-ea"/>
            </a:endParaRPr>
          </a:p>
        </p:txBody>
      </p:sp>
      <p:sp>
        <p:nvSpPr>
          <p:cNvPr id="7" name="文本框 6"/>
          <p:cNvSpPr txBox="1"/>
          <p:nvPr/>
        </p:nvSpPr>
        <p:spPr>
          <a:xfrm>
            <a:off x="4818380" y="1758315"/>
            <a:ext cx="2981325" cy="337185"/>
          </a:xfrm>
          <a:prstGeom prst="rect">
            <a:avLst/>
          </a:prstGeom>
          <a:noFill/>
        </p:spPr>
        <p:txBody>
          <a:bodyPr wrap="square" rtlCol="0">
            <a:spAutoFit/>
          </a:bodyPr>
          <a:p>
            <a:r>
              <a:rPr lang="en-US" altLang="zh-CN" sz="1600"/>
              <a:t>GameScene.qml</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03</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4754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Solve difficulties</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tags/tag1.xml><?xml version="1.0" encoding="utf-8"?>
<p:tagLst xmlns:p="http://schemas.openxmlformats.org/presentationml/2006/main">
  <p:tag name="KSO_WM_UNIT_PLACING_PICTURE_USER_VIEWPORT" val="{&quot;height&quot;:5600,&quot;width&quot;:527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3693</Words>
  <Application>WPS 演示</Application>
  <PresentationFormat>宽屏</PresentationFormat>
  <Paragraphs>199</Paragraphs>
  <Slides>16</Slides>
  <Notes>21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宋体</vt:lpstr>
      <vt:lpstr>Wingdings</vt:lpstr>
      <vt:lpstr>Arial</vt:lpstr>
      <vt:lpstr>字魂58号-创中黑</vt:lpstr>
      <vt:lpstr>方正黑体_GBK</vt:lpstr>
      <vt:lpstr>Calibri Light</vt:lpstr>
      <vt:lpstr>Symbol</vt:lpstr>
      <vt:lpstr>华文黑体</vt:lpstr>
      <vt:lpstr>MT Extra</vt:lpstr>
      <vt:lpstr>Open Sans</vt:lpstr>
      <vt:lpstr>仿宋</vt:lpstr>
      <vt:lpstr>方正仿宋_GBK</vt:lpstr>
      <vt:lpstr>思源黑体 CN Regular</vt:lpstr>
      <vt:lpstr>微软雅黑</vt:lpstr>
      <vt:lpstr>宋体</vt:lpstr>
      <vt:lpstr>方正书宋_GBK</vt:lpstr>
      <vt:lpstr>Arial Unicode MS</vt:lpstr>
      <vt:lpstr>DengXian</vt:lpstr>
      <vt:lpstr>RoyalParkSwash</vt:lpstr>
      <vt:lpstr>思源黑体 CN Bold</vt:lpstr>
      <vt:lpstr>文泉驿微米黑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root</cp:lastModifiedBy>
  <cp:revision>661</cp:revision>
  <dcterms:created xsi:type="dcterms:W3CDTF">2020-07-07T11:05:14Z</dcterms:created>
  <dcterms:modified xsi:type="dcterms:W3CDTF">2020-07-07T11:05:14Z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2052-11.1.0.9522</vt:lpwstr>
  </property>
</Properties>
</file>