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15"/>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9144000" cy="5143500" type="screen16x9"/>
  <p:notesSz cx="6858000" cy="9144000"/>
  <p:embeddedFontLst>
    <p:embeddedFont>
      <p:font typeface="Average" pitchFamily="2" charset="77"/>
      <p:regular r:id="rId16"/>
    </p:embeddedFont>
    <p:embeddedFont>
      <p:font typeface="Calibri" panose="020F0502020204030204" pitchFamily="34" charset="0"/>
      <p:regular r:id="rId17"/>
      <p:bold r:id="rId18"/>
      <p:italic r:id="rId19"/>
      <p:boldItalic r:id="rId20"/>
    </p:embeddedFont>
    <p:embeddedFont>
      <p:font typeface="Oswald" pitchFamily="2" charset="77"/>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317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650C2AB-EB93-4A40-91A7-E35020DCA5FD}">
  <a:tblStyle styleId="{4650C2AB-EB93-4A40-91A7-E35020DCA5F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94"/>
  </p:normalViewPr>
  <p:slideViewPr>
    <p:cSldViewPr snapToGrid="0">
      <p:cViewPr varScale="1">
        <p:scale>
          <a:sx n="82" d="100"/>
          <a:sy n="82" d="100"/>
        </p:scale>
        <p:origin x="184" y="1456"/>
      </p:cViewPr>
      <p:guideLst>
        <p:guide orient="horz" pos="1620"/>
        <p:guide pos="317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5" name="Google Shape;7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 name="Google Shape;76;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1a1e7758db_1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0" name="Google Shape;150;g21a1e7758db_1_3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g21a1e7758db_1_3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1a1e7758db_1_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0" name="Google Shape;160;g21a1e7758db_1_4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g21a1e7758db_1_4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1a1e7758db_1_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g21a1e7758db_1_5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g21a1e7758db_1_5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 name="Google Shape;8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Mobile devices do not have enough storage, and thus the need for the user of the devices to get extra space from services such as AWS. The solution will be finding an algorithm that can best address these issues. The main thing holding back the adoption of cloud computing is the ongoing issue of data security. This worry stems from the fact that personal information kept in public clouds is handled by for-profit service providers who might not be completely reliable.</a:t>
            </a:r>
            <a:endParaRPr/>
          </a:p>
        </p:txBody>
      </p:sp>
      <p:sp>
        <p:nvSpPr>
          <p:cNvPr id="82" name="Google Shape;82;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196b3af65a_2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g2196b3af65a_2_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Mobile devices do not have enough storage, and thus the need for the user of the devices to get extra space from services such as AWS. The solution will be finding an algorithm that can best address these issues. The main thing holding back the adoption of cloud computing is the ongoing issue of data security. This worry stems from the fact that personal information kept in public clouds is handled by for-profit service providers who might not be completely reliable.</a:t>
            </a:r>
            <a:endParaRPr/>
          </a:p>
        </p:txBody>
      </p:sp>
      <p:sp>
        <p:nvSpPr>
          <p:cNvPr id="90" name="Google Shape;90;g2196b3af65a_2_1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196b3af65a_2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 name="Google Shape;97;g2196b3af65a_2_2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Mobile devices do not have enough storage, and thus the need for the user of the devices to get extra space from services such as AWS. The solution will be finding an algorithm that can best address these issues. The main thing holding back the adoption of cloud computing is the ongoing issue of data security. This worry stems from the fact that personal information kept in public clouds is handled by for-profit service providers who might not be completely reliable.</a:t>
            </a:r>
            <a:endParaRPr/>
          </a:p>
        </p:txBody>
      </p:sp>
      <p:sp>
        <p:nvSpPr>
          <p:cNvPr id="98" name="Google Shape;98;g2196b3af65a_2_2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542b64457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g1542b644576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g1542b644576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545f376d7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545f376d76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g1545f376d76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542b644576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0" name="Google Shape;120;g1542b644576_0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g1542b644576_0_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1a1e7758db_1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 name="Google Shape;130;g21a1e7758db_1_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g21a1e7758db_1_2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1a1e7758db_1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0" name="Google Shape;140;g21a1e7758db_1_2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g21a1e7758db_1_2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grpSp>
        <p:nvGrpSpPr>
          <p:cNvPr id="14" name="Google Shape;14;p2"/>
          <p:cNvGrpSpPr/>
          <p:nvPr/>
        </p:nvGrpSpPr>
        <p:grpSpPr>
          <a:xfrm>
            <a:off x="4350279" y="2855377"/>
            <a:ext cx="443589" cy="105632"/>
            <a:chOff x="4137525" y="2915950"/>
            <a:chExt cx="869100" cy="207000"/>
          </a:xfrm>
        </p:grpSpPr>
        <p:sp>
          <p:nvSpPr>
            <p:cNvPr id="15" name="Google Shape;15;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8;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0" name="Google Shape;20;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3"/>
        <p:cNvGrpSpPr/>
        <p:nvPr/>
      </p:nvGrpSpPr>
      <p:grpSpPr>
        <a:xfrm>
          <a:off x="0" y="0"/>
          <a:ext cx="0" cy="0"/>
          <a:chOff x="0" y="0"/>
          <a:chExt cx="0" cy="0"/>
        </a:xfrm>
      </p:grpSpPr>
      <p:sp>
        <p:nvSpPr>
          <p:cNvPr id="54" name="Google Shape;54;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5" name="Google Shape;55;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6" name="Google Shape;56;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61"/>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2"/>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ank you">
  <p:cSld name="Thank you">
    <p:spTree>
      <p:nvGrpSpPr>
        <p:cNvPr id="1" name="Shape 63"/>
        <p:cNvGrpSpPr/>
        <p:nvPr/>
      </p:nvGrpSpPr>
      <p:grpSpPr>
        <a:xfrm>
          <a:off x="0" y="0"/>
          <a:ext cx="0" cy="0"/>
          <a:chOff x="0" y="0"/>
          <a:chExt cx="0" cy="0"/>
        </a:xfrm>
      </p:grpSpPr>
      <p:pic>
        <p:nvPicPr>
          <p:cNvPr id="64" name="Google Shape;64;p16"/>
          <p:cNvPicPr preferRelativeResize="0"/>
          <p:nvPr/>
        </p:nvPicPr>
        <p:blipFill rotWithShape="1">
          <a:blip r:embed="rId2">
            <a:alphaModFix/>
          </a:blip>
          <a:srcRect/>
          <a:stretch/>
        </p:blipFill>
        <p:spPr>
          <a:xfrm>
            <a:off x="6482755" y="3759070"/>
            <a:ext cx="2349499" cy="10414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3" name="Google Shape;23;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4"/>
        <p:cNvGrpSpPr/>
        <p:nvPr/>
      </p:nvGrpSpPr>
      <p:grpSpPr>
        <a:xfrm>
          <a:off x="0" y="0"/>
          <a:ext cx="0" cy="0"/>
          <a:chOff x="0" y="0"/>
          <a:chExt cx="0" cy="0"/>
        </a:xfrm>
      </p:grpSpPr>
      <p:sp>
        <p:nvSpPr>
          <p:cNvPr id="25" name="Google Shape;25;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7" name="Google Shape;27;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0" name="Google Shape;30;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5" name="Google Shape;35;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8" name="Google Shape;38;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9" name="Google Shape;39;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2" name="Google Shape;42;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
        <p:cNvGrpSpPr/>
        <p:nvPr/>
      </p:nvGrpSpPr>
      <p:grpSpPr>
        <a:xfrm>
          <a:off x="0" y="0"/>
          <a:ext cx="0" cy="0"/>
          <a:chOff x="0" y="0"/>
          <a:chExt cx="0" cy="0"/>
        </a:xfrm>
      </p:grpSpPr>
      <p:sp>
        <p:nvSpPr>
          <p:cNvPr id="44" name="Google Shape;44;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5" name="Google Shape;45;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7" name="Google Shape;47;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8" name="Google Shape;48;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9" name="Google Shape;49;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52" name="Google Shape;52;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11" name="Google Shape;11;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12" name="Google Shape;12;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8"/>
          <p:cNvSpPr txBox="1"/>
          <p:nvPr/>
        </p:nvSpPr>
        <p:spPr>
          <a:xfrm>
            <a:off x="488875" y="567600"/>
            <a:ext cx="6437100" cy="40083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2300" dirty="0">
                <a:solidFill>
                  <a:schemeClr val="accent5"/>
                </a:solidFill>
                <a:latin typeface="Times New Roman"/>
                <a:ea typeface="Times New Roman"/>
                <a:cs typeface="Times New Roman"/>
                <a:sym typeface="Times New Roman"/>
              </a:rPr>
              <a:t> </a:t>
            </a:r>
            <a:r>
              <a:rPr lang="en-US" sz="2300" u="sng" dirty="0">
                <a:solidFill>
                  <a:schemeClr val="accent5"/>
                </a:solidFill>
                <a:latin typeface="Times New Roman"/>
                <a:ea typeface="Times New Roman"/>
                <a:cs typeface="Times New Roman"/>
                <a:sym typeface="Times New Roman"/>
              </a:rPr>
              <a:t>The Dataset Provided:</a:t>
            </a:r>
            <a:endParaRPr sz="2300" u="sng" dirty="0">
              <a:solidFill>
                <a:schemeClr val="accent5"/>
              </a:solidFill>
              <a:latin typeface="Times New Roman"/>
              <a:ea typeface="Times New Roman"/>
              <a:cs typeface="Times New Roman"/>
              <a:sym typeface="Times New Roman"/>
            </a:endParaRPr>
          </a:p>
          <a:p>
            <a:pPr marL="0" lvl="0" indent="0" algn="l" rtl="0">
              <a:lnSpc>
                <a:spcPct val="90000"/>
              </a:lnSpc>
              <a:spcBef>
                <a:spcPts val="0"/>
              </a:spcBef>
              <a:spcAft>
                <a:spcPts val="0"/>
              </a:spcAft>
              <a:buNone/>
            </a:pPr>
            <a:endParaRPr sz="2300" dirty="0">
              <a:solidFill>
                <a:schemeClr val="accent5"/>
              </a:solidFill>
              <a:latin typeface="Times New Roman"/>
              <a:ea typeface="Times New Roman"/>
              <a:cs typeface="Times New Roman"/>
              <a:sym typeface="Times New Roman"/>
            </a:endParaRPr>
          </a:p>
          <a:p>
            <a:pPr marL="0" lvl="0" indent="0" algn="l" rtl="0">
              <a:lnSpc>
                <a:spcPct val="90000"/>
              </a:lnSpc>
              <a:spcBef>
                <a:spcPts val="0"/>
              </a:spcBef>
              <a:spcAft>
                <a:spcPts val="0"/>
              </a:spcAft>
              <a:buNone/>
            </a:pPr>
            <a:endParaRPr sz="2300" dirty="0">
              <a:solidFill>
                <a:schemeClr val="accent5"/>
              </a:solidFill>
              <a:latin typeface="Times New Roman"/>
              <a:ea typeface="Times New Roman"/>
              <a:cs typeface="Times New Roman"/>
              <a:sym typeface="Times New Roman"/>
            </a:endParaRPr>
          </a:p>
          <a:p>
            <a:pPr marL="457200" lvl="0" indent="-374650" algn="l" rtl="0">
              <a:lnSpc>
                <a:spcPct val="90000"/>
              </a:lnSpc>
              <a:spcBef>
                <a:spcPts val="0"/>
              </a:spcBef>
              <a:spcAft>
                <a:spcPts val="0"/>
              </a:spcAft>
              <a:buClr>
                <a:schemeClr val="accent5"/>
              </a:buClr>
              <a:buSzPts val="2300"/>
              <a:buFont typeface="Times New Roman"/>
              <a:buChar char="●"/>
            </a:pPr>
            <a:r>
              <a:rPr lang="en-US" sz="2300" dirty="0">
                <a:solidFill>
                  <a:schemeClr val="accent5"/>
                </a:solidFill>
                <a:latin typeface="Times New Roman"/>
                <a:ea typeface="Times New Roman"/>
                <a:cs typeface="Times New Roman"/>
                <a:sym typeface="Times New Roman"/>
              </a:rPr>
              <a:t>Used the sleep dataset from SC Sleep-EDF Database</a:t>
            </a:r>
            <a:endParaRPr sz="2300" dirty="0">
              <a:solidFill>
                <a:schemeClr val="accent5"/>
              </a:solidFill>
              <a:latin typeface="Times New Roman"/>
              <a:ea typeface="Times New Roman"/>
              <a:cs typeface="Times New Roman"/>
              <a:sym typeface="Times New Roman"/>
            </a:endParaRPr>
          </a:p>
          <a:p>
            <a:pPr marL="457200" lvl="0" indent="-374650" algn="l" rtl="0">
              <a:lnSpc>
                <a:spcPct val="90000"/>
              </a:lnSpc>
              <a:spcBef>
                <a:spcPts val="0"/>
              </a:spcBef>
              <a:spcAft>
                <a:spcPts val="0"/>
              </a:spcAft>
              <a:buClr>
                <a:schemeClr val="accent5"/>
              </a:buClr>
              <a:buSzPts val="2300"/>
              <a:buFont typeface="Times New Roman"/>
              <a:buChar char="●"/>
            </a:pPr>
            <a:r>
              <a:rPr lang="en-US" sz="2300" dirty="0">
                <a:solidFill>
                  <a:schemeClr val="accent5"/>
                </a:solidFill>
                <a:latin typeface="Times New Roman"/>
                <a:ea typeface="Times New Roman"/>
                <a:cs typeface="Times New Roman"/>
                <a:sym typeface="Times New Roman"/>
              </a:rPr>
              <a:t>Three sleep categories :</a:t>
            </a:r>
            <a:endParaRPr sz="2300" dirty="0">
              <a:solidFill>
                <a:schemeClr val="accent5"/>
              </a:solidFill>
              <a:latin typeface="Times New Roman"/>
              <a:ea typeface="Times New Roman"/>
              <a:cs typeface="Times New Roman"/>
              <a:sym typeface="Times New Roman"/>
            </a:endParaRPr>
          </a:p>
          <a:p>
            <a:pPr marL="457200" lvl="0" indent="0" algn="l" rtl="0">
              <a:lnSpc>
                <a:spcPct val="90000"/>
              </a:lnSpc>
              <a:spcBef>
                <a:spcPts val="0"/>
              </a:spcBef>
              <a:spcAft>
                <a:spcPts val="0"/>
              </a:spcAft>
              <a:buNone/>
            </a:pPr>
            <a:r>
              <a:rPr lang="en-US" sz="2300" dirty="0">
                <a:solidFill>
                  <a:schemeClr val="accent5"/>
                </a:solidFill>
                <a:latin typeface="Times New Roman"/>
                <a:ea typeface="Times New Roman"/>
                <a:cs typeface="Times New Roman"/>
                <a:sym typeface="Times New Roman"/>
              </a:rPr>
              <a:t> 1) SC1 - Light sleep + REM category</a:t>
            </a:r>
            <a:endParaRPr sz="2300" dirty="0">
              <a:solidFill>
                <a:schemeClr val="accent5"/>
              </a:solidFill>
              <a:latin typeface="Times New Roman"/>
              <a:ea typeface="Times New Roman"/>
              <a:cs typeface="Times New Roman"/>
              <a:sym typeface="Times New Roman"/>
            </a:endParaRPr>
          </a:p>
          <a:p>
            <a:pPr marL="457200" lvl="0" indent="0" algn="l" rtl="0">
              <a:lnSpc>
                <a:spcPct val="90000"/>
              </a:lnSpc>
              <a:spcBef>
                <a:spcPts val="0"/>
              </a:spcBef>
              <a:spcAft>
                <a:spcPts val="0"/>
              </a:spcAft>
              <a:buNone/>
            </a:pPr>
            <a:r>
              <a:rPr lang="en-US" sz="2300" dirty="0">
                <a:solidFill>
                  <a:schemeClr val="accent5"/>
                </a:solidFill>
                <a:latin typeface="Times New Roman"/>
                <a:ea typeface="Times New Roman"/>
                <a:cs typeface="Times New Roman"/>
                <a:sym typeface="Times New Roman"/>
              </a:rPr>
              <a:t> 2) SC2 - Deep sleep category</a:t>
            </a:r>
            <a:endParaRPr sz="2300" dirty="0">
              <a:solidFill>
                <a:schemeClr val="accent5"/>
              </a:solidFill>
              <a:latin typeface="Times New Roman"/>
              <a:ea typeface="Times New Roman"/>
              <a:cs typeface="Times New Roman"/>
              <a:sym typeface="Times New Roman"/>
            </a:endParaRPr>
          </a:p>
          <a:p>
            <a:pPr marL="457200" lvl="0" indent="0" algn="l" rtl="0">
              <a:lnSpc>
                <a:spcPct val="90000"/>
              </a:lnSpc>
              <a:spcBef>
                <a:spcPts val="0"/>
              </a:spcBef>
              <a:spcAft>
                <a:spcPts val="0"/>
              </a:spcAft>
              <a:buNone/>
            </a:pPr>
            <a:r>
              <a:rPr lang="en-US" sz="2300" dirty="0">
                <a:solidFill>
                  <a:schemeClr val="accent5"/>
                </a:solidFill>
                <a:latin typeface="Times New Roman"/>
                <a:ea typeface="Times New Roman"/>
                <a:cs typeface="Times New Roman"/>
                <a:sym typeface="Times New Roman"/>
              </a:rPr>
              <a:t> 3) SC3 - Awake Category</a:t>
            </a:r>
            <a:endParaRPr sz="2300" dirty="0">
              <a:solidFill>
                <a:schemeClr val="accent5"/>
              </a:solidFill>
              <a:latin typeface="Times New Roman"/>
              <a:ea typeface="Times New Roman"/>
              <a:cs typeface="Times New Roman"/>
              <a:sym typeface="Times New Roman"/>
            </a:endParaRPr>
          </a:p>
          <a:p>
            <a:pPr marL="457200" lvl="0" indent="-374650" algn="l" rtl="0">
              <a:lnSpc>
                <a:spcPct val="90000"/>
              </a:lnSpc>
              <a:spcBef>
                <a:spcPts val="0"/>
              </a:spcBef>
              <a:spcAft>
                <a:spcPts val="0"/>
              </a:spcAft>
              <a:buClr>
                <a:schemeClr val="accent5"/>
              </a:buClr>
              <a:buSzPts val="2300"/>
              <a:buFont typeface="Times New Roman"/>
              <a:buChar char="●"/>
            </a:pPr>
            <a:r>
              <a:rPr lang="en-US" sz="2300" dirty="0">
                <a:solidFill>
                  <a:schemeClr val="accent5"/>
                </a:solidFill>
                <a:latin typeface="Times New Roman"/>
                <a:ea typeface="Times New Roman"/>
                <a:cs typeface="Times New Roman"/>
                <a:sym typeface="Times New Roman"/>
              </a:rPr>
              <a:t>800 observations for each sleep category</a:t>
            </a:r>
            <a:endParaRPr sz="2300" dirty="0">
              <a:solidFill>
                <a:schemeClr val="accent5"/>
              </a:solidFill>
              <a:latin typeface="Times New Roman"/>
              <a:ea typeface="Times New Roman"/>
              <a:cs typeface="Times New Roman"/>
              <a:sym typeface="Times New Roman"/>
            </a:endParaRPr>
          </a:p>
          <a:p>
            <a:pPr marL="457200" lvl="0" indent="-374650" algn="l" rtl="0">
              <a:lnSpc>
                <a:spcPct val="90000"/>
              </a:lnSpc>
              <a:spcBef>
                <a:spcPts val="0"/>
              </a:spcBef>
              <a:spcAft>
                <a:spcPts val="0"/>
              </a:spcAft>
              <a:buClr>
                <a:schemeClr val="accent5"/>
              </a:buClr>
              <a:buSzPts val="2300"/>
              <a:buFont typeface="Times New Roman"/>
              <a:buChar char="●"/>
            </a:pPr>
            <a:r>
              <a:rPr lang="en-US" sz="2300" dirty="0">
                <a:solidFill>
                  <a:schemeClr val="accent5"/>
                </a:solidFill>
                <a:latin typeface="Times New Roman"/>
                <a:ea typeface="Times New Roman"/>
                <a:cs typeface="Times New Roman"/>
                <a:sym typeface="Times New Roman"/>
              </a:rPr>
              <a:t>14 features</a:t>
            </a:r>
            <a:endParaRPr sz="2300" dirty="0">
              <a:solidFill>
                <a:schemeClr val="accent5"/>
              </a:solidFill>
              <a:latin typeface="Times New Roman"/>
              <a:ea typeface="Times New Roman"/>
              <a:cs typeface="Times New Roman"/>
              <a:sym typeface="Times New Roman"/>
            </a:endParaRPr>
          </a:p>
          <a:p>
            <a:pPr marL="457200" lvl="0" indent="-374650" algn="l" rtl="0">
              <a:lnSpc>
                <a:spcPct val="90000"/>
              </a:lnSpc>
              <a:spcBef>
                <a:spcPts val="0"/>
              </a:spcBef>
              <a:spcAft>
                <a:spcPts val="0"/>
              </a:spcAft>
              <a:buClr>
                <a:schemeClr val="accent5"/>
              </a:buClr>
              <a:buSzPts val="2300"/>
              <a:buFont typeface="Times New Roman"/>
              <a:buChar char="●"/>
            </a:pPr>
            <a:r>
              <a:rPr lang="en-US" sz="2300" dirty="0">
                <a:solidFill>
                  <a:schemeClr val="accent5"/>
                </a:solidFill>
                <a:latin typeface="Times New Roman"/>
                <a:ea typeface="Times New Roman"/>
                <a:cs typeface="Times New Roman"/>
                <a:sym typeface="Times New Roman"/>
              </a:rPr>
              <a:t>15 columns including class labels</a:t>
            </a:r>
            <a:endParaRPr sz="2300" dirty="0">
              <a:solidFill>
                <a:schemeClr val="accent5"/>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7"/>
          <p:cNvSpPr txBox="1"/>
          <p:nvPr/>
        </p:nvSpPr>
        <p:spPr>
          <a:xfrm>
            <a:off x="206900" y="594150"/>
            <a:ext cx="300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u="sng">
                <a:solidFill>
                  <a:schemeClr val="accent5"/>
                </a:solidFill>
                <a:latin typeface="Times New Roman"/>
                <a:ea typeface="Times New Roman"/>
                <a:cs typeface="Times New Roman"/>
                <a:sym typeface="Times New Roman"/>
              </a:rPr>
              <a:t>LDA</a:t>
            </a:r>
            <a:endParaRPr sz="1800" b="1" u="sng">
              <a:solidFill>
                <a:schemeClr val="accent5"/>
              </a:solidFill>
              <a:latin typeface="Times New Roman"/>
              <a:ea typeface="Times New Roman"/>
              <a:cs typeface="Times New Roman"/>
              <a:sym typeface="Times New Roman"/>
            </a:endParaRPr>
          </a:p>
        </p:txBody>
      </p:sp>
      <p:sp>
        <p:nvSpPr>
          <p:cNvPr id="154" name="Google Shape;154;p27"/>
          <p:cNvSpPr txBox="1"/>
          <p:nvPr/>
        </p:nvSpPr>
        <p:spPr>
          <a:xfrm>
            <a:off x="206900" y="1203950"/>
            <a:ext cx="300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Best Features : 11</a:t>
            </a:r>
            <a:endParaRPr sz="1800">
              <a:solidFill>
                <a:schemeClr val="dk1"/>
              </a:solidFill>
              <a:latin typeface="Times New Roman"/>
              <a:ea typeface="Times New Roman"/>
              <a:cs typeface="Times New Roman"/>
              <a:sym typeface="Times New Roman"/>
            </a:endParaRPr>
          </a:p>
        </p:txBody>
      </p:sp>
      <p:sp>
        <p:nvSpPr>
          <p:cNvPr id="155" name="Google Shape;155;p27"/>
          <p:cNvSpPr txBox="1"/>
          <p:nvPr/>
        </p:nvSpPr>
        <p:spPr>
          <a:xfrm>
            <a:off x="273575" y="1978975"/>
            <a:ext cx="3000000" cy="184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solidFill>
                  <a:schemeClr val="accent5"/>
                </a:solidFill>
                <a:latin typeface="Times New Roman"/>
                <a:ea typeface="Times New Roman"/>
                <a:cs typeface="Times New Roman"/>
                <a:sym typeface="Times New Roman"/>
              </a:rPr>
              <a:t>Accuracy: 0.917</a:t>
            </a:r>
            <a:endParaRPr sz="1800">
              <a:solidFill>
                <a:schemeClr val="accent5"/>
              </a:solidFill>
              <a:latin typeface="Times New Roman"/>
              <a:ea typeface="Times New Roman"/>
              <a:cs typeface="Times New Roman"/>
              <a:sym typeface="Times New Roman"/>
            </a:endParaRPr>
          </a:p>
          <a:p>
            <a:pPr marL="0" lvl="0" indent="0" algn="l" rtl="0">
              <a:spcBef>
                <a:spcPts val="0"/>
              </a:spcBef>
              <a:spcAft>
                <a:spcPts val="0"/>
              </a:spcAft>
              <a:buNone/>
            </a:pPr>
            <a:r>
              <a:rPr lang="en-US" sz="1800">
                <a:solidFill>
                  <a:schemeClr val="accent5"/>
                </a:solidFill>
                <a:latin typeface="Times New Roman"/>
                <a:ea typeface="Times New Roman"/>
                <a:cs typeface="Times New Roman"/>
                <a:sym typeface="Times New Roman"/>
              </a:rPr>
              <a:t>Sensitivity: 0.084</a:t>
            </a:r>
            <a:endParaRPr sz="1800">
              <a:solidFill>
                <a:schemeClr val="accent5"/>
              </a:solidFill>
              <a:latin typeface="Times New Roman"/>
              <a:ea typeface="Times New Roman"/>
              <a:cs typeface="Times New Roman"/>
              <a:sym typeface="Times New Roman"/>
            </a:endParaRPr>
          </a:p>
          <a:p>
            <a:pPr marL="0" lvl="0" indent="0" algn="l" rtl="0">
              <a:spcBef>
                <a:spcPts val="0"/>
              </a:spcBef>
              <a:spcAft>
                <a:spcPts val="0"/>
              </a:spcAft>
              <a:buNone/>
            </a:pPr>
            <a:r>
              <a:rPr lang="en-US" sz="1800">
                <a:solidFill>
                  <a:schemeClr val="accent5"/>
                </a:solidFill>
                <a:latin typeface="Times New Roman"/>
                <a:ea typeface="Times New Roman"/>
                <a:cs typeface="Times New Roman"/>
                <a:sym typeface="Times New Roman"/>
              </a:rPr>
              <a:t>Specificity: 0.642</a:t>
            </a:r>
            <a:endParaRPr sz="1800">
              <a:solidFill>
                <a:schemeClr val="accent5"/>
              </a:solidFill>
              <a:latin typeface="Times New Roman"/>
              <a:ea typeface="Times New Roman"/>
              <a:cs typeface="Times New Roman"/>
              <a:sym typeface="Times New Roman"/>
            </a:endParaRPr>
          </a:p>
          <a:p>
            <a:pPr marL="0" lvl="0" indent="0" algn="l" rtl="0">
              <a:spcBef>
                <a:spcPts val="0"/>
              </a:spcBef>
              <a:spcAft>
                <a:spcPts val="0"/>
              </a:spcAft>
              <a:buNone/>
            </a:pPr>
            <a:r>
              <a:rPr lang="en-US" sz="1800">
                <a:solidFill>
                  <a:schemeClr val="accent5"/>
                </a:solidFill>
                <a:latin typeface="Times New Roman"/>
                <a:ea typeface="Times New Roman"/>
                <a:cs typeface="Times New Roman"/>
                <a:sym typeface="Times New Roman"/>
              </a:rPr>
              <a:t>F1-Score: 0.917</a:t>
            </a:r>
            <a:endParaRPr sz="1800">
              <a:solidFill>
                <a:schemeClr val="accent5"/>
              </a:solidFill>
              <a:latin typeface="Times New Roman"/>
              <a:ea typeface="Times New Roman"/>
              <a:cs typeface="Times New Roman"/>
              <a:sym typeface="Times New Roman"/>
            </a:endParaRPr>
          </a:p>
          <a:p>
            <a:pPr marL="0" lvl="0" indent="0" algn="l" rtl="0">
              <a:spcBef>
                <a:spcPts val="0"/>
              </a:spcBef>
              <a:spcAft>
                <a:spcPts val="0"/>
              </a:spcAft>
              <a:buNone/>
            </a:pPr>
            <a:r>
              <a:rPr lang="en-US" sz="1800">
                <a:solidFill>
                  <a:schemeClr val="accent5"/>
                </a:solidFill>
                <a:latin typeface="Times New Roman"/>
                <a:ea typeface="Times New Roman"/>
                <a:cs typeface="Times New Roman"/>
                <a:sym typeface="Times New Roman"/>
              </a:rPr>
              <a:t>False Positive Rate: 0.106</a:t>
            </a:r>
            <a:endParaRPr sz="1800">
              <a:solidFill>
                <a:schemeClr val="accent5"/>
              </a:solidFill>
              <a:latin typeface="Times New Roman"/>
              <a:ea typeface="Times New Roman"/>
              <a:cs typeface="Times New Roman"/>
              <a:sym typeface="Times New Roman"/>
            </a:endParaRPr>
          </a:p>
          <a:p>
            <a:pPr marL="0" lvl="0" indent="0" algn="l" rtl="0">
              <a:spcBef>
                <a:spcPts val="0"/>
              </a:spcBef>
              <a:spcAft>
                <a:spcPts val="0"/>
              </a:spcAft>
              <a:buNone/>
            </a:pPr>
            <a:r>
              <a:rPr lang="en-US" sz="1800">
                <a:solidFill>
                  <a:schemeClr val="accent5"/>
                </a:solidFill>
                <a:latin typeface="Times New Roman"/>
                <a:ea typeface="Times New Roman"/>
                <a:cs typeface="Times New Roman"/>
                <a:sym typeface="Times New Roman"/>
              </a:rPr>
              <a:t>False Negative Rate: 0.018</a:t>
            </a:r>
            <a:endParaRPr sz="1800">
              <a:solidFill>
                <a:schemeClr val="accent5"/>
              </a:solidFill>
              <a:latin typeface="Times New Roman"/>
              <a:ea typeface="Times New Roman"/>
              <a:cs typeface="Times New Roman"/>
              <a:sym typeface="Times New Roman"/>
            </a:endParaRPr>
          </a:p>
        </p:txBody>
      </p:sp>
      <p:pic>
        <p:nvPicPr>
          <p:cNvPr id="156" name="Google Shape;156;p27"/>
          <p:cNvPicPr preferRelativeResize="0"/>
          <p:nvPr/>
        </p:nvPicPr>
        <p:blipFill>
          <a:blip r:embed="rId3">
            <a:alphaModFix/>
          </a:blip>
          <a:stretch>
            <a:fillRect/>
          </a:stretch>
        </p:blipFill>
        <p:spPr>
          <a:xfrm>
            <a:off x="5064638" y="1015090"/>
            <a:ext cx="3255200" cy="3034675"/>
          </a:xfrm>
          <a:prstGeom prst="rect">
            <a:avLst/>
          </a:prstGeom>
          <a:noFill/>
          <a:ln w="38100" cap="flat" cmpd="sng">
            <a:solidFill>
              <a:schemeClr val="accent5"/>
            </a:solidFill>
            <a:prstDash val="solid"/>
            <a:round/>
            <a:headEnd type="none" w="sm" len="sm"/>
            <a:tailEnd type="none" w="sm" len="sm"/>
          </a:ln>
        </p:spPr>
      </p:pic>
      <p:pic>
        <p:nvPicPr>
          <p:cNvPr id="157" name="Google Shape;157;p27"/>
          <p:cNvPicPr preferRelativeResize="0"/>
          <p:nvPr/>
        </p:nvPicPr>
        <p:blipFill rotWithShape="1">
          <a:blip r:embed="rId4">
            <a:alphaModFix/>
          </a:blip>
          <a:srcRect l="-8734" t="-13835" r="-8033" b="-13326"/>
          <a:stretch/>
        </p:blipFill>
        <p:spPr>
          <a:xfrm>
            <a:off x="4955200" y="805350"/>
            <a:ext cx="3364625" cy="3532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8"/>
          <p:cNvSpPr txBox="1"/>
          <p:nvPr/>
        </p:nvSpPr>
        <p:spPr>
          <a:xfrm>
            <a:off x="206900" y="594150"/>
            <a:ext cx="300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u="sng">
                <a:solidFill>
                  <a:schemeClr val="accent5"/>
                </a:solidFill>
                <a:latin typeface="Times New Roman"/>
                <a:ea typeface="Times New Roman"/>
                <a:cs typeface="Times New Roman"/>
                <a:sym typeface="Times New Roman"/>
              </a:rPr>
              <a:t>QDA</a:t>
            </a:r>
            <a:endParaRPr sz="1800" b="1" u="sng">
              <a:solidFill>
                <a:schemeClr val="accent5"/>
              </a:solidFill>
              <a:latin typeface="Times New Roman"/>
              <a:ea typeface="Times New Roman"/>
              <a:cs typeface="Times New Roman"/>
              <a:sym typeface="Times New Roman"/>
            </a:endParaRPr>
          </a:p>
        </p:txBody>
      </p:sp>
      <p:sp>
        <p:nvSpPr>
          <p:cNvPr id="164" name="Google Shape;164;p28"/>
          <p:cNvSpPr txBox="1"/>
          <p:nvPr/>
        </p:nvSpPr>
        <p:spPr>
          <a:xfrm>
            <a:off x="206900" y="1203950"/>
            <a:ext cx="300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i="1" dirty="0">
                <a:solidFill>
                  <a:schemeClr val="dk1"/>
                </a:solidFill>
                <a:latin typeface="Times New Roman"/>
                <a:ea typeface="Times New Roman"/>
                <a:cs typeface="Times New Roman"/>
                <a:sym typeface="Times New Roman"/>
              </a:rPr>
              <a:t>Best Features : 14</a:t>
            </a:r>
            <a:endParaRPr sz="1800" i="1" dirty="0">
              <a:solidFill>
                <a:schemeClr val="dk1"/>
              </a:solidFill>
              <a:latin typeface="Times New Roman"/>
              <a:ea typeface="Times New Roman"/>
              <a:cs typeface="Times New Roman"/>
              <a:sym typeface="Times New Roman"/>
            </a:endParaRPr>
          </a:p>
        </p:txBody>
      </p:sp>
      <p:sp>
        <p:nvSpPr>
          <p:cNvPr id="165" name="Google Shape;165;p28"/>
          <p:cNvSpPr txBox="1"/>
          <p:nvPr/>
        </p:nvSpPr>
        <p:spPr>
          <a:xfrm>
            <a:off x="273575" y="1978975"/>
            <a:ext cx="3000000" cy="184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solidFill>
                  <a:schemeClr val="accent5"/>
                </a:solidFill>
                <a:latin typeface="Times New Roman"/>
                <a:ea typeface="Times New Roman"/>
                <a:cs typeface="Times New Roman"/>
                <a:sym typeface="Times New Roman"/>
              </a:rPr>
              <a:t>Accuracy: 0.916</a:t>
            </a:r>
            <a:endParaRPr sz="1800">
              <a:solidFill>
                <a:schemeClr val="accent5"/>
              </a:solidFill>
              <a:latin typeface="Times New Roman"/>
              <a:ea typeface="Times New Roman"/>
              <a:cs typeface="Times New Roman"/>
              <a:sym typeface="Times New Roman"/>
            </a:endParaRPr>
          </a:p>
          <a:p>
            <a:pPr marL="0" lvl="0" indent="0" algn="l" rtl="0">
              <a:spcBef>
                <a:spcPts val="0"/>
              </a:spcBef>
              <a:spcAft>
                <a:spcPts val="0"/>
              </a:spcAft>
              <a:buNone/>
            </a:pPr>
            <a:r>
              <a:rPr lang="en-US" sz="1800">
                <a:solidFill>
                  <a:schemeClr val="accent5"/>
                </a:solidFill>
                <a:latin typeface="Times New Roman"/>
                <a:ea typeface="Times New Roman"/>
                <a:cs typeface="Times New Roman"/>
                <a:sym typeface="Times New Roman"/>
              </a:rPr>
              <a:t>Sensitivity: 0.052</a:t>
            </a:r>
            <a:endParaRPr sz="1800">
              <a:solidFill>
                <a:schemeClr val="accent5"/>
              </a:solidFill>
              <a:latin typeface="Times New Roman"/>
              <a:ea typeface="Times New Roman"/>
              <a:cs typeface="Times New Roman"/>
              <a:sym typeface="Times New Roman"/>
            </a:endParaRPr>
          </a:p>
          <a:p>
            <a:pPr marL="0" lvl="0" indent="0" algn="l" rtl="0">
              <a:spcBef>
                <a:spcPts val="0"/>
              </a:spcBef>
              <a:spcAft>
                <a:spcPts val="0"/>
              </a:spcAft>
              <a:buNone/>
            </a:pPr>
            <a:r>
              <a:rPr lang="en-US" sz="1800">
                <a:solidFill>
                  <a:schemeClr val="accent5"/>
                </a:solidFill>
                <a:latin typeface="Times New Roman"/>
                <a:ea typeface="Times New Roman"/>
                <a:cs typeface="Times New Roman"/>
                <a:sym typeface="Times New Roman"/>
              </a:rPr>
              <a:t>Specificity: 0.640</a:t>
            </a:r>
            <a:endParaRPr sz="1800">
              <a:solidFill>
                <a:schemeClr val="accent5"/>
              </a:solidFill>
              <a:latin typeface="Times New Roman"/>
              <a:ea typeface="Times New Roman"/>
              <a:cs typeface="Times New Roman"/>
              <a:sym typeface="Times New Roman"/>
            </a:endParaRPr>
          </a:p>
          <a:p>
            <a:pPr marL="0" lvl="0" indent="0" algn="l" rtl="0">
              <a:spcBef>
                <a:spcPts val="0"/>
              </a:spcBef>
              <a:spcAft>
                <a:spcPts val="0"/>
              </a:spcAft>
              <a:buNone/>
            </a:pPr>
            <a:r>
              <a:rPr lang="en-US" sz="1800">
                <a:solidFill>
                  <a:schemeClr val="accent5"/>
                </a:solidFill>
                <a:latin typeface="Times New Roman"/>
                <a:ea typeface="Times New Roman"/>
                <a:cs typeface="Times New Roman"/>
                <a:sym typeface="Times New Roman"/>
              </a:rPr>
              <a:t>F1-Score: 0.915</a:t>
            </a:r>
            <a:endParaRPr sz="1800">
              <a:solidFill>
                <a:schemeClr val="accent5"/>
              </a:solidFill>
              <a:latin typeface="Times New Roman"/>
              <a:ea typeface="Times New Roman"/>
              <a:cs typeface="Times New Roman"/>
              <a:sym typeface="Times New Roman"/>
            </a:endParaRPr>
          </a:p>
          <a:p>
            <a:pPr marL="0" lvl="0" indent="0" algn="l" rtl="0">
              <a:spcBef>
                <a:spcPts val="0"/>
              </a:spcBef>
              <a:spcAft>
                <a:spcPts val="0"/>
              </a:spcAft>
              <a:buNone/>
            </a:pPr>
            <a:r>
              <a:rPr lang="en-US" sz="1800">
                <a:solidFill>
                  <a:schemeClr val="accent5"/>
                </a:solidFill>
                <a:latin typeface="Times New Roman"/>
                <a:ea typeface="Times New Roman"/>
                <a:cs typeface="Times New Roman"/>
                <a:sym typeface="Times New Roman"/>
              </a:rPr>
              <a:t>False Positive Rate: 0.130</a:t>
            </a:r>
            <a:endParaRPr sz="1800">
              <a:solidFill>
                <a:schemeClr val="accent5"/>
              </a:solidFill>
              <a:latin typeface="Times New Roman"/>
              <a:ea typeface="Times New Roman"/>
              <a:cs typeface="Times New Roman"/>
              <a:sym typeface="Times New Roman"/>
            </a:endParaRPr>
          </a:p>
          <a:p>
            <a:pPr marL="0" lvl="0" indent="0" algn="l" rtl="0">
              <a:spcBef>
                <a:spcPts val="0"/>
              </a:spcBef>
              <a:spcAft>
                <a:spcPts val="0"/>
              </a:spcAft>
              <a:buNone/>
            </a:pPr>
            <a:r>
              <a:rPr lang="en-US" sz="1800">
                <a:solidFill>
                  <a:schemeClr val="accent5"/>
                </a:solidFill>
                <a:latin typeface="Times New Roman"/>
                <a:ea typeface="Times New Roman"/>
                <a:cs typeface="Times New Roman"/>
                <a:sym typeface="Times New Roman"/>
              </a:rPr>
              <a:t>False Negative Rate: 0.041</a:t>
            </a:r>
            <a:endParaRPr sz="1800">
              <a:solidFill>
                <a:schemeClr val="accent5"/>
              </a:solidFill>
              <a:latin typeface="Times New Roman"/>
              <a:ea typeface="Times New Roman"/>
              <a:cs typeface="Times New Roman"/>
              <a:sym typeface="Times New Roman"/>
            </a:endParaRPr>
          </a:p>
        </p:txBody>
      </p:sp>
      <p:pic>
        <p:nvPicPr>
          <p:cNvPr id="166" name="Google Shape;166;p28"/>
          <p:cNvPicPr preferRelativeResize="0"/>
          <p:nvPr/>
        </p:nvPicPr>
        <p:blipFill>
          <a:blip r:embed="rId3">
            <a:alphaModFix/>
          </a:blip>
          <a:stretch>
            <a:fillRect/>
          </a:stretch>
        </p:blipFill>
        <p:spPr>
          <a:xfrm>
            <a:off x="5198000" y="914250"/>
            <a:ext cx="2911825" cy="2911825"/>
          </a:xfrm>
          <a:prstGeom prst="rect">
            <a:avLst/>
          </a:prstGeom>
          <a:noFill/>
          <a:ln w="38100" cap="flat" cmpd="sng">
            <a:solidFill>
              <a:schemeClr val="accent5"/>
            </a:solidFill>
            <a:prstDash val="solid"/>
            <a:round/>
            <a:headEnd type="none" w="sm" len="sm"/>
            <a:tailEnd type="none" w="sm" len="sm"/>
          </a:ln>
        </p:spPr>
      </p:pic>
      <p:pic>
        <p:nvPicPr>
          <p:cNvPr id="167" name="Google Shape;167;p28"/>
          <p:cNvPicPr preferRelativeResize="0"/>
          <p:nvPr/>
        </p:nvPicPr>
        <p:blipFill>
          <a:blip r:embed="rId4">
            <a:alphaModFix/>
          </a:blip>
          <a:stretch>
            <a:fillRect/>
          </a:stretch>
        </p:blipFill>
        <p:spPr>
          <a:xfrm>
            <a:off x="5275263" y="1007875"/>
            <a:ext cx="2757300" cy="272458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9"/>
          <p:cNvSpPr txBox="1"/>
          <p:nvPr/>
        </p:nvSpPr>
        <p:spPr>
          <a:xfrm>
            <a:off x="206900" y="594150"/>
            <a:ext cx="300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u="sng">
                <a:solidFill>
                  <a:schemeClr val="accent5"/>
                </a:solidFill>
                <a:latin typeface="Times New Roman"/>
                <a:ea typeface="Times New Roman"/>
                <a:cs typeface="Times New Roman"/>
                <a:sym typeface="Times New Roman"/>
              </a:rPr>
              <a:t>MLP</a:t>
            </a:r>
            <a:endParaRPr sz="1800" b="1" u="sng">
              <a:solidFill>
                <a:schemeClr val="accent5"/>
              </a:solidFill>
              <a:latin typeface="Times New Roman"/>
              <a:ea typeface="Times New Roman"/>
              <a:cs typeface="Times New Roman"/>
              <a:sym typeface="Times New Roman"/>
            </a:endParaRPr>
          </a:p>
        </p:txBody>
      </p:sp>
      <p:sp>
        <p:nvSpPr>
          <p:cNvPr id="174" name="Google Shape;174;p29"/>
          <p:cNvSpPr txBox="1"/>
          <p:nvPr/>
        </p:nvSpPr>
        <p:spPr>
          <a:xfrm>
            <a:off x="206900" y="1203950"/>
            <a:ext cx="300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i="1" dirty="0">
                <a:solidFill>
                  <a:schemeClr val="dk1"/>
                </a:solidFill>
                <a:latin typeface="Times New Roman"/>
                <a:ea typeface="Times New Roman"/>
                <a:cs typeface="Times New Roman"/>
                <a:sym typeface="Times New Roman"/>
              </a:rPr>
              <a:t>Best Features : 13</a:t>
            </a:r>
            <a:endParaRPr sz="1800" i="1" dirty="0">
              <a:solidFill>
                <a:schemeClr val="dk1"/>
              </a:solidFill>
              <a:latin typeface="Times New Roman"/>
              <a:ea typeface="Times New Roman"/>
              <a:cs typeface="Times New Roman"/>
              <a:sym typeface="Times New Roman"/>
            </a:endParaRPr>
          </a:p>
        </p:txBody>
      </p:sp>
      <p:sp>
        <p:nvSpPr>
          <p:cNvPr id="175" name="Google Shape;175;p29"/>
          <p:cNvSpPr txBox="1"/>
          <p:nvPr/>
        </p:nvSpPr>
        <p:spPr>
          <a:xfrm>
            <a:off x="273575" y="1978975"/>
            <a:ext cx="3000000" cy="184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solidFill>
                  <a:schemeClr val="accent5"/>
                </a:solidFill>
                <a:latin typeface="Times New Roman"/>
                <a:ea typeface="Times New Roman"/>
                <a:cs typeface="Times New Roman"/>
                <a:sym typeface="Times New Roman"/>
              </a:rPr>
              <a:t>Accuracy: 0.934</a:t>
            </a:r>
            <a:endParaRPr sz="1800">
              <a:solidFill>
                <a:schemeClr val="accent5"/>
              </a:solidFill>
              <a:latin typeface="Times New Roman"/>
              <a:ea typeface="Times New Roman"/>
              <a:cs typeface="Times New Roman"/>
              <a:sym typeface="Times New Roman"/>
            </a:endParaRPr>
          </a:p>
          <a:p>
            <a:pPr marL="0" lvl="0" indent="0" algn="l" rtl="0">
              <a:spcBef>
                <a:spcPts val="0"/>
              </a:spcBef>
              <a:spcAft>
                <a:spcPts val="0"/>
              </a:spcAft>
              <a:buNone/>
            </a:pPr>
            <a:r>
              <a:rPr lang="en-US" sz="1800">
                <a:solidFill>
                  <a:schemeClr val="accent5"/>
                </a:solidFill>
                <a:latin typeface="Times New Roman"/>
                <a:ea typeface="Times New Roman"/>
                <a:cs typeface="Times New Roman"/>
                <a:sym typeface="Times New Roman"/>
              </a:rPr>
              <a:t>Sensitivity: 0.064</a:t>
            </a:r>
            <a:endParaRPr sz="1800">
              <a:solidFill>
                <a:schemeClr val="accent5"/>
              </a:solidFill>
              <a:latin typeface="Times New Roman"/>
              <a:ea typeface="Times New Roman"/>
              <a:cs typeface="Times New Roman"/>
              <a:sym typeface="Times New Roman"/>
            </a:endParaRPr>
          </a:p>
          <a:p>
            <a:pPr marL="0" lvl="0" indent="0" algn="l" rtl="0">
              <a:spcBef>
                <a:spcPts val="0"/>
              </a:spcBef>
              <a:spcAft>
                <a:spcPts val="0"/>
              </a:spcAft>
              <a:buNone/>
            </a:pPr>
            <a:r>
              <a:rPr lang="en-US" sz="1800">
                <a:solidFill>
                  <a:schemeClr val="accent5"/>
                </a:solidFill>
                <a:latin typeface="Times New Roman"/>
                <a:ea typeface="Times New Roman"/>
                <a:cs typeface="Times New Roman"/>
                <a:sym typeface="Times New Roman"/>
              </a:rPr>
              <a:t>Specificity: 0.647</a:t>
            </a:r>
            <a:endParaRPr sz="1800">
              <a:solidFill>
                <a:schemeClr val="accent5"/>
              </a:solidFill>
              <a:latin typeface="Times New Roman"/>
              <a:ea typeface="Times New Roman"/>
              <a:cs typeface="Times New Roman"/>
              <a:sym typeface="Times New Roman"/>
            </a:endParaRPr>
          </a:p>
          <a:p>
            <a:pPr marL="0" lvl="0" indent="0" algn="l" rtl="0">
              <a:spcBef>
                <a:spcPts val="0"/>
              </a:spcBef>
              <a:spcAft>
                <a:spcPts val="0"/>
              </a:spcAft>
              <a:buNone/>
            </a:pPr>
            <a:r>
              <a:rPr lang="en-US" sz="1800">
                <a:solidFill>
                  <a:schemeClr val="accent5"/>
                </a:solidFill>
                <a:latin typeface="Times New Roman"/>
                <a:ea typeface="Times New Roman"/>
                <a:cs typeface="Times New Roman"/>
                <a:sym typeface="Times New Roman"/>
              </a:rPr>
              <a:t>F1-Score: 0.934</a:t>
            </a:r>
            <a:endParaRPr sz="1800">
              <a:solidFill>
                <a:schemeClr val="accent5"/>
              </a:solidFill>
              <a:latin typeface="Times New Roman"/>
              <a:ea typeface="Times New Roman"/>
              <a:cs typeface="Times New Roman"/>
              <a:sym typeface="Times New Roman"/>
            </a:endParaRPr>
          </a:p>
          <a:p>
            <a:pPr marL="0" lvl="0" indent="0" algn="l" rtl="0">
              <a:spcBef>
                <a:spcPts val="0"/>
              </a:spcBef>
              <a:spcAft>
                <a:spcPts val="0"/>
              </a:spcAft>
              <a:buNone/>
            </a:pPr>
            <a:r>
              <a:rPr lang="en-US" sz="1800">
                <a:solidFill>
                  <a:schemeClr val="accent5"/>
                </a:solidFill>
                <a:latin typeface="Times New Roman"/>
                <a:ea typeface="Times New Roman"/>
                <a:cs typeface="Times New Roman"/>
                <a:sym typeface="Times New Roman"/>
              </a:rPr>
              <a:t>False Positive Rate: 0.083</a:t>
            </a:r>
            <a:endParaRPr sz="1800">
              <a:solidFill>
                <a:schemeClr val="accent5"/>
              </a:solidFill>
              <a:latin typeface="Times New Roman"/>
              <a:ea typeface="Times New Roman"/>
              <a:cs typeface="Times New Roman"/>
              <a:sym typeface="Times New Roman"/>
            </a:endParaRPr>
          </a:p>
          <a:p>
            <a:pPr marL="0" lvl="0" indent="0" algn="l" rtl="0">
              <a:spcBef>
                <a:spcPts val="0"/>
              </a:spcBef>
              <a:spcAft>
                <a:spcPts val="0"/>
              </a:spcAft>
              <a:buNone/>
            </a:pPr>
            <a:r>
              <a:rPr lang="en-US" sz="1800">
                <a:solidFill>
                  <a:schemeClr val="accent5"/>
                </a:solidFill>
                <a:latin typeface="Times New Roman"/>
                <a:ea typeface="Times New Roman"/>
                <a:cs typeface="Times New Roman"/>
                <a:sym typeface="Times New Roman"/>
              </a:rPr>
              <a:t>False Negative Rate: 0.022</a:t>
            </a:r>
            <a:endParaRPr sz="1800">
              <a:solidFill>
                <a:schemeClr val="accent5"/>
              </a:solidFill>
              <a:latin typeface="Times New Roman"/>
              <a:ea typeface="Times New Roman"/>
              <a:cs typeface="Times New Roman"/>
              <a:sym typeface="Times New Roman"/>
            </a:endParaRPr>
          </a:p>
        </p:txBody>
      </p:sp>
      <p:pic>
        <p:nvPicPr>
          <p:cNvPr id="176" name="Google Shape;176;p29"/>
          <p:cNvPicPr preferRelativeResize="0"/>
          <p:nvPr/>
        </p:nvPicPr>
        <p:blipFill>
          <a:blip r:embed="rId3">
            <a:alphaModFix/>
          </a:blip>
          <a:stretch>
            <a:fillRect/>
          </a:stretch>
        </p:blipFill>
        <p:spPr>
          <a:xfrm>
            <a:off x="5087875" y="821675"/>
            <a:ext cx="3080175" cy="3080175"/>
          </a:xfrm>
          <a:prstGeom prst="rect">
            <a:avLst/>
          </a:prstGeom>
          <a:noFill/>
          <a:ln w="38100" cap="flat" cmpd="sng">
            <a:solidFill>
              <a:schemeClr val="accent5"/>
            </a:solidFill>
            <a:prstDash val="solid"/>
            <a:round/>
            <a:headEnd type="none" w="sm" len="sm"/>
            <a:tailEnd type="none" w="sm" len="sm"/>
          </a:ln>
        </p:spPr>
      </p:pic>
      <p:pic>
        <p:nvPicPr>
          <p:cNvPr id="177" name="Google Shape;177;p29"/>
          <p:cNvPicPr preferRelativeResize="0"/>
          <p:nvPr/>
        </p:nvPicPr>
        <p:blipFill>
          <a:blip r:embed="rId4">
            <a:alphaModFix/>
          </a:blip>
          <a:stretch>
            <a:fillRect/>
          </a:stretch>
        </p:blipFill>
        <p:spPr>
          <a:xfrm>
            <a:off x="5155137" y="906713"/>
            <a:ext cx="2945650" cy="2919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0"/>
          <p:cNvSpPr txBox="1"/>
          <p:nvPr/>
        </p:nvSpPr>
        <p:spPr>
          <a:xfrm>
            <a:off x="206900" y="594150"/>
            <a:ext cx="30000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solidFill>
                  <a:schemeClr val="accent5"/>
                </a:solidFill>
                <a:latin typeface="Times New Roman"/>
                <a:ea typeface="Times New Roman"/>
                <a:cs typeface="Times New Roman"/>
                <a:sym typeface="Times New Roman"/>
              </a:rPr>
              <a:t>Which Classifier performed best with the lowest number of features?</a:t>
            </a:r>
            <a:endParaRPr sz="1800">
              <a:solidFill>
                <a:schemeClr val="accent5"/>
              </a:solidFill>
              <a:latin typeface="Times New Roman"/>
              <a:ea typeface="Times New Roman"/>
              <a:cs typeface="Times New Roman"/>
              <a:sym typeface="Times New Roman"/>
            </a:endParaRPr>
          </a:p>
        </p:txBody>
      </p:sp>
      <p:sp>
        <p:nvSpPr>
          <p:cNvPr id="183" name="Google Shape;183;p30"/>
          <p:cNvSpPr txBox="1"/>
          <p:nvPr/>
        </p:nvSpPr>
        <p:spPr>
          <a:xfrm>
            <a:off x="206900" y="2005075"/>
            <a:ext cx="30000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solidFill>
                  <a:schemeClr val="accent5"/>
                </a:solidFill>
                <a:latin typeface="Times New Roman"/>
                <a:ea typeface="Times New Roman"/>
                <a:cs typeface="Times New Roman"/>
                <a:sym typeface="Times New Roman"/>
              </a:rPr>
              <a:t>In my opinion, the random forest classifier performed Exceptionally well with only 12 features. </a:t>
            </a:r>
            <a:endParaRPr sz="1800">
              <a:solidFill>
                <a:schemeClr val="accent5"/>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9"/>
          <p:cNvSpPr txBox="1"/>
          <p:nvPr/>
        </p:nvSpPr>
        <p:spPr>
          <a:xfrm>
            <a:off x="-10" y="652195"/>
            <a:ext cx="7470600" cy="708000"/>
          </a:xfrm>
          <a:prstGeom prst="rect">
            <a:avLst/>
          </a:prstGeom>
          <a:noFill/>
          <a:ln>
            <a:noFill/>
          </a:ln>
        </p:spPr>
        <p:txBody>
          <a:bodyPr spcFirstLastPara="1" wrap="square" lIns="91425" tIns="45700" rIns="91425" bIns="45700" anchor="t" anchorCtr="0">
            <a:noAutofit/>
          </a:bodyPr>
          <a:lstStyle/>
          <a:p>
            <a:pPr marL="457200" lvl="0" indent="0" algn="l" rtl="0">
              <a:spcBef>
                <a:spcPts val="0"/>
              </a:spcBef>
              <a:spcAft>
                <a:spcPts val="0"/>
              </a:spcAft>
              <a:buNone/>
            </a:pPr>
            <a:r>
              <a:rPr lang="en-US" sz="2300" u="sng">
                <a:solidFill>
                  <a:schemeClr val="accent5"/>
                </a:solidFill>
                <a:latin typeface="Times New Roman"/>
                <a:ea typeface="Times New Roman"/>
                <a:cs typeface="Times New Roman"/>
                <a:sym typeface="Times New Roman"/>
              </a:rPr>
              <a:t>What is the goal?</a:t>
            </a:r>
            <a:endParaRPr sz="2300" u="sng">
              <a:solidFill>
                <a:schemeClr val="accent5"/>
              </a:solidFill>
              <a:latin typeface="Times New Roman"/>
              <a:ea typeface="Times New Roman"/>
              <a:cs typeface="Times New Roman"/>
              <a:sym typeface="Times New Roman"/>
            </a:endParaRPr>
          </a:p>
          <a:p>
            <a:pPr marL="457200" lvl="0" indent="0" algn="l" rtl="0">
              <a:spcBef>
                <a:spcPts val="0"/>
              </a:spcBef>
              <a:spcAft>
                <a:spcPts val="0"/>
              </a:spcAft>
              <a:buNone/>
            </a:pPr>
            <a:endParaRPr sz="2300">
              <a:solidFill>
                <a:schemeClr val="accent5"/>
              </a:solidFill>
              <a:latin typeface="Times New Roman"/>
              <a:ea typeface="Times New Roman"/>
              <a:cs typeface="Times New Roman"/>
              <a:sym typeface="Times New Roman"/>
            </a:endParaRPr>
          </a:p>
          <a:p>
            <a:pPr marL="457200" lvl="0" indent="0" algn="l" rtl="0">
              <a:spcBef>
                <a:spcPts val="0"/>
              </a:spcBef>
              <a:spcAft>
                <a:spcPts val="0"/>
              </a:spcAft>
              <a:buNone/>
            </a:pPr>
            <a:endParaRPr sz="4000">
              <a:solidFill>
                <a:schemeClr val="lt1"/>
              </a:solidFill>
              <a:latin typeface="Arial"/>
              <a:ea typeface="Arial"/>
              <a:cs typeface="Arial"/>
              <a:sym typeface="Arial"/>
            </a:endParaRPr>
          </a:p>
        </p:txBody>
      </p:sp>
      <p:sp>
        <p:nvSpPr>
          <p:cNvPr id="85" name="Google Shape;85;p19"/>
          <p:cNvSpPr txBox="1"/>
          <p:nvPr/>
        </p:nvSpPr>
        <p:spPr>
          <a:xfrm>
            <a:off x="431625" y="1497225"/>
            <a:ext cx="7227300" cy="892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300" dirty="0">
                <a:solidFill>
                  <a:schemeClr val="accent5"/>
                </a:solidFill>
                <a:latin typeface="Times New Roman"/>
                <a:ea typeface="Times New Roman"/>
                <a:cs typeface="Times New Roman"/>
                <a:sym typeface="Times New Roman"/>
              </a:rPr>
              <a:t>Primary Goal : To check which classifier has the best performance with the lowest number of features</a:t>
            </a:r>
            <a:endParaRPr sz="2300" dirty="0">
              <a:solidFill>
                <a:schemeClr val="accent5"/>
              </a:solidFill>
              <a:latin typeface="Times New Roman"/>
              <a:ea typeface="Times New Roman"/>
              <a:cs typeface="Times New Roman"/>
              <a:sym typeface="Times New Roman"/>
            </a:endParaRPr>
          </a:p>
        </p:txBody>
      </p:sp>
      <p:sp>
        <p:nvSpPr>
          <p:cNvPr id="86" name="Google Shape;86;p19"/>
          <p:cNvSpPr txBox="1"/>
          <p:nvPr/>
        </p:nvSpPr>
        <p:spPr>
          <a:xfrm>
            <a:off x="340425" y="2738225"/>
            <a:ext cx="7227300" cy="233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dirty="0">
                <a:solidFill>
                  <a:schemeClr val="accent5"/>
                </a:solidFill>
                <a:latin typeface="Times New Roman"/>
                <a:ea typeface="Times New Roman"/>
                <a:cs typeface="Times New Roman"/>
                <a:sym typeface="Times New Roman"/>
              </a:rPr>
              <a:t>Additionally :</a:t>
            </a:r>
            <a:endParaRPr sz="2000" dirty="0">
              <a:solidFill>
                <a:schemeClr val="accent5"/>
              </a:solidFill>
              <a:latin typeface="Times New Roman"/>
              <a:ea typeface="Times New Roman"/>
              <a:cs typeface="Times New Roman"/>
              <a:sym typeface="Times New Roman"/>
            </a:endParaRPr>
          </a:p>
          <a:p>
            <a:pPr marL="457200" lvl="0" indent="-355600" algn="l" rtl="0">
              <a:spcBef>
                <a:spcPts val="0"/>
              </a:spcBef>
              <a:spcAft>
                <a:spcPts val="0"/>
              </a:spcAft>
              <a:buClr>
                <a:schemeClr val="accent5"/>
              </a:buClr>
              <a:buSzPts val="2000"/>
              <a:buFont typeface="Times New Roman"/>
              <a:buChar char="●"/>
            </a:pPr>
            <a:r>
              <a:rPr lang="en-US" sz="2000" dirty="0">
                <a:solidFill>
                  <a:schemeClr val="accent5"/>
                </a:solidFill>
                <a:latin typeface="Times New Roman"/>
                <a:ea typeface="Times New Roman"/>
                <a:cs typeface="Times New Roman"/>
                <a:sym typeface="Times New Roman"/>
              </a:rPr>
              <a:t>Plotting a curve that compares the accuracy of all methods versus the number of features</a:t>
            </a:r>
            <a:endParaRPr sz="2000" dirty="0">
              <a:solidFill>
                <a:schemeClr val="accent5"/>
              </a:solidFill>
              <a:latin typeface="Times New Roman"/>
              <a:ea typeface="Times New Roman"/>
              <a:cs typeface="Times New Roman"/>
              <a:sym typeface="Times New Roman"/>
            </a:endParaRPr>
          </a:p>
          <a:p>
            <a:pPr marL="457200" lvl="0" indent="-355600" algn="l" rtl="0">
              <a:spcBef>
                <a:spcPts val="0"/>
              </a:spcBef>
              <a:spcAft>
                <a:spcPts val="0"/>
              </a:spcAft>
              <a:buClr>
                <a:schemeClr val="accent5"/>
              </a:buClr>
              <a:buSzPts val="2000"/>
              <a:buFont typeface="Times New Roman"/>
              <a:buChar char="●"/>
            </a:pPr>
            <a:r>
              <a:rPr lang="en-US" sz="2000" dirty="0">
                <a:solidFill>
                  <a:schemeClr val="accent5"/>
                </a:solidFill>
                <a:latin typeface="Times New Roman"/>
                <a:ea typeface="Times New Roman"/>
                <a:cs typeface="Times New Roman"/>
                <a:sym typeface="Times New Roman"/>
              </a:rPr>
              <a:t>Providing the test performance and calculate the confusion matrix, accuracy, sensitivity, specificity, F1-score, false positive rate, and false negative rate for each class using the best number of features for that class</a:t>
            </a:r>
            <a:endParaRPr sz="2000" dirty="0">
              <a:solidFill>
                <a:schemeClr val="accent5"/>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0"/>
          <p:cNvSpPr txBox="1"/>
          <p:nvPr/>
        </p:nvSpPr>
        <p:spPr>
          <a:xfrm>
            <a:off x="331300" y="1761700"/>
            <a:ext cx="72273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300">
              <a:solidFill>
                <a:schemeClr val="accent5"/>
              </a:solidFill>
              <a:latin typeface="Times New Roman"/>
              <a:ea typeface="Times New Roman"/>
              <a:cs typeface="Times New Roman"/>
              <a:sym typeface="Times New Roman"/>
            </a:endParaRPr>
          </a:p>
        </p:txBody>
      </p:sp>
      <p:pic>
        <p:nvPicPr>
          <p:cNvPr id="93" name="Google Shape;93;p20"/>
          <p:cNvPicPr preferRelativeResize="0"/>
          <p:nvPr/>
        </p:nvPicPr>
        <p:blipFill rotWithShape="1">
          <a:blip r:embed="rId3">
            <a:alphaModFix/>
          </a:blip>
          <a:srcRect l="7355" t="23201" r="8772" b="12580"/>
          <a:stretch/>
        </p:blipFill>
        <p:spPr>
          <a:xfrm>
            <a:off x="1418013" y="1263438"/>
            <a:ext cx="6473027" cy="3218524"/>
          </a:xfrm>
          <a:prstGeom prst="rect">
            <a:avLst/>
          </a:prstGeom>
          <a:noFill/>
          <a:ln w="38100" cap="flat" cmpd="sng">
            <a:solidFill>
              <a:schemeClr val="accent5"/>
            </a:solidFill>
            <a:prstDash val="solid"/>
            <a:round/>
            <a:headEnd type="none" w="sm" len="sm"/>
            <a:tailEnd type="none" w="sm" len="sm"/>
          </a:ln>
        </p:spPr>
      </p:pic>
      <p:sp>
        <p:nvSpPr>
          <p:cNvPr id="94" name="Google Shape;94;p20"/>
          <p:cNvSpPr txBox="1"/>
          <p:nvPr/>
        </p:nvSpPr>
        <p:spPr>
          <a:xfrm>
            <a:off x="-361775" y="465125"/>
            <a:ext cx="3000000" cy="5388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en-US" sz="2300" u="sng">
                <a:solidFill>
                  <a:schemeClr val="accent5"/>
                </a:solidFill>
                <a:latin typeface="Times New Roman"/>
                <a:ea typeface="Times New Roman"/>
                <a:cs typeface="Times New Roman"/>
                <a:sym typeface="Times New Roman"/>
              </a:rPr>
              <a:t>The Dataset : </a:t>
            </a:r>
            <a:endParaRPr u="sng"/>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1"/>
          <p:cNvSpPr txBox="1"/>
          <p:nvPr/>
        </p:nvSpPr>
        <p:spPr>
          <a:xfrm>
            <a:off x="271850" y="3157725"/>
            <a:ext cx="7227300" cy="3540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endParaRPr sz="1100">
              <a:solidFill>
                <a:schemeClr val="accent5"/>
              </a:solidFill>
              <a:latin typeface="Times New Roman"/>
              <a:ea typeface="Times New Roman"/>
              <a:cs typeface="Times New Roman"/>
              <a:sym typeface="Times New Roman"/>
            </a:endParaRPr>
          </a:p>
        </p:txBody>
      </p:sp>
      <p:pic>
        <p:nvPicPr>
          <p:cNvPr id="101" name="Google Shape;101;p21"/>
          <p:cNvPicPr preferRelativeResize="0"/>
          <p:nvPr/>
        </p:nvPicPr>
        <p:blipFill rotWithShape="1">
          <a:blip r:embed="rId3">
            <a:alphaModFix/>
          </a:blip>
          <a:srcRect l="7378" t="22580" r="8488" b="17189"/>
          <a:stretch/>
        </p:blipFill>
        <p:spPr>
          <a:xfrm>
            <a:off x="1376288" y="1355525"/>
            <a:ext cx="6657551" cy="3273552"/>
          </a:xfrm>
          <a:prstGeom prst="rect">
            <a:avLst/>
          </a:prstGeom>
          <a:noFill/>
          <a:ln w="38100" cap="flat" cmpd="sng">
            <a:solidFill>
              <a:schemeClr val="accent5"/>
            </a:solidFill>
            <a:prstDash val="solid"/>
            <a:round/>
            <a:headEnd type="none" w="sm" len="sm"/>
            <a:tailEnd type="none" w="sm" len="sm"/>
          </a:ln>
        </p:spPr>
      </p:pic>
      <p:sp>
        <p:nvSpPr>
          <p:cNvPr id="102" name="Google Shape;102;p21"/>
          <p:cNvSpPr txBox="1"/>
          <p:nvPr/>
        </p:nvSpPr>
        <p:spPr>
          <a:xfrm>
            <a:off x="-81460" y="68545"/>
            <a:ext cx="7470600" cy="708000"/>
          </a:xfrm>
          <a:prstGeom prst="rect">
            <a:avLst/>
          </a:prstGeom>
          <a:noFill/>
          <a:ln>
            <a:noFill/>
          </a:ln>
        </p:spPr>
        <p:txBody>
          <a:bodyPr spcFirstLastPara="1" wrap="square" lIns="91425" tIns="45700" rIns="91425" bIns="45700" anchor="t" anchorCtr="0">
            <a:noAutofit/>
          </a:bodyPr>
          <a:lstStyle/>
          <a:p>
            <a:pPr marL="457200" lvl="0" indent="0" algn="l" rtl="0">
              <a:spcBef>
                <a:spcPts val="0"/>
              </a:spcBef>
              <a:spcAft>
                <a:spcPts val="0"/>
              </a:spcAft>
              <a:buNone/>
            </a:pPr>
            <a:endParaRPr sz="2300">
              <a:solidFill>
                <a:schemeClr val="accent5"/>
              </a:solidFill>
              <a:latin typeface="Times New Roman"/>
              <a:ea typeface="Times New Roman"/>
              <a:cs typeface="Times New Roman"/>
              <a:sym typeface="Times New Roman"/>
            </a:endParaRPr>
          </a:p>
          <a:p>
            <a:pPr marL="457200" lvl="0" indent="0" algn="l" rtl="0">
              <a:spcBef>
                <a:spcPts val="0"/>
              </a:spcBef>
              <a:spcAft>
                <a:spcPts val="0"/>
              </a:spcAft>
              <a:buNone/>
            </a:pPr>
            <a:endParaRPr sz="4000">
              <a:solidFill>
                <a:schemeClr val="lt1"/>
              </a:solidFill>
              <a:latin typeface="Arial"/>
              <a:ea typeface="Arial"/>
              <a:cs typeface="Arial"/>
              <a:sym typeface="Arial"/>
            </a:endParaRPr>
          </a:p>
        </p:txBody>
      </p:sp>
      <p:sp>
        <p:nvSpPr>
          <p:cNvPr id="103" name="Google Shape;103;p21"/>
          <p:cNvSpPr txBox="1"/>
          <p:nvPr/>
        </p:nvSpPr>
        <p:spPr>
          <a:xfrm>
            <a:off x="100300" y="647525"/>
            <a:ext cx="3000000" cy="5388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en-US" sz="2300" u="sng">
                <a:solidFill>
                  <a:schemeClr val="accent5"/>
                </a:solidFill>
                <a:latin typeface="Times New Roman"/>
                <a:ea typeface="Times New Roman"/>
                <a:cs typeface="Times New Roman"/>
                <a:sym typeface="Times New Roman"/>
              </a:rPr>
              <a:t>After Merging: </a:t>
            </a:r>
            <a:endParaRPr u="sng"/>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p:nvPr/>
        </p:nvSpPr>
        <p:spPr>
          <a:xfrm>
            <a:off x="395075" y="249150"/>
            <a:ext cx="6559200" cy="8220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2300">
                <a:solidFill>
                  <a:schemeClr val="accent5"/>
                </a:solidFill>
                <a:latin typeface="Times New Roman"/>
                <a:ea typeface="Times New Roman"/>
                <a:cs typeface="Times New Roman"/>
                <a:sym typeface="Times New Roman"/>
              </a:rPr>
              <a:t>The curve that compares the accuracy of all methods versus the number of features</a:t>
            </a:r>
            <a:endParaRPr sz="2300">
              <a:solidFill>
                <a:schemeClr val="accent5"/>
              </a:solidFill>
              <a:latin typeface="Times New Roman"/>
              <a:ea typeface="Times New Roman"/>
              <a:cs typeface="Times New Roman"/>
              <a:sym typeface="Times New Roman"/>
            </a:endParaRPr>
          </a:p>
        </p:txBody>
      </p:sp>
      <p:pic>
        <p:nvPicPr>
          <p:cNvPr id="110" name="Google Shape;110;p22"/>
          <p:cNvPicPr preferRelativeResize="0"/>
          <p:nvPr/>
        </p:nvPicPr>
        <p:blipFill rotWithShape="1">
          <a:blip r:embed="rId3">
            <a:alphaModFix/>
          </a:blip>
          <a:srcRect l="1143" t="10952" r="4311" b="6328"/>
          <a:stretch/>
        </p:blipFill>
        <p:spPr>
          <a:xfrm>
            <a:off x="2154116" y="1545048"/>
            <a:ext cx="4295375" cy="3100675"/>
          </a:xfrm>
          <a:prstGeom prst="rect">
            <a:avLst/>
          </a:prstGeom>
          <a:noFill/>
          <a:ln>
            <a:noFill/>
          </a:ln>
        </p:spPr>
      </p:pic>
      <p:pic>
        <p:nvPicPr>
          <p:cNvPr id="111" name="Google Shape;111;p22"/>
          <p:cNvPicPr preferRelativeResize="0"/>
          <p:nvPr/>
        </p:nvPicPr>
        <p:blipFill>
          <a:blip r:embed="rId4">
            <a:alphaModFix/>
          </a:blip>
          <a:stretch>
            <a:fillRect/>
          </a:stretch>
        </p:blipFill>
        <p:spPr>
          <a:xfrm>
            <a:off x="2174416" y="1545048"/>
            <a:ext cx="4254750" cy="3100675"/>
          </a:xfrm>
          <a:prstGeom prst="rect">
            <a:avLst/>
          </a:prstGeom>
          <a:noFill/>
          <a:ln w="38100" cap="flat" cmpd="sng">
            <a:solidFill>
              <a:schemeClr val="accent5"/>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graphicFrame>
        <p:nvGraphicFramePr>
          <p:cNvPr id="117" name="Google Shape;117;p23"/>
          <p:cNvGraphicFramePr/>
          <p:nvPr>
            <p:extLst>
              <p:ext uri="{D42A27DB-BD31-4B8C-83A1-F6EECF244321}">
                <p14:modId xmlns:p14="http://schemas.microsoft.com/office/powerpoint/2010/main" val="3286213126"/>
              </p:ext>
            </p:extLst>
          </p:nvPr>
        </p:nvGraphicFramePr>
        <p:xfrm>
          <a:off x="797475" y="1182525"/>
          <a:ext cx="7239000" cy="3459270"/>
        </p:xfrm>
        <a:graphic>
          <a:graphicData uri="http://schemas.openxmlformats.org/drawingml/2006/table">
            <a:tbl>
              <a:tblPr>
                <a:noFill/>
                <a:tableStyleId>{4650C2AB-EB93-4A40-91A7-E35020DCA5FD}</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US" sz="1700" b="1" i="1" dirty="0">
                          <a:solidFill>
                            <a:schemeClr val="dk1"/>
                          </a:solidFill>
                          <a:latin typeface="Times New Roman"/>
                          <a:ea typeface="Times New Roman"/>
                          <a:cs typeface="Times New Roman"/>
                          <a:sym typeface="Times New Roman"/>
                        </a:rPr>
                        <a:t>Classifier</a:t>
                      </a:r>
                      <a:r>
                        <a:rPr lang="en-US" b="1" dirty="0">
                          <a:solidFill>
                            <a:schemeClr val="dk1"/>
                          </a:solidFill>
                        </a:rPr>
                        <a:t> </a:t>
                      </a:r>
                      <a:endParaRPr b="1" dirty="0">
                        <a:solidFill>
                          <a:schemeClr val="dk1"/>
                        </a:solidFill>
                      </a:endParaRPr>
                    </a:p>
                  </a:txBody>
                  <a:tcPr marL="91425" marR="91425" marT="91425" marB="91425"/>
                </a:tc>
                <a:tc>
                  <a:txBody>
                    <a:bodyPr/>
                    <a:lstStyle/>
                    <a:p>
                      <a:pPr marL="0" lvl="0" indent="0" algn="l" rtl="0">
                        <a:spcBef>
                          <a:spcPts val="0"/>
                        </a:spcBef>
                        <a:spcAft>
                          <a:spcPts val="0"/>
                        </a:spcAft>
                        <a:buNone/>
                      </a:pPr>
                      <a:r>
                        <a:rPr lang="en-US" sz="1700" b="1" i="1" dirty="0">
                          <a:solidFill>
                            <a:schemeClr val="dk1"/>
                          </a:solidFill>
                          <a:latin typeface="Times New Roman"/>
                          <a:ea typeface="Times New Roman"/>
                          <a:cs typeface="Times New Roman"/>
                          <a:sym typeface="Times New Roman"/>
                        </a:rPr>
                        <a:t>Best Features</a:t>
                      </a:r>
                      <a:endParaRPr sz="1700" b="1" i="1" dirty="0">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sz="1700" b="1" i="1" dirty="0">
                          <a:solidFill>
                            <a:schemeClr val="dk1"/>
                          </a:solidFill>
                          <a:latin typeface="Times New Roman"/>
                          <a:ea typeface="Times New Roman"/>
                          <a:cs typeface="Times New Roman"/>
                          <a:sym typeface="Times New Roman"/>
                        </a:rPr>
                        <a:t>Accuracies</a:t>
                      </a:r>
                      <a:endParaRPr sz="1700" b="1" i="1" dirty="0">
                        <a:solidFill>
                          <a:schemeClr val="dk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436625">
                <a:tc>
                  <a:txBody>
                    <a:bodyPr/>
                    <a:lstStyle/>
                    <a:p>
                      <a:pPr marL="0" lvl="0" indent="0" algn="l" rtl="0">
                        <a:spcBef>
                          <a:spcPts val="0"/>
                        </a:spcBef>
                        <a:spcAft>
                          <a:spcPts val="0"/>
                        </a:spcAft>
                        <a:buNone/>
                      </a:pPr>
                      <a:r>
                        <a:rPr lang="en-US" sz="1800">
                          <a:solidFill>
                            <a:schemeClr val="accent5"/>
                          </a:solidFill>
                          <a:latin typeface="Times New Roman"/>
                          <a:ea typeface="Times New Roman"/>
                          <a:cs typeface="Times New Roman"/>
                          <a:sym typeface="Times New Roman"/>
                        </a:rPr>
                        <a:t>Naive Bayes</a:t>
                      </a:r>
                      <a:endParaRPr sz="1800">
                        <a:solidFill>
                          <a:schemeClr val="accent5"/>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sz="1800">
                          <a:solidFill>
                            <a:schemeClr val="accent5"/>
                          </a:solidFill>
                          <a:latin typeface="Times New Roman"/>
                          <a:ea typeface="Times New Roman"/>
                          <a:cs typeface="Times New Roman"/>
                          <a:sym typeface="Times New Roman"/>
                        </a:rPr>
                        <a:t>14</a:t>
                      </a:r>
                      <a:endParaRPr sz="1800">
                        <a:solidFill>
                          <a:schemeClr val="accent5"/>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sz="1800">
                          <a:solidFill>
                            <a:schemeClr val="accent5"/>
                          </a:solidFill>
                          <a:latin typeface="Times New Roman"/>
                          <a:ea typeface="Times New Roman"/>
                          <a:cs typeface="Times New Roman"/>
                          <a:sym typeface="Times New Roman"/>
                        </a:rPr>
                        <a:t>0.915</a:t>
                      </a:r>
                      <a:endParaRPr sz="1800">
                        <a:solidFill>
                          <a:schemeClr val="accent5"/>
                        </a:solidFill>
                        <a:latin typeface="Times New Roman"/>
                        <a:ea typeface="Times New Roman"/>
                        <a:cs typeface="Times New Roman"/>
                        <a:sym typeface="Times New Roman"/>
                      </a:endParaRPr>
                    </a:p>
                    <a:p>
                      <a:pPr marL="0" lvl="0" indent="0" algn="l" rtl="0">
                        <a:spcBef>
                          <a:spcPts val="0"/>
                        </a:spcBef>
                        <a:spcAft>
                          <a:spcPts val="0"/>
                        </a:spcAft>
                        <a:buNone/>
                      </a:pPr>
                      <a:endParaRPr sz="1800">
                        <a:solidFill>
                          <a:schemeClr val="accent5"/>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US" sz="1800">
                          <a:solidFill>
                            <a:schemeClr val="accent5"/>
                          </a:solidFill>
                          <a:latin typeface="Times New Roman"/>
                          <a:ea typeface="Times New Roman"/>
                          <a:cs typeface="Times New Roman"/>
                          <a:sym typeface="Times New Roman"/>
                        </a:rPr>
                        <a:t>Decision Tree</a:t>
                      </a:r>
                      <a:endParaRPr sz="1800">
                        <a:solidFill>
                          <a:schemeClr val="accent5"/>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sz="1800">
                          <a:solidFill>
                            <a:schemeClr val="accent5"/>
                          </a:solidFill>
                          <a:latin typeface="Times New Roman"/>
                          <a:ea typeface="Times New Roman"/>
                          <a:cs typeface="Times New Roman"/>
                          <a:sym typeface="Times New Roman"/>
                        </a:rPr>
                        <a:t>14</a:t>
                      </a:r>
                      <a:endParaRPr sz="1800">
                        <a:solidFill>
                          <a:schemeClr val="accent5"/>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sz="1800">
                          <a:solidFill>
                            <a:schemeClr val="accent5"/>
                          </a:solidFill>
                          <a:latin typeface="Times New Roman"/>
                          <a:ea typeface="Times New Roman"/>
                          <a:cs typeface="Times New Roman"/>
                          <a:sym typeface="Times New Roman"/>
                        </a:rPr>
                        <a:t>0.898</a:t>
                      </a:r>
                      <a:endParaRPr sz="1800">
                        <a:solidFill>
                          <a:schemeClr val="accent5"/>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US" sz="1800">
                          <a:solidFill>
                            <a:schemeClr val="accent5"/>
                          </a:solidFill>
                          <a:latin typeface="Times New Roman"/>
                          <a:ea typeface="Times New Roman"/>
                          <a:cs typeface="Times New Roman"/>
                          <a:sym typeface="Times New Roman"/>
                        </a:rPr>
                        <a:t>Random Forest </a:t>
                      </a:r>
                      <a:endParaRPr sz="1800">
                        <a:solidFill>
                          <a:schemeClr val="accent5"/>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sz="1800">
                          <a:solidFill>
                            <a:schemeClr val="accent5"/>
                          </a:solidFill>
                          <a:latin typeface="Times New Roman"/>
                          <a:ea typeface="Times New Roman"/>
                          <a:cs typeface="Times New Roman"/>
                          <a:sym typeface="Times New Roman"/>
                        </a:rPr>
                        <a:t>12</a:t>
                      </a:r>
                      <a:endParaRPr sz="1800">
                        <a:solidFill>
                          <a:schemeClr val="accent5"/>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sz="1800">
                          <a:solidFill>
                            <a:schemeClr val="accent5"/>
                          </a:solidFill>
                          <a:latin typeface="Times New Roman"/>
                          <a:ea typeface="Times New Roman"/>
                          <a:cs typeface="Times New Roman"/>
                          <a:sym typeface="Times New Roman"/>
                        </a:rPr>
                        <a:t>0.932</a:t>
                      </a:r>
                      <a:endParaRPr sz="1800">
                        <a:solidFill>
                          <a:schemeClr val="accent5"/>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US" sz="1800">
                          <a:solidFill>
                            <a:schemeClr val="accent5"/>
                          </a:solidFill>
                          <a:latin typeface="Times New Roman"/>
                          <a:ea typeface="Times New Roman"/>
                          <a:cs typeface="Times New Roman"/>
                          <a:sym typeface="Times New Roman"/>
                        </a:rPr>
                        <a:t>LDA</a:t>
                      </a:r>
                      <a:endParaRPr sz="1800">
                        <a:solidFill>
                          <a:schemeClr val="accent5"/>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sz="1800">
                          <a:solidFill>
                            <a:schemeClr val="accent5"/>
                          </a:solidFill>
                          <a:latin typeface="Times New Roman"/>
                          <a:ea typeface="Times New Roman"/>
                          <a:cs typeface="Times New Roman"/>
                          <a:sym typeface="Times New Roman"/>
                        </a:rPr>
                        <a:t>11</a:t>
                      </a:r>
                      <a:endParaRPr sz="1800">
                        <a:solidFill>
                          <a:schemeClr val="accent5"/>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sz="1800">
                          <a:solidFill>
                            <a:schemeClr val="accent5"/>
                          </a:solidFill>
                          <a:latin typeface="Times New Roman"/>
                          <a:ea typeface="Times New Roman"/>
                          <a:cs typeface="Times New Roman"/>
                          <a:sym typeface="Times New Roman"/>
                        </a:rPr>
                        <a:t>0.917</a:t>
                      </a:r>
                      <a:endParaRPr sz="1800">
                        <a:solidFill>
                          <a:schemeClr val="accent5"/>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US" sz="1800">
                          <a:solidFill>
                            <a:schemeClr val="accent5"/>
                          </a:solidFill>
                          <a:latin typeface="Times New Roman"/>
                          <a:ea typeface="Times New Roman"/>
                          <a:cs typeface="Times New Roman"/>
                          <a:sym typeface="Times New Roman"/>
                        </a:rPr>
                        <a:t>QDA</a:t>
                      </a:r>
                      <a:endParaRPr sz="1800">
                        <a:solidFill>
                          <a:schemeClr val="accent5"/>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sz="1800">
                          <a:solidFill>
                            <a:schemeClr val="accent5"/>
                          </a:solidFill>
                          <a:latin typeface="Times New Roman"/>
                          <a:ea typeface="Times New Roman"/>
                          <a:cs typeface="Times New Roman"/>
                          <a:sym typeface="Times New Roman"/>
                        </a:rPr>
                        <a:t>14</a:t>
                      </a:r>
                      <a:endParaRPr sz="1800">
                        <a:solidFill>
                          <a:schemeClr val="accent5"/>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sz="1800">
                          <a:solidFill>
                            <a:schemeClr val="accent5"/>
                          </a:solidFill>
                          <a:latin typeface="Times New Roman"/>
                          <a:ea typeface="Times New Roman"/>
                          <a:cs typeface="Times New Roman"/>
                          <a:sym typeface="Times New Roman"/>
                        </a:rPr>
                        <a:t>0.916</a:t>
                      </a:r>
                      <a:endParaRPr sz="1800">
                        <a:solidFill>
                          <a:schemeClr val="accent5"/>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US" sz="1800">
                          <a:solidFill>
                            <a:schemeClr val="accent5"/>
                          </a:solidFill>
                          <a:latin typeface="Times New Roman"/>
                          <a:ea typeface="Times New Roman"/>
                          <a:cs typeface="Times New Roman"/>
                          <a:sym typeface="Times New Roman"/>
                        </a:rPr>
                        <a:t>MLP</a:t>
                      </a:r>
                      <a:endParaRPr sz="1800">
                        <a:solidFill>
                          <a:schemeClr val="accent5"/>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sz="1800">
                          <a:solidFill>
                            <a:schemeClr val="accent5"/>
                          </a:solidFill>
                          <a:latin typeface="Times New Roman"/>
                          <a:ea typeface="Times New Roman"/>
                          <a:cs typeface="Times New Roman"/>
                          <a:sym typeface="Times New Roman"/>
                        </a:rPr>
                        <a:t>14</a:t>
                      </a:r>
                      <a:endParaRPr sz="1800">
                        <a:solidFill>
                          <a:schemeClr val="accent5"/>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sz="1800" dirty="0">
                          <a:solidFill>
                            <a:schemeClr val="accent5"/>
                          </a:solidFill>
                          <a:latin typeface="Times New Roman"/>
                          <a:ea typeface="Times New Roman"/>
                          <a:cs typeface="Times New Roman"/>
                          <a:sym typeface="Times New Roman"/>
                        </a:rPr>
                        <a:t>0.934</a:t>
                      </a:r>
                      <a:endParaRPr sz="1800" dirty="0">
                        <a:solidFill>
                          <a:schemeClr val="accent5"/>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4"/>
          <p:cNvSpPr txBox="1"/>
          <p:nvPr/>
        </p:nvSpPr>
        <p:spPr>
          <a:xfrm>
            <a:off x="206900" y="594150"/>
            <a:ext cx="300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u="sng">
                <a:solidFill>
                  <a:schemeClr val="accent5"/>
                </a:solidFill>
                <a:latin typeface="Times New Roman"/>
                <a:ea typeface="Times New Roman"/>
                <a:cs typeface="Times New Roman"/>
                <a:sym typeface="Times New Roman"/>
              </a:rPr>
              <a:t>Naive Bayes</a:t>
            </a:r>
            <a:endParaRPr sz="1800" b="1" u="sng">
              <a:solidFill>
                <a:schemeClr val="accent5"/>
              </a:solidFill>
              <a:latin typeface="Times New Roman"/>
              <a:ea typeface="Times New Roman"/>
              <a:cs typeface="Times New Roman"/>
              <a:sym typeface="Times New Roman"/>
            </a:endParaRPr>
          </a:p>
        </p:txBody>
      </p:sp>
      <p:sp>
        <p:nvSpPr>
          <p:cNvPr id="124" name="Google Shape;124;p24"/>
          <p:cNvSpPr txBox="1"/>
          <p:nvPr/>
        </p:nvSpPr>
        <p:spPr>
          <a:xfrm>
            <a:off x="206900" y="1203950"/>
            <a:ext cx="300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i="1" dirty="0">
                <a:solidFill>
                  <a:schemeClr val="dk1"/>
                </a:solidFill>
                <a:latin typeface="Times New Roman"/>
                <a:ea typeface="Times New Roman"/>
                <a:cs typeface="Times New Roman"/>
                <a:sym typeface="Times New Roman"/>
              </a:rPr>
              <a:t>Best Features : 14</a:t>
            </a:r>
            <a:endParaRPr sz="1800" i="1" dirty="0">
              <a:solidFill>
                <a:schemeClr val="dk1"/>
              </a:solidFill>
              <a:latin typeface="Times New Roman"/>
              <a:ea typeface="Times New Roman"/>
              <a:cs typeface="Times New Roman"/>
              <a:sym typeface="Times New Roman"/>
            </a:endParaRPr>
          </a:p>
        </p:txBody>
      </p:sp>
      <p:sp>
        <p:nvSpPr>
          <p:cNvPr id="125" name="Google Shape;125;p24"/>
          <p:cNvSpPr txBox="1"/>
          <p:nvPr/>
        </p:nvSpPr>
        <p:spPr>
          <a:xfrm>
            <a:off x="206900" y="2007250"/>
            <a:ext cx="3000000" cy="184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solidFill>
                  <a:schemeClr val="accent5"/>
                </a:solidFill>
                <a:latin typeface="Times New Roman"/>
                <a:ea typeface="Times New Roman"/>
                <a:cs typeface="Times New Roman"/>
                <a:sym typeface="Times New Roman"/>
              </a:rPr>
              <a:t>Accuracy: 0.916</a:t>
            </a:r>
            <a:endParaRPr sz="1800">
              <a:solidFill>
                <a:schemeClr val="accent5"/>
              </a:solidFill>
              <a:latin typeface="Times New Roman"/>
              <a:ea typeface="Times New Roman"/>
              <a:cs typeface="Times New Roman"/>
              <a:sym typeface="Times New Roman"/>
            </a:endParaRPr>
          </a:p>
          <a:p>
            <a:pPr marL="0" lvl="0" indent="0" algn="l" rtl="0">
              <a:spcBef>
                <a:spcPts val="0"/>
              </a:spcBef>
              <a:spcAft>
                <a:spcPts val="0"/>
              </a:spcAft>
              <a:buNone/>
            </a:pPr>
            <a:r>
              <a:rPr lang="en-US" sz="1800">
                <a:solidFill>
                  <a:schemeClr val="accent5"/>
                </a:solidFill>
                <a:latin typeface="Times New Roman"/>
                <a:ea typeface="Times New Roman"/>
                <a:cs typeface="Times New Roman"/>
                <a:sym typeface="Times New Roman"/>
              </a:rPr>
              <a:t>Sensitivity: 0.069</a:t>
            </a:r>
            <a:endParaRPr sz="1800">
              <a:solidFill>
                <a:schemeClr val="accent5"/>
              </a:solidFill>
              <a:latin typeface="Times New Roman"/>
              <a:ea typeface="Times New Roman"/>
              <a:cs typeface="Times New Roman"/>
              <a:sym typeface="Times New Roman"/>
            </a:endParaRPr>
          </a:p>
          <a:p>
            <a:pPr marL="0" lvl="0" indent="0" algn="l" rtl="0">
              <a:spcBef>
                <a:spcPts val="0"/>
              </a:spcBef>
              <a:spcAft>
                <a:spcPts val="0"/>
              </a:spcAft>
              <a:buNone/>
            </a:pPr>
            <a:r>
              <a:rPr lang="en-US" sz="1800">
                <a:solidFill>
                  <a:schemeClr val="accent5"/>
                </a:solidFill>
                <a:latin typeface="Times New Roman"/>
                <a:ea typeface="Times New Roman"/>
                <a:cs typeface="Times New Roman"/>
                <a:sym typeface="Times New Roman"/>
              </a:rPr>
              <a:t>Specificity: 0.643</a:t>
            </a:r>
            <a:endParaRPr sz="1800">
              <a:solidFill>
                <a:schemeClr val="accent5"/>
              </a:solidFill>
              <a:latin typeface="Times New Roman"/>
              <a:ea typeface="Times New Roman"/>
              <a:cs typeface="Times New Roman"/>
              <a:sym typeface="Times New Roman"/>
            </a:endParaRPr>
          </a:p>
          <a:p>
            <a:pPr marL="0" lvl="0" indent="0" algn="l" rtl="0">
              <a:spcBef>
                <a:spcPts val="0"/>
              </a:spcBef>
              <a:spcAft>
                <a:spcPts val="0"/>
              </a:spcAft>
              <a:buNone/>
            </a:pPr>
            <a:r>
              <a:rPr lang="en-US" sz="1800">
                <a:solidFill>
                  <a:schemeClr val="accent5"/>
                </a:solidFill>
                <a:latin typeface="Times New Roman"/>
                <a:ea typeface="Times New Roman"/>
                <a:cs typeface="Times New Roman"/>
                <a:sym typeface="Times New Roman"/>
              </a:rPr>
              <a:t>F1-Score: 0.915</a:t>
            </a:r>
            <a:endParaRPr sz="1800">
              <a:solidFill>
                <a:schemeClr val="accent5"/>
              </a:solidFill>
              <a:latin typeface="Times New Roman"/>
              <a:ea typeface="Times New Roman"/>
              <a:cs typeface="Times New Roman"/>
              <a:sym typeface="Times New Roman"/>
            </a:endParaRPr>
          </a:p>
          <a:p>
            <a:pPr marL="0" lvl="0" indent="0" algn="l" rtl="0">
              <a:spcBef>
                <a:spcPts val="0"/>
              </a:spcBef>
              <a:spcAft>
                <a:spcPts val="0"/>
              </a:spcAft>
              <a:buNone/>
            </a:pPr>
            <a:r>
              <a:rPr lang="en-US" sz="1800">
                <a:solidFill>
                  <a:schemeClr val="accent5"/>
                </a:solidFill>
                <a:latin typeface="Times New Roman"/>
                <a:ea typeface="Times New Roman"/>
                <a:cs typeface="Times New Roman"/>
                <a:sym typeface="Times New Roman"/>
              </a:rPr>
              <a:t>False Positive Rate: 0.099</a:t>
            </a:r>
            <a:endParaRPr sz="1800">
              <a:solidFill>
                <a:schemeClr val="accent5"/>
              </a:solidFill>
              <a:latin typeface="Times New Roman"/>
              <a:ea typeface="Times New Roman"/>
              <a:cs typeface="Times New Roman"/>
              <a:sym typeface="Times New Roman"/>
            </a:endParaRPr>
          </a:p>
          <a:p>
            <a:pPr marL="0" lvl="0" indent="0" algn="l" rtl="0">
              <a:spcBef>
                <a:spcPts val="0"/>
              </a:spcBef>
              <a:spcAft>
                <a:spcPts val="0"/>
              </a:spcAft>
              <a:buNone/>
            </a:pPr>
            <a:r>
              <a:rPr lang="en-US" sz="1800">
                <a:solidFill>
                  <a:schemeClr val="accent5"/>
                </a:solidFill>
                <a:latin typeface="Times New Roman"/>
                <a:ea typeface="Times New Roman"/>
                <a:cs typeface="Times New Roman"/>
                <a:sym typeface="Times New Roman"/>
              </a:rPr>
              <a:t>False Negative Rate: 0.039</a:t>
            </a:r>
            <a:endParaRPr sz="1800">
              <a:solidFill>
                <a:schemeClr val="accent5"/>
              </a:solidFill>
              <a:latin typeface="Times New Roman"/>
              <a:ea typeface="Times New Roman"/>
              <a:cs typeface="Times New Roman"/>
              <a:sym typeface="Times New Roman"/>
            </a:endParaRPr>
          </a:p>
        </p:txBody>
      </p:sp>
      <p:pic>
        <p:nvPicPr>
          <p:cNvPr id="126" name="Google Shape;126;p24"/>
          <p:cNvPicPr preferRelativeResize="0"/>
          <p:nvPr/>
        </p:nvPicPr>
        <p:blipFill>
          <a:blip r:embed="rId3">
            <a:alphaModFix/>
          </a:blip>
          <a:stretch>
            <a:fillRect/>
          </a:stretch>
        </p:blipFill>
        <p:spPr>
          <a:xfrm>
            <a:off x="5246100" y="831025"/>
            <a:ext cx="3087150" cy="3087150"/>
          </a:xfrm>
          <a:prstGeom prst="rect">
            <a:avLst/>
          </a:prstGeom>
          <a:noFill/>
          <a:ln w="38100" cap="flat" cmpd="sng">
            <a:solidFill>
              <a:schemeClr val="accent5"/>
            </a:solidFill>
            <a:prstDash val="solid"/>
            <a:round/>
            <a:headEnd type="none" w="sm" len="sm"/>
            <a:tailEnd type="none" w="sm" len="sm"/>
          </a:ln>
        </p:spPr>
      </p:pic>
      <p:pic>
        <p:nvPicPr>
          <p:cNvPr id="127" name="Google Shape;127;p24"/>
          <p:cNvPicPr preferRelativeResize="0"/>
          <p:nvPr/>
        </p:nvPicPr>
        <p:blipFill>
          <a:blip r:embed="rId4">
            <a:alphaModFix/>
          </a:blip>
          <a:stretch>
            <a:fillRect/>
          </a:stretch>
        </p:blipFill>
        <p:spPr>
          <a:xfrm>
            <a:off x="5312763" y="928113"/>
            <a:ext cx="2884275" cy="2892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5"/>
          <p:cNvSpPr txBox="1"/>
          <p:nvPr/>
        </p:nvSpPr>
        <p:spPr>
          <a:xfrm>
            <a:off x="206900" y="594150"/>
            <a:ext cx="300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u="sng">
                <a:solidFill>
                  <a:schemeClr val="accent5"/>
                </a:solidFill>
                <a:latin typeface="Times New Roman"/>
                <a:ea typeface="Times New Roman"/>
                <a:cs typeface="Times New Roman"/>
                <a:sym typeface="Times New Roman"/>
              </a:rPr>
              <a:t>Decision Tree</a:t>
            </a:r>
            <a:endParaRPr sz="1800" b="1" u="sng">
              <a:solidFill>
                <a:schemeClr val="accent5"/>
              </a:solidFill>
              <a:latin typeface="Times New Roman"/>
              <a:ea typeface="Times New Roman"/>
              <a:cs typeface="Times New Roman"/>
              <a:sym typeface="Times New Roman"/>
            </a:endParaRPr>
          </a:p>
        </p:txBody>
      </p:sp>
      <p:sp>
        <p:nvSpPr>
          <p:cNvPr id="134" name="Google Shape;134;p25"/>
          <p:cNvSpPr txBox="1"/>
          <p:nvPr/>
        </p:nvSpPr>
        <p:spPr>
          <a:xfrm>
            <a:off x="206900" y="1194850"/>
            <a:ext cx="300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i="1" dirty="0">
                <a:solidFill>
                  <a:schemeClr val="dk1"/>
                </a:solidFill>
                <a:latin typeface="Times New Roman"/>
                <a:ea typeface="Times New Roman"/>
                <a:cs typeface="Times New Roman"/>
                <a:sym typeface="Times New Roman"/>
              </a:rPr>
              <a:t>Best Features : 14</a:t>
            </a:r>
            <a:endParaRPr sz="1800" i="1" dirty="0">
              <a:solidFill>
                <a:schemeClr val="dk1"/>
              </a:solidFill>
              <a:latin typeface="Times New Roman"/>
              <a:ea typeface="Times New Roman"/>
              <a:cs typeface="Times New Roman"/>
              <a:sym typeface="Times New Roman"/>
            </a:endParaRPr>
          </a:p>
        </p:txBody>
      </p:sp>
      <p:sp>
        <p:nvSpPr>
          <p:cNvPr id="135" name="Google Shape;135;p25"/>
          <p:cNvSpPr txBox="1"/>
          <p:nvPr/>
        </p:nvSpPr>
        <p:spPr>
          <a:xfrm>
            <a:off x="206900" y="1978975"/>
            <a:ext cx="3000000" cy="184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solidFill>
                  <a:schemeClr val="accent5"/>
                </a:solidFill>
                <a:latin typeface="Times New Roman"/>
                <a:ea typeface="Times New Roman"/>
                <a:cs typeface="Times New Roman"/>
                <a:sym typeface="Times New Roman"/>
              </a:rPr>
              <a:t>Accuracy: 0.0898</a:t>
            </a:r>
            <a:endParaRPr sz="1800">
              <a:solidFill>
                <a:schemeClr val="accent5"/>
              </a:solidFill>
              <a:latin typeface="Times New Roman"/>
              <a:ea typeface="Times New Roman"/>
              <a:cs typeface="Times New Roman"/>
              <a:sym typeface="Times New Roman"/>
            </a:endParaRPr>
          </a:p>
          <a:p>
            <a:pPr marL="0" lvl="0" indent="0" algn="l" rtl="0">
              <a:spcBef>
                <a:spcPts val="0"/>
              </a:spcBef>
              <a:spcAft>
                <a:spcPts val="0"/>
              </a:spcAft>
              <a:buNone/>
            </a:pPr>
            <a:r>
              <a:rPr lang="en-US" sz="1800">
                <a:solidFill>
                  <a:schemeClr val="accent5"/>
                </a:solidFill>
                <a:latin typeface="Times New Roman"/>
                <a:ea typeface="Times New Roman"/>
                <a:cs typeface="Times New Roman"/>
                <a:sym typeface="Times New Roman"/>
              </a:rPr>
              <a:t>Sensitivity: 0.114</a:t>
            </a:r>
            <a:endParaRPr sz="1800">
              <a:solidFill>
                <a:schemeClr val="accent5"/>
              </a:solidFill>
              <a:latin typeface="Times New Roman"/>
              <a:ea typeface="Times New Roman"/>
              <a:cs typeface="Times New Roman"/>
              <a:sym typeface="Times New Roman"/>
            </a:endParaRPr>
          </a:p>
          <a:p>
            <a:pPr marL="0" lvl="0" indent="0" algn="l" rtl="0">
              <a:spcBef>
                <a:spcPts val="0"/>
              </a:spcBef>
              <a:spcAft>
                <a:spcPts val="0"/>
              </a:spcAft>
              <a:buNone/>
            </a:pPr>
            <a:r>
              <a:rPr lang="en-US" sz="1800">
                <a:solidFill>
                  <a:schemeClr val="accent5"/>
                </a:solidFill>
                <a:latin typeface="Times New Roman"/>
                <a:ea typeface="Times New Roman"/>
                <a:cs typeface="Times New Roman"/>
                <a:sym typeface="Times New Roman"/>
              </a:rPr>
              <a:t>Specificity: 0.635</a:t>
            </a:r>
            <a:endParaRPr sz="1800">
              <a:solidFill>
                <a:schemeClr val="accent5"/>
              </a:solidFill>
              <a:latin typeface="Times New Roman"/>
              <a:ea typeface="Times New Roman"/>
              <a:cs typeface="Times New Roman"/>
              <a:sym typeface="Times New Roman"/>
            </a:endParaRPr>
          </a:p>
          <a:p>
            <a:pPr marL="0" lvl="0" indent="0" algn="l" rtl="0">
              <a:spcBef>
                <a:spcPts val="0"/>
              </a:spcBef>
              <a:spcAft>
                <a:spcPts val="0"/>
              </a:spcAft>
              <a:buNone/>
            </a:pPr>
            <a:r>
              <a:rPr lang="en-US" sz="1800">
                <a:solidFill>
                  <a:schemeClr val="accent5"/>
                </a:solidFill>
                <a:latin typeface="Times New Roman"/>
                <a:ea typeface="Times New Roman"/>
                <a:cs typeface="Times New Roman"/>
                <a:sym typeface="Times New Roman"/>
              </a:rPr>
              <a:t>F1-Score: 0.898</a:t>
            </a:r>
            <a:endParaRPr sz="1800">
              <a:solidFill>
                <a:schemeClr val="accent5"/>
              </a:solidFill>
              <a:latin typeface="Times New Roman"/>
              <a:ea typeface="Times New Roman"/>
              <a:cs typeface="Times New Roman"/>
              <a:sym typeface="Times New Roman"/>
            </a:endParaRPr>
          </a:p>
          <a:p>
            <a:pPr marL="0" lvl="0" indent="0" algn="l" rtl="0">
              <a:spcBef>
                <a:spcPts val="0"/>
              </a:spcBef>
              <a:spcAft>
                <a:spcPts val="0"/>
              </a:spcAft>
              <a:buNone/>
            </a:pPr>
            <a:r>
              <a:rPr lang="en-US" sz="1800">
                <a:solidFill>
                  <a:schemeClr val="accent5"/>
                </a:solidFill>
                <a:latin typeface="Times New Roman"/>
                <a:ea typeface="Times New Roman"/>
                <a:cs typeface="Times New Roman"/>
                <a:sym typeface="Times New Roman"/>
              </a:rPr>
              <a:t>False Positive Rate: 0.0104</a:t>
            </a:r>
            <a:endParaRPr sz="1800">
              <a:solidFill>
                <a:schemeClr val="accent5"/>
              </a:solidFill>
              <a:latin typeface="Times New Roman"/>
              <a:ea typeface="Times New Roman"/>
              <a:cs typeface="Times New Roman"/>
              <a:sym typeface="Times New Roman"/>
            </a:endParaRPr>
          </a:p>
          <a:p>
            <a:pPr marL="0" lvl="0" indent="0" algn="l" rtl="0">
              <a:spcBef>
                <a:spcPts val="0"/>
              </a:spcBef>
              <a:spcAft>
                <a:spcPts val="0"/>
              </a:spcAft>
              <a:buNone/>
            </a:pPr>
            <a:r>
              <a:rPr lang="en-US" sz="1800">
                <a:solidFill>
                  <a:schemeClr val="accent5"/>
                </a:solidFill>
                <a:latin typeface="Times New Roman"/>
                <a:ea typeface="Times New Roman"/>
                <a:cs typeface="Times New Roman"/>
                <a:sym typeface="Times New Roman"/>
              </a:rPr>
              <a:t>False Negative Rate: 0.040</a:t>
            </a:r>
            <a:endParaRPr sz="1800">
              <a:solidFill>
                <a:schemeClr val="accent5"/>
              </a:solidFill>
              <a:latin typeface="Times New Roman"/>
              <a:ea typeface="Times New Roman"/>
              <a:cs typeface="Times New Roman"/>
              <a:sym typeface="Times New Roman"/>
            </a:endParaRPr>
          </a:p>
        </p:txBody>
      </p:sp>
      <p:pic>
        <p:nvPicPr>
          <p:cNvPr id="136" name="Google Shape;136;p25"/>
          <p:cNvPicPr preferRelativeResize="0"/>
          <p:nvPr/>
        </p:nvPicPr>
        <p:blipFill rotWithShape="1">
          <a:blip r:embed="rId3">
            <a:alphaModFix/>
          </a:blip>
          <a:srcRect l="46867" r="-5" b="35450"/>
          <a:stretch/>
        </p:blipFill>
        <p:spPr>
          <a:xfrm>
            <a:off x="5182575" y="811650"/>
            <a:ext cx="3162300" cy="3201025"/>
          </a:xfrm>
          <a:prstGeom prst="rect">
            <a:avLst/>
          </a:prstGeom>
          <a:noFill/>
          <a:ln>
            <a:noFill/>
          </a:ln>
        </p:spPr>
      </p:pic>
      <p:pic>
        <p:nvPicPr>
          <p:cNvPr id="137" name="Google Shape;137;p25"/>
          <p:cNvPicPr preferRelativeResize="0"/>
          <p:nvPr/>
        </p:nvPicPr>
        <p:blipFill rotWithShape="1">
          <a:blip r:embed="rId4">
            <a:alphaModFix/>
          </a:blip>
          <a:srcRect t="-1964" b="-1953"/>
          <a:stretch/>
        </p:blipFill>
        <p:spPr>
          <a:xfrm>
            <a:off x="5182575" y="811650"/>
            <a:ext cx="3162300" cy="3201025"/>
          </a:xfrm>
          <a:prstGeom prst="rect">
            <a:avLst/>
          </a:prstGeom>
          <a:noFill/>
          <a:ln w="38100" cap="flat" cmpd="sng">
            <a:solidFill>
              <a:schemeClr val="accent5"/>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6"/>
          <p:cNvSpPr txBox="1"/>
          <p:nvPr/>
        </p:nvSpPr>
        <p:spPr>
          <a:xfrm>
            <a:off x="206900" y="594150"/>
            <a:ext cx="300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u="sng">
                <a:solidFill>
                  <a:schemeClr val="accent5"/>
                </a:solidFill>
                <a:latin typeface="Times New Roman"/>
                <a:ea typeface="Times New Roman"/>
                <a:cs typeface="Times New Roman"/>
                <a:sym typeface="Times New Roman"/>
              </a:rPr>
              <a:t>Random Forest</a:t>
            </a:r>
            <a:endParaRPr sz="1800" b="1" u="sng">
              <a:solidFill>
                <a:schemeClr val="accent5"/>
              </a:solidFill>
              <a:latin typeface="Times New Roman"/>
              <a:ea typeface="Times New Roman"/>
              <a:cs typeface="Times New Roman"/>
              <a:sym typeface="Times New Roman"/>
            </a:endParaRPr>
          </a:p>
        </p:txBody>
      </p:sp>
      <p:sp>
        <p:nvSpPr>
          <p:cNvPr id="144" name="Google Shape;144;p26"/>
          <p:cNvSpPr txBox="1"/>
          <p:nvPr/>
        </p:nvSpPr>
        <p:spPr>
          <a:xfrm>
            <a:off x="206900" y="1203950"/>
            <a:ext cx="300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i="1" dirty="0">
                <a:solidFill>
                  <a:schemeClr val="dk1"/>
                </a:solidFill>
                <a:latin typeface="Times New Roman"/>
                <a:ea typeface="Times New Roman"/>
                <a:cs typeface="Times New Roman"/>
                <a:sym typeface="Times New Roman"/>
              </a:rPr>
              <a:t>Best Features : 12</a:t>
            </a:r>
            <a:endParaRPr sz="1800" i="1" dirty="0">
              <a:solidFill>
                <a:schemeClr val="dk1"/>
              </a:solidFill>
              <a:latin typeface="Times New Roman"/>
              <a:ea typeface="Times New Roman"/>
              <a:cs typeface="Times New Roman"/>
              <a:sym typeface="Times New Roman"/>
            </a:endParaRPr>
          </a:p>
        </p:txBody>
      </p:sp>
      <p:sp>
        <p:nvSpPr>
          <p:cNvPr id="145" name="Google Shape;145;p26"/>
          <p:cNvSpPr txBox="1"/>
          <p:nvPr/>
        </p:nvSpPr>
        <p:spPr>
          <a:xfrm>
            <a:off x="273575" y="1978975"/>
            <a:ext cx="3000000" cy="184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solidFill>
                  <a:schemeClr val="accent5"/>
                </a:solidFill>
                <a:latin typeface="Times New Roman"/>
                <a:ea typeface="Times New Roman"/>
                <a:cs typeface="Times New Roman"/>
                <a:sym typeface="Times New Roman"/>
              </a:rPr>
              <a:t>Accuracy: 0.932</a:t>
            </a:r>
            <a:endParaRPr sz="1800">
              <a:solidFill>
                <a:schemeClr val="accent5"/>
              </a:solidFill>
              <a:latin typeface="Times New Roman"/>
              <a:ea typeface="Times New Roman"/>
              <a:cs typeface="Times New Roman"/>
              <a:sym typeface="Times New Roman"/>
            </a:endParaRPr>
          </a:p>
          <a:p>
            <a:pPr marL="0" lvl="0" indent="0" algn="l" rtl="0">
              <a:spcBef>
                <a:spcPts val="0"/>
              </a:spcBef>
              <a:spcAft>
                <a:spcPts val="0"/>
              </a:spcAft>
              <a:buNone/>
            </a:pPr>
            <a:r>
              <a:rPr lang="en-US" sz="1800">
                <a:solidFill>
                  <a:schemeClr val="accent5"/>
                </a:solidFill>
                <a:latin typeface="Times New Roman"/>
                <a:ea typeface="Times New Roman"/>
                <a:cs typeface="Times New Roman"/>
                <a:sym typeface="Times New Roman"/>
              </a:rPr>
              <a:t>Sensitivity: 0.068</a:t>
            </a:r>
            <a:endParaRPr sz="1800">
              <a:solidFill>
                <a:schemeClr val="accent5"/>
              </a:solidFill>
              <a:latin typeface="Times New Roman"/>
              <a:ea typeface="Times New Roman"/>
              <a:cs typeface="Times New Roman"/>
              <a:sym typeface="Times New Roman"/>
            </a:endParaRPr>
          </a:p>
          <a:p>
            <a:pPr marL="0" lvl="0" indent="0" algn="l" rtl="0">
              <a:spcBef>
                <a:spcPts val="0"/>
              </a:spcBef>
              <a:spcAft>
                <a:spcPts val="0"/>
              </a:spcAft>
              <a:buNone/>
            </a:pPr>
            <a:r>
              <a:rPr lang="en-US" sz="1800">
                <a:solidFill>
                  <a:schemeClr val="accent5"/>
                </a:solidFill>
                <a:latin typeface="Times New Roman"/>
                <a:ea typeface="Times New Roman"/>
                <a:cs typeface="Times New Roman"/>
                <a:sym typeface="Times New Roman"/>
              </a:rPr>
              <a:t>Specificity: 0.646</a:t>
            </a:r>
            <a:endParaRPr sz="1800">
              <a:solidFill>
                <a:schemeClr val="accent5"/>
              </a:solidFill>
              <a:latin typeface="Times New Roman"/>
              <a:ea typeface="Times New Roman"/>
              <a:cs typeface="Times New Roman"/>
              <a:sym typeface="Times New Roman"/>
            </a:endParaRPr>
          </a:p>
          <a:p>
            <a:pPr marL="0" lvl="0" indent="0" algn="l" rtl="0">
              <a:spcBef>
                <a:spcPts val="0"/>
              </a:spcBef>
              <a:spcAft>
                <a:spcPts val="0"/>
              </a:spcAft>
              <a:buNone/>
            </a:pPr>
            <a:r>
              <a:rPr lang="en-US" sz="1800">
                <a:solidFill>
                  <a:schemeClr val="accent5"/>
                </a:solidFill>
                <a:latin typeface="Times New Roman"/>
                <a:ea typeface="Times New Roman"/>
                <a:cs typeface="Times New Roman"/>
                <a:sym typeface="Times New Roman"/>
              </a:rPr>
              <a:t>F1-Score: 0.932</a:t>
            </a:r>
            <a:endParaRPr sz="1800">
              <a:solidFill>
                <a:schemeClr val="accent5"/>
              </a:solidFill>
              <a:latin typeface="Times New Roman"/>
              <a:ea typeface="Times New Roman"/>
              <a:cs typeface="Times New Roman"/>
              <a:sym typeface="Times New Roman"/>
            </a:endParaRPr>
          </a:p>
          <a:p>
            <a:pPr marL="0" lvl="0" indent="0" algn="l" rtl="0">
              <a:spcBef>
                <a:spcPts val="0"/>
              </a:spcBef>
              <a:spcAft>
                <a:spcPts val="0"/>
              </a:spcAft>
              <a:buNone/>
            </a:pPr>
            <a:r>
              <a:rPr lang="en-US" sz="1800">
                <a:solidFill>
                  <a:schemeClr val="accent5"/>
                </a:solidFill>
                <a:latin typeface="Times New Roman"/>
                <a:ea typeface="Times New Roman"/>
                <a:cs typeface="Times New Roman"/>
                <a:sym typeface="Times New Roman"/>
              </a:rPr>
              <a:t>False Positive Rate: 0.085</a:t>
            </a:r>
            <a:endParaRPr sz="1800">
              <a:solidFill>
                <a:schemeClr val="accent5"/>
              </a:solidFill>
              <a:latin typeface="Times New Roman"/>
              <a:ea typeface="Times New Roman"/>
              <a:cs typeface="Times New Roman"/>
              <a:sym typeface="Times New Roman"/>
            </a:endParaRPr>
          </a:p>
          <a:p>
            <a:pPr marL="0" lvl="0" indent="0" algn="l" rtl="0">
              <a:spcBef>
                <a:spcPts val="0"/>
              </a:spcBef>
              <a:spcAft>
                <a:spcPts val="0"/>
              </a:spcAft>
              <a:buNone/>
            </a:pPr>
            <a:r>
              <a:rPr lang="en-US" sz="1800">
                <a:solidFill>
                  <a:schemeClr val="accent5"/>
                </a:solidFill>
                <a:latin typeface="Times New Roman"/>
                <a:ea typeface="Times New Roman"/>
                <a:cs typeface="Times New Roman"/>
                <a:sym typeface="Times New Roman"/>
              </a:rPr>
              <a:t>False Negative Rate: 0.028</a:t>
            </a:r>
            <a:endParaRPr sz="1800">
              <a:solidFill>
                <a:schemeClr val="accent5"/>
              </a:solidFill>
              <a:latin typeface="Times New Roman"/>
              <a:ea typeface="Times New Roman"/>
              <a:cs typeface="Times New Roman"/>
              <a:sym typeface="Times New Roman"/>
            </a:endParaRPr>
          </a:p>
        </p:txBody>
      </p:sp>
      <p:pic>
        <p:nvPicPr>
          <p:cNvPr id="146" name="Google Shape;146;p26"/>
          <p:cNvPicPr preferRelativeResize="0"/>
          <p:nvPr/>
        </p:nvPicPr>
        <p:blipFill>
          <a:blip r:embed="rId3">
            <a:alphaModFix/>
          </a:blip>
          <a:stretch>
            <a:fillRect/>
          </a:stretch>
        </p:blipFill>
        <p:spPr>
          <a:xfrm>
            <a:off x="5118000" y="802525"/>
            <a:ext cx="3223975" cy="3223975"/>
          </a:xfrm>
          <a:prstGeom prst="rect">
            <a:avLst/>
          </a:prstGeom>
          <a:noFill/>
          <a:ln>
            <a:noFill/>
          </a:ln>
        </p:spPr>
      </p:pic>
      <p:pic>
        <p:nvPicPr>
          <p:cNvPr id="147" name="Google Shape;147;p26"/>
          <p:cNvPicPr preferRelativeResize="0"/>
          <p:nvPr/>
        </p:nvPicPr>
        <p:blipFill>
          <a:blip r:embed="rId4">
            <a:alphaModFix/>
          </a:blip>
          <a:stretch>
            <a:fillRect/>
          </a:stretch>
        </p:blipFill>
        <p:spPr>
          <a:xfrm>
            <a:off x="5127525" y="854675"/>
            <a:ext cx="3152777" cy="3171825"/>
          </a:xfrm>
          <a:prstGeom prst="rect">
            <a:avLst/>
          </a:prstGeom>
          <a:noFill/>
          <a:ln w="38100" cap="flat" cmpd="sng">
            <a:solidFill>
              <a:schemeClr val="accent5"/>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639</Words>
  <Application>Microsoft Macintosh PowerPoint</Application>
  <PresentationFormat>On-screen Show (16:9)</PresentationFormat>
  <Paragraphs>105</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Calibri</vt:lpstr>
      <vt:lpstr>Oswald</vt:lpstr>
      <vt:lpstr>Arial</vt:lpstr>
      <vt:lpstr>Average</vt:lpstr>
      <vt:lpstr>Times New Roman</vt:lpstr>
      <vt:lpstr>Slate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Mohammed Furqaan Khan</cp:lastModifiedBy>
  <cp:revision>2</cp:revision>
  <dcterms:modified xsi:type="dcterms:W3CDTF">2023-03-15T18:57:48Z</dcterms:modified>
</cp:coreProperties>
</file>