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3" r:id="rId2"/>
    <p:sldId id="284" r:id="rId3"/>
    <p:sldId id="257" r:id="rId4"/>
    <p:sldId id="258" r:id="rId5"/>
    <p:sldId id="307" r:id="rId6"/>
    <p:sldId id="298" r:id="rId7"/>
    <p:sldId id="287" r:id="rId8"/>
    <p:sldId id="288" r:id="rId9"/>
    <p:sldId id="261" r:id="rId10"/>
    <p:sldId id="262" r:id="rId11"/>
    <p:sldId id="292" r:id="rId12"/>
    <p:sldId id="263" r:id="rId13"/>
    <p:sldId id="305" r:id="rId14"/>
    <p:sldId id="306" r:id="rId15"/>
    <p:sldId id="309" r:id="rId16"/>
    <p:sldId id="310" r:id="rId17"/>
    <p:sldId id="289" r:id="rId18"/>
    <p:sldId id="295" r:id="rId19"/>
    <p:sldId id="299" r:id="rId20"/>
    <p:sldId id="308" r:id="rId21"/>
    <p:sldId id="303" r:id="rId22"/>
    <p:sldId id="304" r:id="rId23"/>
    <p:sldId id="312" r:id="rId24"/>
    <p:sldId id="313" r:id="rId25"/>
    <p:sldId id="277" r:id="rId26"/>
    <p:sldId id="318" r:id="rId27"/>
    <p:sldId id="279" r:id="rId28"/>
    <p:sldId id="319" r:id="rId29"/>
    <p:sldId id="311" r:id="rId30"/>
    <p:sldId id="314" r:id="rId31"/>
    <p:sldId id="315" r:id="rId32"/>
    <p:sldId id="280" r:id="rId33"/>
    <p:sldId id="281" r:id="rId34"/>
    <p:sldId id="264" r:id="rId35"/>
    <p:sldId id="291" r:id="rId36"/>
    <p:sldId id="317" r:id="rId37"/>
    <p:sldId id="31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40344-60B2-41BF-9C29-A037F18A4618}">
          <p14:sldIdLst>
            <p14:sldId id="283"/>
            <p14:sldId id="284"/>
            <p14:sldId id="257"/>
            <p14:sldId id="258"/>
            <p14:sldId id="307"/>
            <p14:sldId id="298"/>
            <p14:sldId id="287"/>
            <p14:sldId id="288"/>
            <p14:sldId id="261"/>
            <p14:sldId id="262"/>
            <p14:sldId id="292"/>
            <p14:sldId id="263"/>
            <p14:sldId id="305"/>
            <p14:sldId id="306"/>
            <p14:sldId id="309"/>
            <p14:sldId id="310"/>
            <p14:sldId id="289"/>
            <p14:sldId id="295"/>
            <p14:sldId id="299"/>
            <p14:sldId id="308"/>
            <p14:sldId id="303"/>
            <p14:sldId id="304"/>
            <p14:sldId id="312"/>
            <p14:sldId id="313"/>
          </p14:sldIdLst>
        </p14:section>
        <p14:section name="Untitled Section" id="{D88C6F68-33F8-4179-A5F1-A3BC97FF936F}">
          <p14:sldIdLst>
            <p14:sldId id="277"/>
            <p14:sldId id="318"/>
            <p14:sldId id="279"/>
            <p14:sldId id="319"/>
            <p14:sldId id="311"/>
            <p14:sldId id="314"/>
            <p14:sldId id="315"/>
            <p14:sldId id="280"/>
            <p14:sldId id="281"/>
            <p14:sldId id="264"/>
            <p14:sldId id="291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36" autoAdjust="0"/>
  </p:normalViewPr>
  <p:slideViewPr>
    <p:cSldViewPr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Sheet3!$G$12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Sheet3!$F$13:$F$19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Sheet3!$G$13:$G$19</c:f>
              <c:numCache>
                <c:formatCode>0.00</c:formatCode>
                <c:ptCount val="7"/>
                <c:pt idx="0">
                  <c:v>0.85</c:v>
                </c:pt>
                <c:pt idx="1">
                  <c:v>0.75</c:v>
                </c:pt>
                <c:pt idx="2">
                  <c:v>0.78</c:v>
                </c:pt>
                <c:pt idx="3">
                  <c:v>0.83</c:v>
                </c:pt>
                <c:pt idx="4">
                  <c:v>0.61</c:v>
                </c:pt>
                <c:pt idx="5">
                  <c:v>0.82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C-49D0-BE5C-758264DCD29D}"/>
            </c:ext>
          </c:extLst>
        </c:ser>
        <c:ser>
          <c:idx val="1"/>
          <c:order val="1"/>
          <c:tx>
            <c:strRef>
              <c:f>Sheet3!$H$12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Sheet3!$F$13:$F$19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Sheet3!$H$13:$H$19</c:f>
              <c:numCache>
                <c:formatCode>0.00</c:formatCode>
                <c:ptCount val="7"/>
                <c:pt idx="0">
                  <c:v>0.8</c:v>
                </c:pt>
                <c:pt idx="1">
                  <c:v>0.72</c:v>
                </c:pt>
                <c:pt idx="2">
                  <c:v>0.75</c:v>
                </c:pt>
                <c:pt idx="3">
                  <c:v>0.79</c:v>
                </c:pt>
                <c:pt idx="4">
                  <c:v>0.65</c:v>
                </c:pt>
                <c:pt idx="5">
                  <c:v>0.78</c:v>
                </c:pt>
                <c:pt idx="6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C-49D0-BE5C-758264DCD29D}"/>
            </c:ext>
          </c:extLst>
        </c:ser>
        <c:ser>
          <c:idx val="2"/>
          <c:order val="2"/>
          <c:tx>
            <c:strRef>
              <c:f>Sheet3!$I$12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Sheet3!$F$13:$F$19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Sheet3!$I$13:$I$19</c:f>
              <c:numCache>
                <c:formatCode>0.00</c:formatCode>
                <c:ptCount val="7"/>
                <c:pt idx="0">
                  <c:v>0.8</c:v>
                </c:pt>
                <c:pt idx="1">
                  <c:v>0.72</c:v>
                </c:pt>
                <c:pt idx="2">
                  <c:v>0.75</c:v>
                </c:pt>
                <c:pt idx="3">
                  <c:v>0.79</c:v>
                </c:pt>
                <c:pt idx="4">
                  <c:v>0.65</c:v>
                </c:pt>
                <c:pt idx="5">
                  <c:v>0.78</c:v>
                </c:pt>
                <c:pt idx="6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C-49D0-BE5C-758264DCD29D}"/>
            </c:ext>
          </c:extLst>
        </c:ser>
        <c:ser>
          <c:idx val="3"/>
          <c:order val="3"/>
          <c:tx>
            <c:strRef>
              <c:f>Sheet3!$J$12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Sheet3!$F$13:$F$19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Sheet3!$J$13:$J$19</c:f>
              <c:numCache>
                <c:formatCode>0.00</c:formatCode>
                <c:ptCount val="7"/>
                <c:pt idx="0">
                  <c:v>0.84</c:v>
                </c:pt>
                <c:pt idx="1">
                  <c:v>0.74</c:v>
                </c:pt>
                <c:pt idx="2">
                  <c:v>0.77</c:v>
                </c:pt>
                <c:pt idx="3">
                  <c:v>0.83</c:v>
                </c:pt>
                <c:pt idx="4">
                  <c:v>0.64</c:v>
                </c:pt>
                <c:pt idx="5">
                  <c:v>0.81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EC-49D0-BE5C-758264DCD29D}"/>
            </c:ext>
          </c:extLst>
        </c:ser>
        <c:ser>
          <c:idx val="4"/>
          <c:order val="4"/>
          <c:tx>
            <c:strRef>
              <c:f>Sheet3!$K$12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Sheet3!$F$13:$F$19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Sheet3!$K$13:$K$19</c:f>
              <c:numCache>
                <c:formatCode>0.00</c:formatCode>
                <c:ptCount val="7"/>
                <c:pt idx="0">
                  <c:v>0.79</c:v>
                </c:pt>
                <c:pt idx="1">
                  <c:v>0.72</c:v>
                </c:pt>
                <c:pt idx="2">
                  <c:v>0.77</c:v>
                </c:pt>
                <c:pt idx="3">
                  <c:v>0.79</c:v>
                </c:pt>
                <c:pt idx="4">
                  <c:v>0.68</c:v>
                </c:pt>
                <c:pt idx="5">
                  <c:v>0.74</c:v>
                </c:pt>
                <c:pt idx="6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EC-49D0-BE5C-758264DCD2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07171880"/>
        <c:axId val="407172208"/>
      </c:barChart>
      <c:catAx>
        <c:axId val="407171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172208"/>
        <c:crosses val="autoZero"/>
        <c:auto val="1"/>
        <c:lblAlgn val="ctr"/>
        <c:lblOffset val="100"/>
        <c:noMultiLvlLbl val="0"/>
      </c:catAx>
      <c:valAx>
        <c:axId val="40717220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40717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Sheet4!$J$13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Sheet4!$I$14:$I$20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Sheet4!$J$14:$J$20</c:f>
              <c:numCache>
                <c:formatCode>General</c:formatCode>
                <c:ptCount val="7"/>
                <c:pt idx="0">
                  <c:v>0.81</c:v>
                </c:pt>
                <c:pt idx="1">
                  <c:v>0.67</c:v>
                </c:pt>
                <c:pt idx="2">
                  <c:v>0.77</c:v>
                </c:pt>
                <c:pt idx="3">
                  <c:v>0.83</c:v>
                </c:pt>
                <c:pt idx="4">
                  <c:v>0.56999999999999995</c:v>
                </c:pt>
                <c:pt idx="5">
                  <c:v>0.44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B-4DA7-A40B-13F5D0DAF218}"/>
            </c:ext>
          </c:extLst>
        </c:ser>
        <c:ser>
          <c:idx val="1"/>
          <c:order val="1"/>
          <c:tx>
            <c:strRef>
              <c:f>Sheet4!$K$13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Sheet4!$I$14:$I$20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Sheet4!$K$14:$K$20</c:f>
              <c:numCache>
                <c:formatCode>General</c:formatCode>
                <c:ptCount val="7"/>
                <c:pt idx="0">
                  <c:v>0.72</c:v>
                </c:pt>
                <c:pt idx="1">
                  <c:v>0.72</c:v>
                </c:pt>
                <c:pt idx="2">
                  <c:v>0.65</c:v>
                </c:pt>
                <c:pt idx="3">
                  <c:v>0.73</c:v>
                </c:pt>
                <c:pt idx="4">
                  <c:v>0.62</c:v>
                </c:pt>
                <c:pt idx="5">
                  <c:v>0.63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B-4DA7-A40B-13F5D0DAF218}"/>
            </c:ext>
          </c:extLst>
        </c:ser>
        <c:ser>
          <c:idx val="2"/>
          <c:order val="2"/>
          <c:tx>
            <c:strRef>
              <c:f>Sheet4!$L$13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Sheet4!$I$14:$I$20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Sheet4!$L$14:$L$20</c:f>
              <c:numCache>
                <c:formatCode>General</c:formatCode>
                <c:ptCount val="7"/>
                <c:pt idx="0">
                  <c:v>0.9</c:v>
                </c:pt>
                <c:pt idx="1">
                  <c:v>0.54</c:v>
                </c:pt>
                <c:pt idx="2">
                  <c:v>0.89</c:v>
                </c:pt>
                <c:pt idx="3">
                  <c:v>0.88</c:v>
                </c:pt>
                <c:pt idx="4">
                  <c:v>0.64</c:v>
                </c:pt>
                <c:pt idx="5">
                  <c:v>0.57999999999999996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B-4DA7-A40B-13F5D0DAF218}"/>
            </c:ext>
          </c:extLst>
        </c:ser>
        <c:ser>
          <c:idx val="3"/>
          <c:order val="3"/>
          <c:tx>
            <c:strRef>
              <c:f>Sheet4!$M$13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Sheet4!$I$14:$I$20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Sheet4!$M$14:$M$20</c:f>
              <c:numCache>
                <c:formatCode>General</c:formatCode>
                <c:ptCount val="7"/>
                <c:pt idx="0">
                  <c:v>0.82</c:v>
                </c:pt>
                <c:pt idx="1">
                  <c:v>0.68</c:v>
                </c:pt>
                <c:pt idx="2">
                  <c:v>0.81</c:v>
                </c:pt>
                <c:pt idx="3">
                  <c:v>0.74</c:v>
                </c:pt>
                <c:pt idx="4">
                  <c:v>0.65</c:v>
                </c:pt>
                <c:pt idx="5">
                  <c:v>0.72</c:v>
                </c:pt>
                <c:pt idx="6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AB-4DA7-A40B-13F5D0DAF218}"/>
            </c:ext>
          </c:extLst>
        </c:ser>
        <c:ser>
          <c:idx val="4"/>
          <c:order val="4"/>
          <c:tx>
            <c:strRef>
              <c:f>Sheet4!$N$13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Sheet4!$I$14:$I$20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Sheet4!$N$14:$N$20</c:f>
              <c:numCache>
                <c:formatCode>General</c:formatCode>
                <c:ptCount val="7"/>
                <c:pt idx="0">
                  <c:v>0.6</c:v>
                </c:pt>
                <c:pt idx="1">
                  <c:v>0.42</c:v>
                </c:pt>
                <c:pt idx="2">
                  <c:v>0.69</c:v>
                </c:pt>
                <c:pt idx="3">
                  <c:v>0.6</c:v>
                </c:pt>
                <c:pt idx="4">
                  <c:v>0.44</c:v>
                </c:pt>
                <c:pt idx="5">
                  <c:v>0.44</c:v>
                </c:pt>
                <c:pt idx="6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AB-4DA7-A40B-13F5D0DAF2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1403312"/>
        <c:axId val="471400688"/>
      </c:barChart>
      <c:catAx>
        <c:axId val="47140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00688"/>
        <c:crosses val="autoZero"/>
        <c:auto val="1"/>
        <c:lblAlgn val="ctr"/>
        <c:lblOffset val="100"/>
        <c:noMultiLvlLbl val="0"/>
      </c:catAx>
      <c:valAx>
        <c:axId val="47140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140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Sheet5!$F$7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Sheet5!$E$8:$E$14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Sheet5!$F$8:$F$14</c:f>
              <c:numCache>
                <c:formatCode>General</c:formatCode>
                <c:ptCount val="7"/>
                <c:pt idx="0">
                  <c:v>0.96</c:v>
                </c:pt>
                <c:pt idx="1">
                  <c:v>0.35</c:v>
                </c:pt>
                <c:pt idx="2">
                  <c:v>0.96</c:v>
                </c:pt>
                <c:pt idx="3">
                  <c:v>0.95</c:v>
                </c:pt>
                <c:pt idx="4">
                  <c:v>0.88</c:v>
                </c:pt>
                <c:pt idx="5">
                  <c:v>0.72</c:v>
                </c:pt>
                <c:pt idx="6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0-427F-9335-DD9C9D774E0C}"/>
            </c:ext>
          </c:extLst>
        </c:ser>
        <c:ser>
          <c:idx val="1"/>
          <c:order val="1"/>
          <c:tx>
            <c:strRef>
              <c:f>Sheet5!$G$7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Sheet5!$E$8:$E$14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Sheet5!$G$8:$G$14</c:f>
              <c:numCache>
                <c:formatCode>General</c:formatCode>
                <c:ptCount val="7"/>
                <c:pt idx="0">
                  <c:v>0.96</c:v>
                </c:pt>
                <c:pt idx="1">
                  <c:v>0.61</c:v>
                </c:pt>
                <c:pt idx="2">
                  <c:v>0.96</c:v>
                </c:pt>
                <c:pt idx="3">
                  <c:v>0.94</c:v>
                </c:pt>
                <c:pt idx="4">
                  <c:v>0.91</c:v>
                </c:pt>
                <c:pt idx="5">
                  <c:v>0.67</c:v>
                </c:pt>
                <c:pt idx="6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0-427F-9335-DD9C9D774E0C}"/>
            </c:ext>
          </c:extLst>
        </c:ser>
        <c:ser>
          <c:idx val="2"/>
          <c:order val="2"/>
          <c:tx>
            <c:strRef>
              <c:f>Sheet5!$H$7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Sheet5!$E$8:$E$14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Sheet5!$H$8:$H$14</c:f>
              <c:numCache>
                <c:formatCode>General</c:formatCode>
                <c:ptCount val="7"/>
                <c:pt idx="0">
                  <c:v>0.96</c:v>
                </c:pt>
                <c:pt idx="1">
                  <c:v>0.41</c:v>
                </c:pt>
                <c:pt idx="2">
                  <c:v>0.97</c:v>
                </c:pt>
                <c:pt idx="3">
                  <c:v>0.96</c:v>
                </c:pt>
                <c:pt idx="4">
                  <c:v>0.89</c:v>
                </c:pt>
                <c:pt idx="5">
                  <c:v>0.78</c:v>
                </c:pt>
                <c:pt idx="6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0-427F-9335-DD9C9D774E0C}"/>
            </c:ext>
          </c:extLst>
        </c:ser>
        <c:ser>
          <c:idx val="3"/>
          <c:order val="3"/>
          <c:tx>
            <c:strRef>
              <c:f>Sheet5!$I$7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Sheet5!$E$8:$E$14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Sheet5!$I$8:$I$14</c:f>
              <c:numCache>
                <c:formatCode>General</c:formatCode>
                <c:ptCount val="7"/>
                <c:pt idx="0">
                  <c:v>0.96</c:v>
                </c:pt>
                <c:pt idx="1">
                  <c:v>0.62</c:v>
                </c:pt>
                <c:pt idx="2">
                  <c:v>0.96</c:v>
                </c:pt>
                <c:pt idx="3">
                  <c:v>0.95</c:v>
                </c:pt>
                <c:pt idx="4">
                  <c:v>0.88</c:v>
                </c:pt>
                <c:pt idx="5">
                  <c:v>0.72</c:v>
                </c:pt>
                <c:pt idx="6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0-427F-9335-DD9C9D774E0C}"/>
            </c:ext>
          </c:extLst>
        </c:ser>
        <c:ser>
          <c:idx val="4"/>
          <c:order val="4"/>
          <c:tx>
            <c:strRef>
              <c:f>Sheet5!$J$7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Sheet5!$E$8:$E$14</c:f>
              <c:strCache>
                <c:ptCount val="7"/>
                <c:pt idx="0">
                  <c:v>SVM</c:v>
                </c:pt>
                <c:pt idx="1">
                  <c:v>KNN</c:v>
                </c:pt>
                <c:pt idx="2">
                  <c:v>RF</c:v>
                </c:pt>
                <c:pt idx="3">
                  <c:v>LR</c:v>
                </c:pt>
                <c:pt idx="4">
                  <c:v>GNB</c:v>
                </c:pt>
                <c:pt idx="5">
                  <c:v>RNN</c:v>
                </c:pt>
                <c:pt idx="6">
                  <c:v>VT</c:v>
                </c:pt>
              </c:strCache>
            </c:strRef>
          </c:cat>
          <c:val>
            <c:numRef>
              <c:f>Sheet5!$J$8:$J$14</c:f>
              <c:numCache>
                <c:formatCode>General</c:formatCode>
                <c:ptCount val="7"/>
                <c:pt idx="0">
                  <c:v>0.96</c:v>
                </c:pt>
                <c:pt idx="1">
                  <c:v>0.65</c:v>
                </c:pt>
                <c:pt idx="2">
                  <c:v>0.96</c:v>
                </c:pt>
                <c:pt idx="3">
                  <c:v>0.95</c:v>
                </c:pt>
                <c:pt idx="4">
                  <c:v>0.92</c:v>
                </c:pt>
                <c:pt idx="5">
                  <c:v>0.69</c:v>
                </c:pt>
                <c:pt idx="6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20-427F-9335-DD9C9D774E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01869736"/>
        <c:axId val="501872360"/>
      </c:barChart>
      <c:catAx>
        <c:axId val="501869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72360"/>
        <c:crosses val="autoZero"/>
        <c:auto val="1"/>
        <c:lblAlgn val="ctr"/>
        <c:lblOffset val="100"/>
        <c:noMultiLvlLbl val="0"/>
      </c:catAx>
      <c:valAx>
        <c:axId val="501872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186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89FF0-ECB9-4CD3-9477-46736ADEAFF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B6ACE-D6A9-4727-9467-A89E20E5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6ACE-D6A9-4727-9467-A89E20E5B1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Proposal Defense –Fall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r.maqureshi\Downloads\BULC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905000" cy="68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57400" y="1447800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057400" y="6172200"/>
            <a:ext cx="6172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Thesis Proposal </a:t>
            </a:r>
            <a:r>
              <a:rPr lang="en-US" dirty="0" err="1"/>
              <a:t>Defence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Supportive%20Document.doc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379046/worldwide-retail-e-commerce-sa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591D4C-4125-4FE8-8E34-F34CA692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4762500" cy="2667000"/>
          </a:xfrm>
        </p:spPr>
      </p:pic>
    </p:spTree>
    <p:extLst>
      <p:ext uri="{BB962C8B-B14F-4D97-AF65-F5344CB8AC3E}">
        <p14:creationId xmlns:p14="http://schemas.microsoft.com/office/powerpoint/2010/main" val="396582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analyse the consumer's sentiments at aspect level?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develop a classification model to perform sentiment analysis at an aspect level with higher accuracy?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sz="2800" dirty="0">
                <a:cs typeface="Times New Roman" pitchFamily="18" charset="0"/>
              </a:rPr>
              <a:t>The main objectives of this research is: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collect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from eBay and amazon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perform sentiment analysis at aspect level and increase the accuracy of a classification model.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1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EBEBDC-7785-4778-A307-E6D6F7E0CE2D}"/>
              </a:ext>
            </a:extLst>
          </p:cNvPr>
          <p:cNvGrpSpPr/>
          <p:nvPr/>
        </p:nvGrpSpPr>
        <p:grpSpPr>
          <a:xfrm>
            <a:off x="2133600" y="1541975"/>
            <a:ext cx="6172200" cy="4554025"/>
            <a:chOff x="-381000" y="0"/>
            <a:chExt cx="5208270" cy="5791411"/>
          </a:xfrm>
        </p:grpSpPr>
        <p:sp>
          <p:nvSpPr>
            <p:cNvPr id="5" name="Down Arrow 48">
              <a:extLst>
                <a:ext uri="{FF2B5EF4-FFF2-40B4-BE49-F238E27FC236}">
                  <a16:creationId xmlns:a16="http://schemas.microsoft.com/office/drawing/2014/main" id="{725619C2-11C9-4C4B-AD81-7B9998643B8F}"/>
                </a:ext>
              </a:extLst>
            </p:cNvPr>
            <p:cNvSpPr/>
            <p:nvPr/>
          </p:nvSpPr>
          <p:spPr>
            <a:xfrm>
              <a:off x="3681351" y="4037610"/>
              <a:ext cx="227652" cy="30844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Down Arrow 101">
              <a:extLst>
                <a:ext uri="{FF2B5EF4-FFF2-40B4-BE49-F238E27FC236}">
                  <a16:creationId xmlns:a16="http://schemas.microsoft.com/office/drawing/2014/main" id="{9DD992A5-94D0-4B8B-9494-6D7661E28A47}"/>
                </a:ext>
              </a:extLst>
            </p:cNvPr>
            <p:cNvSpPr/>
            <p:nvPr/>
          </p:nvSpPr>
          <p:spPr>
            <a:xfrm>
              <a:off x="3669475" y="2315812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720DBD-EBA1-4D8D-A1DB-2F00C70636BF}"/>
                </a:ext>
              </a:extLst>
            </p:cNvPr>
            <p:cNvSpPr/>
            <p:nvPr/>
          </p:nvSpPr>
          <p:spPr>
            <a:xfrm>
              <a:off x="2873828" y="0"/>
              <a:ext cx="1889185" cy="539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Literature Review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Down Arrow 94">
              <a:extLst>
                <a:ext uri="{FF2B5EF4-FFF2-40B4-BE49-F238E27FC236}">
                  <a16:creationId xmlns:a16="http://schemas.microsoft.com/office/drawing/2014/main" id="{E4257FBA-8613-4AF5-91F0-2092D1874DDC}"/>
                </a:ext>
              </a:extLst>
            </p:cNvPr>
            <p:cNvSpPr/>
            <p:nvPr/>
          </p:nvSpPr>
          <p:spPr>
            <a:xfrm>
              <a:off x="3657600" y="543915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CAAE4-C165-40B8-81AB-4025A9B39E24}"/>
                </a:ext>
              </a:extLst>
            </p:cNvPr>
            <p:cNvSpPr/>
            <p:nvPr/>
          </p:nvSpPr>
          <p:spPr>
            <a:xfrm>
              <a:off x="2873828" y="883598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Problem Statement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061D4BB-5C8C-480F-9175-0B4F135F6F00}"/>
                </a:ext>
              </a:extLst>
            </p:cNvPr>
            <p:cNvSpPr/>
            <p:nvPr/>
          </p:nvSpPr>
          <p:spPr>
            <a:xfrm>
              <a:off x="2410691" y="59377"/>
              <a:ext cx="341195" cy="1247708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Down Arrow 103">
              <a:extLst>
                <a:ext uri="{FF2B5EF4-FFF2-40B4-BE49-F238E27FC236}">
                  <a16:creationId xmlns:a16="http://schemas.microsoft.com/office/drawing/2014/main" id="{83EA1D2B-A699-4A6F-99A3-CC0F254839BA}"/>
                </a:ext>
              </a:extLst>
            </p:cNvPr>
            <p:cNvSpPr/>
            <p:nvPr/>
          </p:nvSpPr>
          <p:spPr>
            <a:xfrm>
              <a:off x="3657600" y="1429863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29293D-795D-444C-A6C4-94D34341C952}"/>
                </a:ext>
              </a:extLst>
            </p:cNvPr>
            <p:cNvSpPr/>
            <p:nvPr/>
          </p:nvSpPr>
          <p:spPr>
            <a:xfrm>
              <a:off x="2873828" y="1771897"/>
              <a:ext cx="1889185" cy="539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Data Collection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BD5640-11D5-4170-AB83-9EAA1FCEE81F}"/>
                </a:ext>
              </a:extLst>
            </p:cNvPr>
            <p:cNvCxnSpPr/>
            <p:nvPr/>
          </p:nvCxnSpPr>
          <p:spPr>
            <a:xfrm>
              <a:off x="0" y="1531917"/>
              <a:ext cx="4768802" cy="157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45A1619-5F68-4BE1-9260-1F6A6DB3E2DC}"/>
                </a:ext>
              </a:extLst>
            </p:cNvPr>
            <p:cNvSpPr/>
            <p:nvPr/>
          </p:nvSpPr>
          <p:spPr>
            <a:xfrm>
              <a:off x="2410691" y="1733797"/>
              <a:ext cx="340995" cy="53675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Text Box 115">
              <a:extLst>
                <a:ext uri="{FF2B5EF4-FFF2-40B4-BE49-F238E27FC236}">
                  <a16:creationId xmlns:a16="http://schemas.microsoft.com/office/drawing/2014/main" id="{7D163D13-7D32-41C5-B68C-8F72EA0AF53A}"/>
                </a:ext>
              </a:extLst>
            </p:cNvPr>
            <p:cNvSpPr txBox="1"/>
            <p:nvPr/>
          </p:nvSpPr>
          <p:spPr>
            <a:xfrm>
              <a:off x="-381000" y="59378"/>
              <a:ext cx="2851067" cy="124703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Literature Review and Problem Statement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D4C2FD87-388B-46A2-AED6-26EBC66594D8}"/>
                </a:ext>
              </a:extLst>
            </p:cNvPr>
            <p:cNvSpPr txBox="1"/>
            <p:nvPr/>
          </p:nvSpPr>
          <p:spPr>
            <a:xfrm>
              <a:off x="-5901" y="1507709"/>
              <a:ext cx="2185035" cy="10546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Collection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5A43A4-B1D2-4B26-9B9E-D3623A59765C}"/>
                </a:ext>
              </a:extLst>
            </p:cNvPr>
            <p:cNvCxnSpPr/>
            <p:nvPr/>
          </p:nvCxnSpPr>
          <p:spPr>
            <a:xfrm>
              <a:off x="0" y="2541335"/>
              <a:ext cx="479164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4C6F00-F55D-40F0-B7D3-B106108F5996}"/>
                </a:ext>
              </a:extLst>
            </p:cNvPr>
            <p:cNvSpPr/>
            <p:nvPr/>
          </p:nvSpPr>
          <p:spPr>
            <a:xfrm>
              <a:off x="2897579" y="2655372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Pre-processing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65C00C02-ECE4-4330-9AC7-2798CE9F06DE}"/>
                </a:ext>
              </a:extLst>
            </p:cNvPr>
            <p:cNvSpPr/>
            <p:nvPr/>
          </p:nvSpPr>
          <p:spPr>
            <a:xfrm>
              <a:off x="2410691" y="2655372"/>
              <a:ext cx="364745" cy="53789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117">
              <a:extLst>
                <a:ext uri="{FF2B5EF4-FFF2-40B4-BE49-F238E27FC236}">
                  <a16:creationId xmlns:a16="http://schemas.microsoft.com/office/drawing/2014/main" id="{478C355A-AC80-4E4B-A6F8-59A81C7A0617}"/>
                </a:ext>
              </a:extLst>
            </p:cNvPr>
            <p:cNvSpPr txBox="1"/>
            <p:nvPr/>
          </p:nvSpPr>
          <p:spPr>
            <a:xfrm>
              <a:off x="-5901" y="2513944"/>
              <a:ext cx="2185035" cy="8207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III: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Pre-processing 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Down Arrow 97">
              <a:extLst>
                <a:ext uri="{FF2B5EF4-FFF2-40B4-BE49-F238E27FC236}">
                  <a16:creationId xmlns:a16="http://schemas.microsoft.com/office/drawing/2014/main" id="{DC6CA055-37FD-40A3-B83A-E9F9C3CCD8DF}"/>
                </a:ext>
              </a:extLst>
            </p:cNvPr>
            <p:cNvSpPr/>
            <p:nvPr/>
          </p:nvSpPr>
          <p:spPr>
            <a:xfrm>
              <a:off x="3669475" y="3182587"/>
              <a:ext cx="241300" cy="32921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D2B8F-8C15-4079-801C-E23296835FE1}"/>
                </a:ext>
              </a:extLst>
            </p:cNvPr>
            <p:cNvSpPr/>
            <p:nvPr/>
          </p:nvSpPr>
          <p:spPr>
            <a:xfrm>
              <a:off x="2909454" y="3503221"/>
              <a:ext cx="1889125" cy="538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Classification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38D0EE26-0179-4EDB-BAE8-E2805E9EF05A}"/>
                </a:ext>
              </a:extLst>
            </p:cNvPr>
            <p:cNvSpPr/>
            <p:nvPr/>
          </p:nvSpPr>
          <p:spPr>
            <a:xfrm>
              <a:off x="2470067" y="3503221"/>
              <a:ext cx="340995" cy="53657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C459D2-F4D4-48EB-AD7F-CBFB9AA7AA38}"/>
                </a:ext>
              </a:extLst>
            </p:cNvPr>
            <p:cNvCxnSpPr/>
            <p:nvPr/>
          </p:nvCxnSpPr>
          <p:spPr>
            <a:xfrm>
              <a:off x="59373" y="3393806"/>
              <a:ext cx="476789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118">
              <a:extLst>
                <a:ext uri="{FF2B5EF4-FFF2-40B4-BE49-F238E27FC236}">
                  <a16:creationId xmlns:a16="http://schemas.microsoft.com/office/drawing/2014/main" id="{94A32842-E096-40BB-BFB4-063A2C0AD97D}"/>
                </a:ext>
              </a:extLst>
            </p:cNvPr>
            <p:cNvSpPr txBox="1"/>
            <p:nvPr/>
          </p:nvSpPr>
          <p:spPr>
            <a:xfrm>
              <a:off x="7157" y="3375219"/>
              <a:ext cx="2185035" cy="9433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IV: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Classification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23CEDD-A522-4E8D-84CD-AD8B1EEE91EB}"/>
                </a:ext>
              </a:extLst>
            </p:cNvPr>
            <p:cNvCxnSpPr/>
            <p:nvPr/>
          </p:nvCxnSpPr>
          <p:spPr>
            <a:xfrm>
              <a:off x="23751" y="4180114"/>
              <a:ext cx="4768215" cy="152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7841FB-6945-4C44-B1FA-ECE290E5D367}"/>
                </a:ext>
              </a:extLst>
            </p:cNvPr>
            <p:cNvSpPr/>
            <p:nvPr/>
          </p:nvSpPr>
          <p:spPr>
            <a:xfrm>
              <a:off x="2897579" y="4346369"/>
              <a:ext cx="1889125" cy="538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Results and Discussion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119">
              <a:extLst>
                <a:ext uri="{FF2B5EF4-FFF2-40B4-BE49-F238E27FC236}">
                  <a16:creationId xmlns:a16="http://schemas.microsoft.com/office/drawing/2014/main" id="{DEE5146E-04EA-4223-91F8-55E2C100B3D6}"/>
                </a:ext>
              </a:extLst>
            </p:cNvPr>
            <p:cNvSpPr txBox="1"/>
            <p:nvPr/>
          </p:nvSpPr>
          <p:spPr>
            <a:xfrm>
              <a:off x="46567" y="4552000"/>
              <a:ext cx="2185035" cy="120099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Phase V: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indent="450215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 and Discussion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FF1A1F-8C93-46CC-9CA1-304EF6D16DE9}"/>
                </a:ext>
              </a:extLst>
            </p:cNvPr>
            <p:cNvSpPr/>
            <p:nvPr/>
          </p:nvSpPr>
          <p:spPr>
            <a:xfrm>
              <a:off x="2897579" y="5252767"/>
              <a:ext cx="1889125" cy="53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>
                <a:lnSpc>
                  <a:spcPct val="150000"/>
                </a:lnSpc>
                <a:spcAft>
                  <a:spcPts val="1200"/>
                </a:spcAft>
              </a:pPr>
              <a:r>
                <a:rPr lang="en-GB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Conclusion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Down Arrow 99">
              <a:extLst>
                <a:ext uri="{FF2B5EF4-FFF2-40B4-BE49-F238E27FC236}">
                  <a16:creationId xmlns:a16="http://schemas.microsoft.com/office/drawing/2014/main" id="{87035121-8F52-45AE-ADB0-091363C31F75}"/>
                </a:ext>
              </a:extLst>
            </p:cNvPr>
            <p:cNvSpPr/>
            <p:nvPr/>
          </p:nvSpPr>
          <p:spPr>
            <a:xfrm>
              <a:off x="3681351" y="4899172"/>
              <a:ext cx="241540" cy="3294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D8E83825-8B7F-4CDB-A0D6-E61401790DB7}"/>
              </a:ext>
            </a:extLst>
          </p:cNvPr>
          <p:cNvSpPr/>
          <p:nvPr/>
        </p:nvSpPr>
        <p:spPr>
          <a:xfrm>
            <a:off x="5540984" y="5019134"/>
            <a:ext cx="346801" cy="1009570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85DE-7113-40F9-8655-79B6DC93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856A-0D82-4F01-A5D5-DB4F7F43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Times New Roman" pitchFamily="18" charset="0"/>
              </a:rPr>
              <a:t>Reviews dataset_1 has been collected from the following source:</a:t>
            </a:r>
          </a:p>
          <a:p>
            <a:pPr marL="400050" lvl="1" indent="0">
              <a:buNone/>
            </a:pPr>
            <a:r>
              <a:rPr lang="en-US" sz="2400" u="sng" dirty="0">
                <a:cs typeface="Times New Roman" pitchFamily="18" charset="0"/>
              </a:rPr>
              <a:t>https://data.world/promptcloud/amazon-mobile-phone-reviews</a:t>
            </a:r>
          </a:p>
          <a:p>
            <a:r>
              <a:rPr lang="en-GB" sz="2800" dirty="0">
                <a:effectLst/>
                <a:ea typeface="Calibri" panose="020F0502020204030204" pitchFamily="34" charset="0"/>
              </a:rPr>
              <a:t>4304 reviews dataset is extracted as the following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endParaRPr lang="en-US" sz="3200" dirty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82AB3-B7A8-4E19-88A0-DDAA3F40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5133"/>
              </p:ext>
            </p:extLst>
          </p:nvPr>
        </p:nvGraphicFramePr>
        <p:xfrm>
          <a:off x="2318393" y="45161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95774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12184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9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26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72D9-3C8E-409D-9F21-4A4EFD8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94A8-7876-48CA-A57D-78476110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416697"/>
          </a:xfrm>
        </p:spPr>
        <p:txBody>
          <a:bodyPr/>
          <a:lstStyle/>
          <a:p>
            <a:r>
              <a:rPr lang="en-US" sz="3200" dirty="0"/>
              <a:t>Sample dataset_1 is as the following: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80C2A4-58A8-4B37-8672-CFBE0D77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95642"/>
              </p:ext>
            </p:extLst>
          </p:nvPr>
        </p:nvGraphicFramePr>
        <p:xfrm>
          <a:off x="2318393" y="305816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3861652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15003873"/>
                    </a:ext>
                  </a:extLst>
                </a:gridCol>
                <a:gridCol w="870593">
                  <a:extLst>
                    <a:ext uri="{9D8B030D-6E8A-4147-A177-3AD203B41FA5}">
                      <a16:colId xmlns:a16="http://schemas.microsoft.com/office/drawing/2014/main" val="632678751"/>
                    </a:ext>
                  </a:extLst>
                </a:gridCol>
                <a:gridCol w="882007">
                  <a:extLst>
                    <a:ext uri="{9D8B030D-6E8A-4147-A177-3AD203B41FA5}">
                      <a16:colId xmlns:a16="http://schemas.microsoft.com/office/drawing/2014/main" val="4036052875"/>
                    </a:ext>
                  </a:extLst>
                </a:gridCol>
                <a:gridCol w="1149993">
                  <a:extLst>
                    <a:ext uri="{9D8B030D-6E8A-4147-A177-3AD203B41FA5}">
                      <a16:colId xmlns:a16="http://schemas.microsoft.com/office/drawing/2014/main" val="672527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447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Samsung Galaxy S Duos GT-S7562 GSM Unlocked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Excelente</a:t>
                      </a:r>
                      <a:r>
                        <a:rPr lang="en-US" dirty="0"/>
                        <a:t>, it was what I expected.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0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068-5A41-432D-9844-58CB5B31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8054-1B39-44AB-9EAE-7922AF19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Times New Roman" pitchFamily="18" charset="0"/>
              </a:rPr>
              <a:t>Review dataset_2 has been collected from https://www.kaggle.com/wojtekbonicki/ebay-reviews the dataset_2 as the following:</a:t>
            </a:r>
          </a:p>
          <a:p>
            <a:pPr marL="0" indent="0">
              <a:buNone/>
            </a:pPr>
            <a:endParaRPr lang="en-US" sz="3200" dirty="0"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DE9FC1-A15C-4A5D-BCFA-4F945F844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32996"/>
              </p:ext>
            </p:extLst>
          </p:nvPr>
        </p:nvGraphicFramePr>
        <p:xfrm>
          <a:off x="2073202" y="3429000"/>
          <a:ext cx="61836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806">
                  <a:extLst>
                    <a:ext uri="{9D8B030D-6E8A-4147-A177-3AD203B41FA5}">
                      <a16:colId xmlns:a16="http://schemas.microsoft.com/office/drawing/2014/main" val="3205130097"/>
                    </a:ext>
                  </a:extLst>
                </a:gridCol>
                <a:gridCol w="3091806">
                  <a:extLst>
                    <a:ext uri="{9D8B030D-6E8A-4147-A177-3AD203B41FA5}">
                      <a16:colId xmlns:a16="http://schemas.microsoft.com/office/drawing/2014/main" val="68005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3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1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9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8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3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B2D1-3F8C-4757-81B5-F2B525A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BE2E9-D476-47C4-A96B-D63A4F1E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dataset_2 is as the following: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F65D2F-6432-448E-A7E2-13583B5F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118574"/>
              </p:ext>
            </p:extLst>
          </p:nvPr>
        </p:nvGraphicFramePr>
        <p:xfrm>
          <a:off x="2209801" y="2819400"/>
          <a:ext cx="6476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15">
                  <a:extLst>
                    <a:ext uri="{9D8B030D-6E8A-4147-A177-3AD203B41FA5}">
                      <a16:colId xmlns:a16="http://schemas.microsoft.com/office/drawing/2014/main" val="1454459400"/>
                    </a:ext>
                  </a:extLst>
                </a:gridCol>
                <a:gridCol w="1489215">
                  <a:extLst>
                    <a:ext uri="{9D8B030D-6E8A-4147-A177-3AD203B41FA5}">
                      <a16:colId xmlns:a16="http://schemas.microsoft.com/office/drawing/2014/main" val="1243161441"/>
                    </a:ext>
                  </a:extLst>
                </a:gridCol>
                <a:gridCol w="1489215">
                  <a:extLst>
                    <a:ext uri="{9D8B030D-6E8A-4147-A177-3AD203B41FA5}">
                      <a16:colId xmlns:a16="http://schemas.microsoft.com/office/drawing/2014/main" val="34277748"/>
                    </a:ext>
                  </a:extLst>
                </a:gridCol>
                <a:gridCol w="2009354">
                  <a:extLst>
                    <a:ext uri="{9D8B030D-6E8A-4147-A177-3AD203B41FA5}">
                      <a16:colId xmlns:a16="http://schemas.microsoft.com/office/drawing/2014/main" val="14196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4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gaming headset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gaming headset ticks all the boxes # looks grate # built to last # excellent sound &amp; mic # com...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4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49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Review dataset_3 has been collected from the following two 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effectLst/>
                <a:ea typeface="Calibri" panose="020F0502020204030204" pitchFamily="34" charset="0"/>
              </a:rPr>
              <a:t>33324 reviews dataset is </a:t>
            </a:r>
            <a:r>
              <a:rPr lang="en-US" sz="2800" dirty="0">
                <a:cs typeface="Times New Roman" pitchFamily="18" charset="0"/>
              </a:rPr>
              <a:t>crawled from eBay.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effectLst/>
                <a:ea typeface="Calibri" panose="020F0502020204030204" pitchFamily="34" charset="0"/>
              </a:rPr>
              <a:t>252231 reviews dataset is </a:t>
            </a:r>
            <a:r>
              <a:rPr lang="en-US" sz="2800" dirty="0">
                <a:cs typeface="Times New Roman" pitchFamily="18" charset="0"/>
              </a:rPr>
              <a:t>collected Amazon data from the website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GB" sz="2400" dirty="0">
                <a:solidFill>
                  <a:srgbClr val="0563C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https://jmcauley.ucsd.edu/data/amazon</a:t>
            </a:r>
            <a:r>
              <a:rPr lang="en-US" sz="2400" dirty="0">
                <a:cs typeface="Times New Roman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cs typeface="Times New Roman" pitchFamily="18" charset="0"/>
              </a:rPr>
              <a:t>To increase the data size, both datasets are combined for better analysis.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4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Sample dataset_3 is as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E5CF07-E235-4784-A841-DE6BE7A30BEC}"/>
              </a:ext>
            </a:extLst>
          </p:cNvPr>
          <p:cNvGraphicFramePr>
            <a:graphicFrameLocks noGrp="1"/>
          </p:cNvGraphicFramePr>
          <p:nvPr/>
        </p:nvGraphicFramePr>
        <p:xfrm>
          <a:off x="2073202" y="2537301"/>
          <a:ext cx="648841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70">
                  <a:extLst>
                    <a:ext uri="{9D8B030D-6E8A-4147-A177-3AD203B41FA5}">
                      <a16:colId xmlns:a16="http://schemas.microsoft.com/office/drawing/2014/main" val="2750436317"/>
                    </a:ext>
                  </a:extLst>
                </a:gridCol>
                <a:gridCol w="1100842">
                  <a:extLst>
                    <a:ext uri="{9D8B030D-6E8A-4147-A177-3AD203B41FA5}">
                      <a16:colId xmlns:a16="http://schemas.microsoft.com/office/drawing/2014/main" val="38361234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373842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3528923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565386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925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9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iPhone 7 128GB Rose Gold (Unlocked) A1778 (GSM)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4-Sep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2006yushan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control can be 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thing that can be better is the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4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3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4F4-B094-4632-A793-CFC776A2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7E2C-BEFD-4E26-AE69-C59411F3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following pre-processing techniques has been applied in this study.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Tokenization</a:t>
            </a:r>
          </a:p>
          <a:p>
            <a:pPr marL="0" lvl="1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</a:rPr>
              <a:t>	</a:t>
            </a:r>
            <a:r>
              <a:rPr lang="en-GB" sz="2000" dirty="0">
                <a:effectLst/>
                <a:ea typeface="Calibri" panose="020F0502020204030204" pitchFamily="34" charset="0"/>
              </a:rPr>
              <a:t>The raw data is converted into small tokens.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Punctuation Removal</a:t>
            </a:r>
          </a:p>
          <a:p>
            <a:pPr marL="0" lvl="1" indent="0">
              <a:buNone/>
            </a:pPr>
            <a:r>
              <a:rPr lang="en-US" sz="2000" dirty="0"/>
              <a:t>	Punctuation is removed in this technique.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Numeric Removal</a:t>
            </a:r>
          </a:p>
          <a:p>
            <a:pPr marL="0" lvl="1" indent="0">
              <a:buNone/>
            </a:pPr>
            <a:r>
              <a:rPr lang="en-GB" sz="2000" dirty="0">
                <a:effectLst/>
                <a:ea typeface="Calibri" panose="020F0502020204030204" pitchFamily="34" charset="0"/>
              </a:rPr>
              <a:t>	Numeric values are removed from the reviews to 	improve its quality</a:t>
            </a:r>
            <a:endParaRPr lang="en-US" sz="2000" dirty="0"/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Lower Casting</a:t>
            </a:r>
          </a:p>
          <a:p>
            <a:pPr marL="0" lvl="1" indent="0">
              <a:buNone/>
            </a:pPr>
            <a:r>
              <a:rPr lang="en-GB" sz="2000" dirty="0">
                <a:effectLst/>
                <a:ea typeface="Calibri" panose="020F0502020204030204" pitchFamily="34" charset="0"/>
              </a:rPr>
              <a:t>	All the letters are converted to lowercase</a:t>
            </a:r>
            <a:endParaRPr lang="en-US" sz="2000" dirty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8963"/>
            <a:ext cx="7772400" cy="1470025"/>
          </a:xfrm>
        </p:spPr>
        <p:txBody>
          <a:bodyPr>
            <a:noAutofit/>
          </a:bodyPr>
          <a:lstStyle/>
          <a:p>
            <a:r>
              <a:rPr lang="en-US" sz="2900" b="1" dirty="0"/>
              <a:t>Aspect Level Sentiment Analysis of E-Commerce: </a:t>
            </a:r>
            <a:br>
              <a:rPr lang="en-US" sz="3200" b="1" dirty="0"/>
            </a:br>
            <a:r>
              <a:rPr lang="en-US" sz="2900" b="1" dirty="0"/>
              <a:t>A Case Study of eBay and Amazon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5151"/>
            <a:ext cx="7408069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Student name: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>
                <a:solidFill>
                  <a:schemeClr val="tx1"/>
                </a:solidFill>
              </a:rPr>
              <a:t>Furqan Durrani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Supervisor(s) Name: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Dr. Muhammad Aasim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			Qureshi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U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302385"/>
            <a:ext cx="1947862" cy="2050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8669" y="7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THESIS DEFENSE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140" dirty="0">
                <a:solidFill>
                  <a:schemeClr val="accent1">
                    <a:lumMod val="75000"/>
                  </a:schemeClr>
                </a:solidFill>
              </a:rPr>
              <a:t>Department of Computer Sciences, </a:t>
            </a:r>
            <a:r>
              <a:rPr lang="en-US" spc="140" dirty="0" err="1">
                <a:solidFill>
                  <a:schemeClr val="accent1">
                    <a:lumMod val="75000"/>
                  </a:schemeClr>
                </a:solidFill>
              </a:rPr>
              <a:t>Bahria</a:t>
            </a:r>
            <a:r>
              <a:rPr lang="en-US" spc="140" dirty="0">
                <a:solidFill>
                  <a:schemeClr val="accent1">
                    <a:lumMod val="75000"/>
                  </a:schemeClr>
                </a:solidFill>
              </a:rPr>
              <a:t> University Lahore Campus, Lahore </a:t>
            </a:r>
          </a:p>
        </p:txBody>
      </p:sp>
    </p:spTree>
    <p:extLst>
      <p:ext uri="{BB962C8B-B14F-4D97-AF65-F5344CB8AC3E}">
        <p14:creationId xmlns:p14="http://schemas.microsoft.com/office/powerpoint/2010/main" val="16881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EF5-F746-47D1-A7A9-56C227CF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910E-F1A9-4A7C-9C01-9DC048B9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Stemming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</a:rPr>
              <a:t>used to transform words into their root form.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Stop Words Removal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</a:rPr>
              <a:t>To remove the data that has no use in the classification.</a:t>
            </a:r>
          </a:p>
          <a:p>
            <a:pPr marL="457200" lvl="1" indent="0">
              <a:buNone/>
            </a:pPr>
            <a:r>
              <a:rPr lang="en-US" sz="2800" dirty="0"/>
              <a:t>Data set will be look like the following after pre-processing: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457200" lvl="1" indent="0">
              <a:buNone/>
            </a:pP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5AA9E6-3B09-4B68-9397-DAC29775D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752"/>
              </p:ext>
            </p:extLst>
          </p:nvPr>
        </p:nvGraphicFramePr>
        <p:xfrm>
          <a:off x="2514599" y="4478020"/>
          <a:ext cx="58997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897">
                  <a:extLst>
                    <a:ext uri="{9D8B030D-6E8A-4147-A177-3AD203B41FA5}">
                      <a16:colId xmlns:a16="http://schemas.microsoft.com/office/drawing/2014/main" val="3516440"/>
                    </a:ext>
                  </a:extLst>
                </a:gridCol>
                <a:gridCol w="2949897">
                  <a:extLst>
                    <a:ext uri="{9D8B030D-6E8A-4147-A177-3AD203B41FA5}">
                      <a16:colId xmlns:a16="http://schemas.microsoft.com/office/drawing/2014/main" val="100324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Before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After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7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like to introduce Mr. David as new Sales Manager, he’ll start his job on Oct 01, 2021.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introduce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new sale manager start job oct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9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6F9D-221F-4E52-92A5-44BF428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B466-4341-4BC4-94D2-97190B35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Features Based Data Extraction</a:t>
            </a:r>
          </a:p>
          <a:p>
            <a:r>
              <a:rPr lang="en-US" dirty="0"/>
              <a:t>Parts of speech tagging technique [13] is implemented on the dataset_3 to extract the feature based dataset as the following: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D0A961-00E8-4DDA-B375-4374F6B9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21863"/>
              </p:ext>
            </p:extLst>
          </p:nvPr>
        </p:nvGraphicFramePr>
        <p:xfrm>
          <a:off x="2318393" y="425563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2125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0013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546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5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9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0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2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7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5D89-A707-48CF-A0C2-9A0A12E4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DFF4-2D5F-43C0-992A-AC747124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number of reviews have been extracted from the data set with respect to the aspects with POS tagging: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18555-558A-492A-8B8D-5E6A28B3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6999"/>
              </p:ext>
            </p:extLst>
          </p:nvPr>
        </p:nvGraphicFramePr>
        <p:xfrm>
          <a:off x="2318393" y="3733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07">
                  <a:extLst>
                    <a:ext uri="{9D8B030D-6E8A-4147-A177-3AD203B41FA5}">
                      <a16:colId xmlns:a16="http://schemas.microsoft.com/office/drawing/2014/main" val="33989373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695977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933455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194161"/>
                    </a:ext>
                  </a:extLst>
                </a:gridCol>
                <a:gridCol w="1251593">
                  <a:extLst>
                    <a:ext uri="{9D8B030D-6E8A-4147-A177-3AD203B41FA5}">
                      <a16:colId xmlns:a16="http://schemas.microsoft.com/office/drawing/2014/main" val="155030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0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4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38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14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2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69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1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49DA-E7F1-48ED-8B60-CAD8439B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E005-43C1-430A-8BFC-A0FDDF21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92929"/>
                </a:solidFill>
              </a:rPr>
              <a:t>Due to imbalance feature based dataset, the following two techniques have implemented:</a:t>
            </a:r>
            <a:endParaRPr lang="en-US" i="0" dirty="0">
              <a:solidFill>
                <a:srgbClr val="292929"/>
              </a:solidFill>
              <a:effectLst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Under-sampling 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Select subset of majority class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and keep the minority class as it is.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under-sampling has been used.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Over-sampling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Replication of the minority class by adding more observations.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avoid replication, AI based technique (SMOTE) used for oversampling.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5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B830-0460-45F2-819D-7027EF8B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  <a:r>
              <a:rPr lang="en-US" sz="3200" dirty="0"/>
              <a:t>(cont…)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2A8-4A46-4AB9-A231-C08BADAD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Synthetic Minority Oversampling Technique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Identify the feature vector and its neighbor.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Take the difference between two.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Multiply the difference with random number between 0 and 1.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Identify new point on line segment by adding random number to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131667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 DataSet_1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B136-B3A6-4B4A-97E4-855E679E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among different machine learning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A54CAD-5B54-4173-AD7E-14206A648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73538"/>
              </p:ext>
            </p:extLst>
          </p:nvPr>
        </p:nvGraphicFramePr>
        <p:xfrm>
          <a:off x="2209800" y="2971800"/>
          <a:ext cx="6079672" cy="267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</a:rPr>
                        <a:t>91.86%</a:t>
                      </a:r>
                      <a:endParaRPr lang="en-US" sz="1400" b="1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</a:rPr>
                        <a:t>92%</a:t>
                      </a:r>
                      <a:endParaRPr lang="en-US" sz="1400" b="1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75.95%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75%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85%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85%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</a:rPr>
                        <a:t>92.799%</a:t>
                      </a:r>
                      <a:endParaRPr lang="en-US" sz="1400" b="1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effectLst/>
                          <a:latin typeface="+mn-lt"/>
                          <a:ea typeface="Cambria Math" pitchFamily="18" charset="0"/>
                        </a:rPr>
                        <a:t>93%</a:t>
                      </a:r>
                      <a:endParaRPr lang="en-US" sz="1400" b="1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92%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mbria Math" pitchFamily="18" charset="0"/>
                        </a:rPr>
                        <a:t>92%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5722224"/>
                  </a:ext>
                </a:extLst>
              </a:tr>
              <a:tr h="4245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80%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76%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385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1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AB9C-B9E4-4560-9199-F7F8E9BD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 DataSet_1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AD70A-3DC3-49A1-B476-28FB46A2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voting classifier with base paper technique.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4C6CE1A-06C1-4FBA-94EC-2AFA34647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67550"/>
              </p:ext>
            </p:extLst>
          </p:nvPr>
        </p:nvGraphicFramePr>
        <p:xfrm>
          <a:off x="2209800" y="3429000"/>
          <a:ext cx="6324600" cy="208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500039173"/>
                    </a:ext>
                  </a:extLst>
                </a:gridCol>
                <a:gridCol w="1324257">
                  <a:extLst>
                    <a:ext uri="{9D8B030D-6E8A-4147-A177-3AD203B41FA5}">
                      <a16:colId xmlns:a16="http://schemas.microsoft.com/office/drawing/2014/main" val="2307559582"/>
                    </a:ext>
                  </a:extLst>
                </a:gridCol>
                <a:gridCol w="1114143">
                  <a:extLst>
                    <a:ext uri="{9D8B030D-6E8A-4147-A177-3AD203B41FA5}">
                      <a16:colId xmlns:a16="http://schemas.microsoft.com/office/drawing/2014/main" val="363251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589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+Random Forest)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93.14%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mbria Math" pitchFamily="18" charset="0"/>
                        </a:rPr>
                        <a:t>93%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26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(Random Forest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92.68%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mbria Math" pitchFamily="18" charset="0"/>
                        </a:rPr>
                        <a:t>93%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003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92.33%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mbria Math" pitchFamily="18" charset="0"/>
                        </a:rPr>
                        <a:t>92%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682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Paper Technique (Gini Index + SVM)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</a:rPr>
                        <a:t>84.66%</a:t>
                      </a:r>
                      <a:endParaRPr lang="en-US" sz="1400" b="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+mn-lt"/>
                          <a:ea typeface="Cambria Math" pitchFamily="18" charset="0"/>
                        </a:rPr>
                        <a:t>85%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604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9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Dataset_2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9DF3-47E4-4AD4-A513-997C53F5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Comparison among different machine learning models.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3C9C2A-E96E-42BA-BB1C-C6FC6199A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12110"/>
              </p:ext>
            </p:extLst>
          </p:nvPr>
        </p:nvGraphicFramePr>
        <p:xfrm>
          <a:off x="2236487" y="3124200"/>
          <a:ext cx="6259812" cy="281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906">
                  <a:extLst>
                    <a:ext uri="{9D8B030D-6E8A-4147-A177-3AD203B41FA5}">
                      <a16:colId xmlns:a16="http://schemas.microsoft.com/office/drawing/2014/main" val="1251979476"/>
                    </a:ext>
                  </a:extLst>
                </a:gridCol>
                <a:gridCol w="914444">
                  <a:extLst>
                    <a:ext uri="{9D8B030D-6E8A-4147-A177-3AD203B41FA5}">
                      <a16:colId xmlns:a16="http://schemas.microsoft.com/office/drawing/2014/main" val="2006444181"/>
                    </a:ext>
                  </a:extLst>
                </a:gridCol>
                <a:gridCol w="1295462">
                  <a:extLst>
                    <a:ext uri="{9D8B030D-6E8A-4147-A177-3AD203B41FA5}">
                      <a16:colId xmlns:a16="http://schemas.microsoft.com/office/drawing/2014/main" val="2242342022"/>
                    </a:ext>
                  </a:extLst>
                </a:gridCol>
              </a:tblGrid>
              <a:tr h="3806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4312410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96234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583603"/>
                  </a:ext>
                </a:extLst>
              </a:tr>
              <a:tr h="4583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98241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89.996%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858467"/>
                  </a:ext>
                </a:extLst>
              </a:tr>
              <a:tr h="3806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364397"/>
                  </a:ext>
                </a:extLst>
              </a:tr>
              <a:tr h="4582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Recurrent Neural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2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8AB0-A4AE-472A-8081-9719A126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on Dataset_2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BBAAB-E63D-4AD5-881B-C277AFE3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00200"/>
            <a:ext cx="6640811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Comparison of voting classifier with base paper technique.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further details, please </a:t>
            </a:r>
            <a:r>
              <a:rPr lang="en-US" dirty="0">
                <a:hlinkClick r:id="rId2" action="ppaction://hlinkfile"/>
              </a:rPr>
              <a:t>click here</a:t>
            </a:r>
            <a:r>
              <a:rPr lang="en-US" dirty="0"/>
              <a:t>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4CD0AE1-DB3F-4663-9168-228D06994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457325"/>
              </p:ext>
            </p:extLst>
          </p:nvPr>
        </p:nvGraphicFramePr>
        <p:xfrm>
          <a:off x="2165993" y="3124200"/>
          <a:ext cx="6400799" cy="231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220">
                  <a:extLst>
                    <a:ext uri="{9D8B030D-6E8A-4147-A177-3AD203B41FA5}">
                      <a16:colId xmlns:a16="http://schemas.microsoft.com/office/drawing/2014/main" val="1949164780"/>
                    </a:ext>
                  </a:extLst>
                </a:gridCol>
                <a:gridCol w="1028290">
                  <a:extLst>
                    <a:ext uri="{9D8B030D-6E8A-4147-A177-3AD203B41FA5}">
                      <a16:colId xmlns:a16="http://schemas.microsoft.com/office/drawing/2014/main" val="3642629028"/>
                    </a:ext>
                  </a:extLst>
                </a:gridCol>
                <a:gridCol w="1028289">
                  <a:extLst>
                    <a:ext uri="{9D8B030D-6E8A-4147-A177-3AD203B41FA5}">
                      <a16:colId xmlns:a16="http://schemas.microsoft.com/office/drawing/2014/main" val="2116751824"/>
                    </a:ext>
                  </a:extLst>
                </a:gridCol>
              </a:tblGrid>
              <a:tr h="4272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Cambria Math" pitchFamily="18" charset="0"/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mbria Math" pitchFamily="18" charset="0"/>
                        </a:rPr>
                        <a:t>F1 Score</a:t>
                      </a:r>
                      <a:endParaRPr lang="en-US" sz="1400" dirty="0">
                        <a:effectLst/>
                        <a:latin typeface="+mn-lt"/>
                        <a:ea typeface="Cambria Math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5150517"/>
                  </a:ext>
                </a:extLst>
              </a:tr>
              <a:tr h="4272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+Random Forest)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90.069%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245974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(Random Forest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89.371%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493773"/>
                  </a:ext>
                </a:extLst>
              </a:tr>
              <a:tr h="5143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Voting Classifier (Logistic Regression + Support Vector Machine)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89.334%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05806"/>
                  </a:ext>
                </a:extLst>
              </a:tr>
              <a:tr h="4272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Paper Technique (Gini Index + SVM)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58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6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imbalance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AF6250-0AF9-49E0-807B-379E0890E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97997"/>
              </p:ext>
            </p:extLst>
          </p:nvPr>
        </p:nvGraphicFramePr>
        <p:xfrm>
          <a:off x="2045988" y="2514600"/>
          <a:ext cx="6412212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4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578096" cy="1143000"/>
          </a:xfrm>
        </p:spPr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Background/Literature Review</a:t>
            </a:r>
          </a:p>
          <a:p>
            <a:r>
              <a:rPr lang="en-US" dirty="0"/>
              <a:t>Research problem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Aims and 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6913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under-sampled data.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6E7BAD-3FD5-4FDA-BD90-45F4E8614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252559"/>
              </p:ext>
            </p:extLst>
          </p:nvPr>
        </p:nvGraphicFramePr>
        <p:xfrm>
          <a:off x="1855304" y="2651124"/>
          <a:ext cx="6831495" cy="382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42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3124-8264-4D65-95E0-FD00303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Performance Comparison of Proposed Methodology and Machine Learning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FD5-8C09-4152-84F8-BA93B9C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Performance Comparison of Proposed Methodology and Machine Learning Models on aspect based data set with oversampled data.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4E3F3E-FCED-4C6D-9AF8-E1A7D4F4C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416881"/>
              </p:ext>
            </p:extLst>
          </p:nvPr>
        </p:nvGraphicFramePr>
        <p:xfrm>
          <a:off x="2045988" y="2819400"/>
          <a:ext cx="63360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29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D6FABA-1ADB-42A0-B27D-2A289274D7A9}"/>
              </a:ext>
            </a:extLst>
          </p:cNvPr>
          <p:cNvSpPr txBox="1">
            <a:spLocks/>
          </p:cNvSpPr>
          <p:nvPr/>
        </p:nvSpPr>
        <p:spPr>
          <a:xfrm>
            <a:off x="2198388" y="1752600"/>
            <a:ext cx="664081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Different mobile review datasets of eBay and Amazon has been collected.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Different Pre-processing techniques are applied.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Data sampling techniques are implemented for imbalance dataset.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Combination of Logistic Regression and Random Forest under the architecture of voting classifier has been applied on both balanced and imbalanced datasets.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cs typeface="Times New Roman" pitchFamily="18" charset="0"/>
              </a:rPr>
              <a:t>Accuracy has been improved with the proposed methodology on 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3288486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4DB4D4-3429-41AE-8522-8E55FE8E0BD4}"/>
              </a:ext>
            </a:extLst>
          </p:cNvPr>
          <p:cNvSpPr txBox="1">
            <a:spLocks/>
          </p:cNvSpPr>
          <p:nvPr/>
        </p:nvSpPr>
        <p:spPr>
          <a:xfrm>
            <a:off x="2198388" y="1752600"/>
            <a:ext cx="664081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endParaRPr lang="en-GB" sz="2400" dirty="0"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1992-5B10-4F4E-ACDB-4A4FADC336E9}"/>
              </a:ext>
            </a:extLst>
          </p:cNvPr>
          <p:cNvSpPr txBox="1"/>
          <p:nvPr/>
        </p:nvSpPr>
        <p:spPr>
          <a:xfrm>
            <a:off x="2045988" y="1905000"/>
            <a:ext cx="6172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800" dirty="0">
                <a:cs typeface="Times New Roman" pitchFamily="18" charset="0"/>
              </a:rPr>
              <a:t>In future, this research will be extended by applying deep learning algorithms.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2800" dirty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800" dirty="0">
                <a:cs typeface="Times New Roman" pitchFamily="18" charset="0"/>
              </a:rPr>
              <a:t>Combination of multiple deep learning algorithms  will be applied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84482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65531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cs typeface="Times New Roman" pitchFamily="18" charset="0"/>
                <a:hlinkClick r:id="rId3"/>
              </a:rPr>
              <a:t>https://www.statista.com/statistics/379046/worldwide-retail-e-commerce-sales/</a:t>
            </a:r>
            <a:endParaRPr lang="en-GB" sz="1500" dirty="0"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A. Bhatti, H. </a:t>
            </a:r>
            <a:r>
              <a:rPr lang="en-GB" sz="15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Akram</a:t>
            </a:r>
            <a:r>
              <a:rPr lang="en-GB" sz="15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H. M. Basit, A. U. Khan, and S. M. Raza, (2020). ‘E-commerce trends during COVID-19 Pandemic’, vol. 13, no. 2, pp. 1449–1452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effectLst/>
                <a:ea typeface="Calibri" panose="020F0502020204030204" pitchFamily="34" charset="0"/>
              </a:rPr>
              <a:t>A. Nawaz, A. Ahmed, A. Tariq, A. Muhammad, and R. Rashid, (2020). ‘Product ’ s behaviour recommendations using free text : an aspect based sentiment analysis approach’, 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Cluster </a:t>
            </a:r>
            <a:r>
              <a:rPr lang="en-GB" sz="1500" i="1" dirty="0" err="1">
                <a:effectLst/>
                <a:ea typeface="Calibri" panose="020F0502020204030204" pitchFamily="34" charset="0"/>
              </a:rPr>
              <a:t>Comput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500" dirty="0">
                <a:effectLst/>
                <a:ea typeface="Calibri" panose="020F0502020204030204" pitchFamily="34" charset="0"/>
              </a:rPr>
              <a:t>, vol. 23, no. 2, pp. 1267–1279.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/>
              <a:t>Y.Wang</a:t>
            </a:r>
            <a:r>
              <a:rPr lang="en-US" sz="1500" dirty="0"/>
              <a:t>, </a:t>
            </a:r>
            <a:r>
              <a:rPr lang="en-US" sz="1500" dirty="0" err="1"/>
              <a:t>X.Zheng</a:t>
            </a:r>
            <a:r>
              <a:rPr lang="en-US" sz="1500" dirty="0"/>
              <a:t>, </a:t>
            </a:r>
            <a:r>
              <a:rPr lang="en-US" sz="1500" dirty="0" err="1"/>
              <a:t>D.Hou</a:t>
            </a:r>
            <a:r>
              <a:rPr lang="en-US" sz="1500" dirty="0"/>
              <a:t>, and </a:t>
            </a:r>
            <a:r>
              <a:rPr lang="en-US" sz="1500" dirty="0" err="1"/>
              <a:t>W.Hu</a:t>
            </a:r>
            <a:r>
              <a:rPr lang="en-US" sz="1500" dirty="0"/>
              <a:t>, “Short Text Sentiment Classification of High Dimensional Hybrid Feature Based on SVM,” Computer Technology and Development, vol.28, no.2, pp.88-93, 2018.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/>
              <a:t>Missing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500" dirty="0">
                <a:effectLst/>
                <a:ea typeface="Calibri" panose="020F0502020204030204" pitchFamily="34" charset="0"/>
              </a:rPr>
              <a:t>Q. Lu, Z. Zhu, D. Zhang, W. Wu, and Q. Guo, (2020). ‘Interactive Rule Attention Network for Aspect-Level Sentiment Analysis’, </a:t>
            </a:r>
            <a:r>
              <a:rPr lang="en-GB" sz="1500" i="1" dirty="0">
                <a:effectLst/>
                <a:ea typeface="Calibri" panose="020F0502020204030204" pitchFamily="34" charset="0"/>
              </a:rPr>
              <a:t>IEEE Access</a:t>
            </a:r>
            <a:r>
              <a:rPr lang="en-GB" sz="1500" dirty="0">
                <a:effectLst/>
                <a:ea typeface="Calibri" panose="020F0502020204030204" pitchFamily="34" charset="0"/>
              </a:rPr>
              <a:t>, vol. 8, pp. 52505–52516.</a:t>
            </a:r>
            <a:endParaRPr lang="en-US" sz="1500" dirty="0"/>
          </a:p>
          <a:p>
            <a:pPr algn="just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2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417638"/>
            <a:ext cx="6640811" cy="4754562"/>
          </a:xfrm>
          <a:noFill/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F. Xu, Z. Pan, and R. Xia, (2020). ‘E-commerce product review sentiment classification based on a naïve Bayes continuous learning framework’,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Inf. Process. </a:t>
            </a:r>
            <a:r>
              <a:rPr lang="en-GB" sz="1400" i="1" dirty="0" err="1">
                <a:effectLst/>
                <a:ea typeface="Calibri" panose="020F0502020204030204" pitchFamily="34" charset="0"/>
              </a:rPr>
              <a:t>Manag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57, no. 5, p. 102221.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M. P. Abraham and K. R. Udaya Kumar Reddy, (2020). ‘Feature based sentiment analysis of mobile product reviews using machine learning techniques’,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Int. J. Adv. Trends </a:t>
            </a:r>
            <a:r>
              <a:rPr lang="en-GB" sz="1400" i="1" dirty="0" err="1">
                <a:effectLst/>
                <a:ea typeface="Calibri" panose="020F0502020204030204" pitchFamily="34" charset="0"/>
              </a:rPr>
              <a:t>Comput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. Sci. Eng.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9, no. 2, pp. 2289–2296.</a:t>
            </a:r>
            <a:endParaRPr lang="en-GB" sz="1400" dirty="0"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/>
              <a:t>Patil, P. P., </a:t>
            </a:r>
            <a:r>
              <a:rPr lang="en-US" sz="1400" dirty="0" err="1"/>
              <a:t>Phansalkar</a:t>
            </a:r>
            <a:r>
              <a:rPr lang="en-US" sz="1400" dirty="0"/>
              <a:t>, S., &amp; </a:t>
            </a:r>
            <a:r>
              <a:rPr lang="en-US" sz="1400" dirty="0" err="1"/>
              <a:t>Kryssanov</a:t>
            </a:r>
            <a:r>
              <a:rPr lang="en-US" sz="1400" dirty="0"/>
              <a:t>, V. V. (2019). Topic modelling for aspect-level sentiment analysis. Advances in Intelligent Systems and Computing.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A. K and V. J, (2019). ‘Aspect Based Sentiment Analysis for E-Commerce Using Classification Techniques’, </a:t>
            </a:r>
            <a:r>
              <a:rPr lang="en-GB" sz="1400" i="1" dirty="0">
                <a:effectLst/>
                <a:ea typeface="Calibri" panose="020F0502020204030204" pitchFamily="34" charset="0"/>
              </a:rPr>
              <a:t>SSRN Electron. J.</a:t>
            </a:r>
            <a:r>
              <a:rPr lang="en-GB" sz="1400" dirty="0">
                <a:effectLst/>
                <a:ea typeface="Calibri" panose="020F0502020204030204" pitchFamily="34" charset="0"/>
              </a:rPr>
              <a:t>, vol. 1, no. 1, pp. 35–42.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Vanaja, (2018). ‘Aspect-Level Sentiment Analysis on E-Commerce Data’, 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2018 Int. Conf. </a:t>
            </a:r>
            <a:r>
              <a:rPr lang="en-GB" sz="14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Inven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Res. </a:t>
            </a:r>
            <a:r>
              <a:rPr lang="en-GB" sz="14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Comput</a:t>
            </a:r>
            <a:r>
              <a:rPr lang="en-GB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Appl.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no. </a:t>
            </a:r>
            <a:r>
              <a:rPr lang="en-GB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Icirca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pp. 1275–1279.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GB" sz="1400" dirty="0">
                <a:effectLst/>
                <a:ea typeface="Calibri" panose="020F0502020204030204" pitchFamily="34" charset="0"/>
              </a:rPr>
              <a:t>A. S. </a:t>
            </a:r>
            <a:r>
              <a:rPr lang="en-GB" sz="1400" dirty="0" err="1">
                <a:effectLst/>
                <a:ea typeface="Calibri" panose="020F0502020204030204" pitchFamily="34" charset="0"/>
              </a:rPr>
              <a:t>Manek</a:t>
            </a:r>
            <a:r>
              <a:rPr lang="en-GB" sz="1400" dirty="0">
                <a:effectLst/>
                <a:ea typeface="Calibri" panose="020F0502020204030204" pitchFamily="34" charset="0"/>
              </a:rPr>
              <a:t>, P. D. Shenoy, and M. C. M. V. K. R, (2017). ‘Aspect term extraction for sentiment analysis in large movie reviews using Gini Index feature selection method and SVM classifier’, pp. 135–154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75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10D-D401-4B4F-B18E-C2086F9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78C4-2796-4E58-AD53-15D60D2C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13"/>
            </a:pPr>
            <a:r>
              <a:rPr lang="en-GB" sz="1600" dirty="0">
                <a:effectLst/>
                <a:ea typeface="Calibri" panose="020F0502020204030204" pitchFamily="34" charset="0"/>
              </a:rPr>
              <a:t>A. S.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Manek</a:t>
            </a:r>
            <a:r>
              <a:rPr lang="en-GB" sz="1600" dirty="0">
                <a:effectLst/>
                <a:ea typeface="Calibri" panose="020F0502020204030204" pitchFamily="34" charset="0"/>
              </a:rPr>
              <a:t>, P. D. Shenoy, and M. C. M. V. K.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R,‘Aspect</a:t>
            </a:r>
            <a:r>
              <a:rPr lang="en-GB" sz="1600" dirty="0">
                <a:effectLst/>
                <a:ea typeface="Calibri" panose="020F0502020204030204" pitchFamily="34" charset="0"/>
              </a:rPr>
              <a:t> term extraction for sentiment analysis in large movie reviews using Gini Index feature selection method and SVM classifier’, pp. 135–154,2017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735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lete the “Thank you!” slide — how to end your presentation | by Brian  McCarthy | Medium">
            <a:extLst>
              <a:ext uri="{FF2B5EF4-FFF2-40B4-BE49-F238E27FC236}">
                <a16:creationId xmlns:a16="http://schemas.microsoft.com/office/drawing/2014/main" id="{FA20CBA0-D20C-4F86-9796-CECAA74BA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6705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4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</a:rPr>
              <a:t>Sentiment Analysis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</a:rPr>
              <a:t>Sentiment analysis </a:t>
            </a:r>
            <a:r>
              <a:rPr lang="en-US" sz="2400" b="0" i="0" dirty="0">
                <a:effectLst/>
              </a:rPr>
              <a:t>is a </a:t>
            </a:r>
            <a:r>
              <a:rPr lang="en-US" sz="2400" dirty="0"/>
              <a:t>natural language processing</a:t>
            </a:r>
            <a:r>
              <a:rPr lang="en-US" sz="2400" b="0" i="0" dirty="0">
                <a:effectLst/>
              </a:rPr>
              <a:t> technique used to determine whether data is positive, negative or neutral. Sentiment analysis is divided into three types.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Types of Sentiment Analysis</a:t>
            </a:r>
            <a:endParaRPr lang="en-US" sz="1800" b="0" i="0" dirty="0">
              <a:effectLst/>
            </a:endParaRP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Document Level Sentiment Analysis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</a:rPr>
              <a:t>Sentence Level Sentiment Analysis</a:t>
            </a:r>
          </a:p>
          <a:p>
            <a:pPr marL="1257300" lvl="2" indent="-457200" algn="just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Aspect Level Sentiment Analysis</a:t>
            </a:r>
            <a:endParaRPr lang="en-GB" dirty="0">
              <a:effectLst/>
              <a:ea typeface="Calibri" panose="020F0502020204030204" pitchFamily="34" charset="0"/>
            </a:endParaRPr>
          </a:p>
          <a:p>
            <a:pPr algn="just"/>
            <a:endParaRPr lang="en-GB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CEA-E19C-47E4-BA4D-1DCBFDE8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2400" dirty="0"/>
              <a:t>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638-5027-45D6-92AC-4214AD36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88" y="1600200"/>
            <a:ext cx="6640811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</a:rPr>
              <a:t>E-commerce is the buying and selling of goods or services over the internet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effectLst/>
                <a:ea typeface="Calibri" panose="020F0502020204030204" pitchFamily="34" charset="0"/>
              </a:rPr>
              <a:t>E-commerce is becoming a new form of trade rapidly because of the following: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>
                <a:effectLst/>
                <a:ea typeface="Calibri" panose="020F0502020204030204" pitchFamily="34" charset="0"/>
              </a:rPr>
              <a:t>Shop anything from anywhere and anytime.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GB" dirty="0">
                <a:ea typeface="Calibri" panose="020F0502020204030204" pitchFamily="34" charset="0"/>
              </a:rPr>
              <a:t>Number of varieties.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GB" dirty="0">
              <a:effectLst/>
              <a:ea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2400" dirty="0">
              <a:effectLst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7D0D8-9CB1-41B2-9774-4462E4EC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9" y="444817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3495-46B3-43C3-927A-604899B0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2E5A-AE9E-4E18-B1DB-8175CDFB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effectLst/>
                <a:ea typeface="Calibri" panose="020F0502020204030204" pitchFamily="34" charset="0"/>
                <a:cs typeface="Times New Roman" pitchFamily="18" charset="0"/>
              </a:rPr>
              <a:t>R</a:t>
            </a:r>
            <a:r>
              <a:rPr lang="en-GB" dirty="0">
                <a:effectLst/>
                <a:ea typeface="Calibri" panose="020F0502020204030204" pitchFamily="34" charset="0"/>
              </a:rPr>
              <a:t>etail sale of e-commerce is increased from 1336 billion USD to 4206 USD in the last 6 years, and it is expected to be increased 6388 billion U</a:t>
            </a:r>
            <a:r>
              <a:rPr lang="en-GB" dirty="0">
                <a:ea typeface="Calibri" panose="020F0502020204030204" pitchFamily="34" charset="0"/>
              </a:rPr>
              <a:t>SD</a:t>
            </a:r>
            <a:r>
              <a:rPr lang="en-GB" dirty="0">
                <a:effectLst/>
                <a:ea typeface="Calibri" panose="020F0502020204030204" pitchFamily="34" charset="0"/>
              </a:rPr>
              <a:t> in next three years [1].</a:t>
            </a:r>
            <a:endParaRPr lang="en-GB" dirty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cs typeface="Times New Roman" pitchFamily="18" charset="0"/>
              </a:rPr>
              <a:t>During pandemic (COVID-19), sales of Amazon and eBay was 4059M and  1227M respectively [2].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7921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64964"/>
              </p:ext>
            </p:extLst>
          </p:nvPr>
        </p:nvGraphicFramePr>
        <p:xfrm>
          <a:off x="2045988" y="1196522"/>
          <a:ext cx="6793212" cy="5128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Ref. No.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Year of  Publication and Author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Techniques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[3]. 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2020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Asif, N.</a:t>
                      </a:r>
                      <a:endParaRPr lang="en-US" sz="1400" b="0" dirty="0"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 panose="02020603050405020304" pitchFamily="18" charset="0"/>
                        </a:rPr>
                        <a:t>Mobile reviews 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multilevel relational classification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90.50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[4].  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Cai, X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latin typeface="+mn-lt"/>
                          <a:cs typeface="Times New Roman" panose="02020603050405020304" pitchFamily="18" charset="0"/>
                        </a:rPr>
                        <a:t>JingDong</a:t>
                      </a: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 mobile review data</a:t>
                      </a: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latin typeface="+mn-lt"/>
                          <a:cs typeface="Times New Roman" panose="02020603050405020304" pitchFamily="18" charset="0"/>
                        </a:rPr>
                        <a:t>SA-BERT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91.35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[5]</a:t>
                      </a:r>
                      <a:endParaRPr lang="en-US" sz="1400" dirty="0"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2020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Marshan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Amazon review data.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NB, KNN, SVM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 panose="02020603050405020304" pitchFamily="18" charset="0"/>
                        </a:rPr>
                        <a:t>86.3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[6]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Lu, Q.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</a:rPr>
                        <a:t>SemEval</a:t>
                      </a:r>
                      <a:r>
                        <a:rPr lang="en-US" sz="1400" dirty="0">
                          <a:latin typeface="+mn-lt"/>
                        </a:rPr>
                        <a:t> 2014 and ACL 2014 Twitter Dataset datasets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Interactive rule attention network (IRAN)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81.96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216381765"/>
                  </a:ext>
                </a:extLst>
              </a:tr>
              <a:tr h="682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Xu, F.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Amazon Product and movie review dataset 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Naïve Bayes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75.68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374627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88" y="274638"/>
            <a:ext cx="6640811" cy="8683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BC17D7F-B38D-49E8-8E4D-EB53ABC2A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88283"/>
              </p:ext>
            </p:extLst>
          </p:nvPr>
        </p:nvGraphicFramePr>
        <p:xfrm>
          <a:off x="2045988" y="1259842"/>
          <a:ext cx="6793212" cy="5064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Ref. No.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Year of  Publication and Author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Dataset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Techniques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Accuracy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[8]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2020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Abraham, M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Mobile review dataset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BNB, KNN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91.5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cs typeface="Times New Roman" pitchFamily="18" charset="0"/>
                        </a:rPr>
                        <a:t>[9]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2019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Patil, P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review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NB, SVM and LR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81.5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1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[10]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2019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ASHWATH, K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audit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tagging, NB, SVM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81.30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[11]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2018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Vanaja, 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customer review data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tagging, SVM and NB classifiers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90.42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216381765"/>
                  </a:ext>
                </a:extLst>
              </a:tr>
              <a:tr h="979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[12]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2017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Asha, S.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Movie reviews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SVM, Gini Index</a:t>
                      </a:r>
                    </a:p>
                  </a:txBody>
                  <a:tcPr marL="55940" marR="559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 pitchFamily="18" charset="0"/>
                        </a:rPr>
                        <a:t>94.10</a:t>
                      </a:r>
                    </a:p>
                  </a:txBody>
                  <a:tcPr marL="55940" marR="55940" marT="0" marB="0"/>
                </a:tc>
                <a:extLst>
                  <a:ext uri="{0D108BD9-81ED-4DB2-BD59-A6C34878D82A}">
                    <a16:rowId xmlns:a16="http://schemas.microsoft.com/office/drawing/2014/main" val="112691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7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8" y="1524000"/>
            <a:ext cx="6640811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600" dirty="0">
                <a:ea typeface="Calibri" panose="020F0502020204030204" pitchFamily="34" charset="0"/>
              </a:rPr>
              <a:t>In previous research,</a:t>
            </a:r>
            <a:r>
              <a:rPr lang="en-GB" sz="2600" dirty="0">
                <a:effectLst/>
                <a:ea typeface="Calibri" panose="020F0502020204030204" pitchFamily="34" charset="0"/>
              </a:rPr>
              <a:t> two aspects (battery and android version) of mobile have been covered [3] and maximum accuracy of 94% was achieved with the help of SVM and Gini Index.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600" dirty="0">
                <a:ea typeface="Calibri" panose="020F0502020204030204" pitchFamily="34" charset="0"/>
              </a:rPr>
              <a:t>It is required to study further aspects of mobile and to improve t</a:t>
            </a:r>
            <a:r>
              <a:rPr lang="en-GB" sz="2600" dirty="0">
                <a:effectLst/>
                <a:ea typeface="Calibri" panose="020F0502020204030204" pitchFamily="34" charset="0"/>
              </a:rPr>
              <a:t>he accuracy of the model for the prediction of the result accurately.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96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12893</TotalTime>
  <Words>2205</Words>
  <Application>Microsoft Office PowerPoint</Application>
  <PresentationFormat>On-screen Show (4:3)</PresentationFormat>
  <Paragraphs>416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charter</vt:lpstr>
      <vt:lpstr>Times New Roman</vt:lpstr>
      <vt:lpstr>Wingdings</vt:lpstr>
      <vt:lpstr>Office Theme</vt:lpstr>
      <vt:lpstr>PowerPoint Presentation</vt:lpstr>
      <vt:lpstr>Aspect Level Sentiment Analysis of E-Commerce:  A Case Study of eBay and Amazon</vt:lpstr>
      <vt:lpstr>Layout</vt:lpstr>
      <vt:lpstr>Introduction</vt:lpstr>
      <vt:lpstr>Introduction (cont…)</vt:lpstr>
      <vt:lpstr>Introduction (cont.)</vt:lpstr>
      <vt:lpstr>Literature Review</vt:lpstr>
      <vt:lpstr>Literature Review</vt:lpstr>
      <vt:lpstr>Research Gap</vt:lpstr>
      <vt:lpstr>Research Question</vt:lpstr>
      <vt:lpstr>Aim and Objectives</vt:lpstr>
      <vt:lpstr>Methodology</vt:lpstr>
      <vt:lpstr>Data Collection</vt:lpstr>
      <vt:lpstr>Data Collection (cont…)</vt:lpstr>
      <vt:lpstr>Data Collection (cont…)</vt:lpstr>
      <vt:lpstr>Data Collection</vt:lpstr>
      <vt:lpstr>Data Collection (cont…)</vt:lpstr>
      <vt:lpstr>Data Collection (cont…)</vt:lpstr>
      <vt:lpstr>Data Pre-processing</vt:lpstr>
      <vt:lpstr>Data Pre-processing (cont…)</vt:lpstr>
      <vt:lpstr>Data Pre-processing (cont…)</vt:lpstr>
      <vt:lpstr>Data Pre-processing (cont…)</vt:lpstr>
      <vt:lpstr>Data Pre-processing (cont…)</vt:lpstr>
      <vt:lpstr>Data Pre-processing (cont…)</vt:lpstr>
      <vt:lpstr>Comparative Analysis on  DataSet_1</vt:lpstr>
      <vt:lpstr>Comparative Analysis on  DataSet_1</vt:lpstr>
      <vt:lpstr>Comparative Analysis on Dataset_2</vt:lpstr>
      <vt:lpstr>Comparative Analysis on Dataset_2</vt:lpstr>
      <vt:lpstr>Performance Comparison of Proposed Methodology and Machine Learning Models</vt:lpstr>
      <vt:lpstr>Performance Comparison of Proposed Methodology and Machine Learning Models</vt:lpstr>
      <vt:lpstr>Performance Comparison of Proposed Methodology and Machine Learning Models</vt:lpstr>
      <vt:lpstr>Conclusion</vt:lpstr>
      <vt:lpstr>Future Work</vt:lpstr>
      <vt:lpstr>References</vt:lpstr>
      <vt:lpstr>Reference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Asim Qureshi</dc:creator>
  <cp:lastModifiedBy>Furqan Durrani</cp:lastModifiedBy>
  <cp:revision>270</cp:revision>
  <dcterms:created xsi:type="dcterms:W3CDTF">2006-08-16T00:00:00Z</dcterms:created>
  <dcterms:modified xsi:type="dcterms:W3CDTF">2021-04-08T20:42:23Z</dcterms:modified>
</cp:coreProperties>
</file>