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Measures of central tendencies are measures, which help you describe a population, through a single metric. For example, if you were to compare the savings habits of people across various nations, you will compare the average Savings rate in each of these nations.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 Understanding the shape of data is a crucial action. It helps to understand where the most information is lying and analyze the outliers in a given data</a:t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b438b022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b438b02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b438b0224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b438b022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b438b0224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b438b02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Predicting age of a person (because it is a real value,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predicting nationality is categorical,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whether stock price will increase is discrete-yes/no answer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b438b0224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b438b022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b438b0224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b438b02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b438b0224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b438b022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SymbolicAI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en-US" sz="293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32">
                <a:solidFill>
                  <a:srgbClr val="4D4E4F"/>
                </a:solidFill>
                <a:highlight>
                  <a:srgbClr val="FFFFFF"/>
                </a:highlight>
              </a:rPr>
              <a:t>the rules are created through human intervention, if-then statements-oop, For example, symbolic logic – rules engines, expert systems(emulate human intelligence for complex decision making) and knowledge graphs(DB contains data in graphical format) – could all be described as AI, and none of them are machine learning. </a:t>
            </a:r>
            <a:endParaRPr sz="1432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</a:rPr>
              <a:t>    ML/DL</a:t>
            </a:r>
            <a:r>
              <a:rPr b="1" lang="en-US" sz="1756">
                <a:solidFill>
                  <a:schemeClr val="dk1"/>
                </a:solidFill>
                <a:highlight>
                  <a:srgbClr val="FFFFFF"/>
                </a:highlight>
              </a:rPr>
              <a:t>- </a:t>
            </a:r>
            <a:r>
              <a:rPr lang="en-US" sz="1448">
                <a:solidFill>
                  <a:srgbClr val="4D4E4F"/>
                </a:solidFill>
                <a:highlight>
                  <a:srgbClr val="FFFFFF"/>
                </a:highlight>
              </a:rPr>
              <a:t>learns rules as it establishes correlations between inputs and outputs</a:t>
            </a:r>
            <a:endParaRPr sz="600"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b438b022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b438b02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</a:t>
            </a:r>
            <a:r>
              <a:rPr b="1" lang="en-US" sz="1000">
                <a:solidFill>
                  <a:schemeClr val="dk1"/>
                </a:solidFill>
              </a:rPr>
              <a:t>Quantitative: </a:t>
            </a:r>
            <a:r>
              <a:rPr lang="en-US" sz="1000">
                <a:solidFill>
                  <a:schemeClr val="dk1"/>
                </a:solidFill>
              </a:rPr>
              <a:t>Discrete: # of people in a classroom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Continous: Room Temperature. 37.5C or 37.5000001C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Qualitative</a:t>
            </a:r>
            <a:r>
              <a:rPr lang="en-US" sz="1000">
                <a:solidFill>
                  <a:schemeClr val="dk1"/>
                </a:solidFill>
              </a:rPr>
              <a:t>: </a:t>
            </a:r>
            <a:r>
              <a:rPr lang="en-US" sz="1000">
                <a:solidFill>
                  <a:schemeClr val="dk1"/>
                </a:solidFill>
              </a:rPr>
              <a:t>usually</a:t>
            </a:r>
            <a:r>
              <a:rPr lang="en-US" sz="1000">
                <a:solidFill>
                  <a:schemeClr val="dk1"/>
                </a:solidFill>
              </a:rPr>
              <a:t> descriptive - brown eyes, male/female, yes/no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b2f9ca66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b2f9ca66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2f9ca66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2f9ca6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-Larger variance -</a:t>
            </a:r>
            <a:r>
              <a:rPr lang="en-US"/>
              <a:t>the larger the distance, smaller variance - numbers in the set are closer to the mean.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only know the magnitude here, as in how much the data is spread.</a:t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Machine Learning &amp; Deep Learning 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57"/>
            <a:ext cx="9144000" cy="2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217"/>
              <a:buNone/>
            </a:pPr>
            <a:r>
              <a:rPr lang="en-US" sz="3108"/>
              <a:t>Week: 7-8</a:t>
            </a:r>
            <a:endParaRPr sz="3108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217"/>
              <a:buNone/>
            </a:pPr>
            <a:r>
              <a:t/>
            </a:r>
            <a:endParaRPr sz="3108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217"/>
              <a:buNone/>
            </a:pPr>
            <a:r>
              <a:t/>
            </a:r>
            <a:endParaRPr sz="3108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217"/>
              <a:buNone/>
            </a:pPr>
            <a:r>
              <a:t/>
            </a:r>
            <a:endParaRPr sz="3108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217"/>
              <a:buNone/>
            </a:pPr>
            <a:r>
              <a:rPr b="1" lang="en-US" sz="3108"/>
              <a:t>Instructor:</a:t>
            </a:r>
            <a:r>
              <a:rPr lang="en-US" sz="3108"/>
              <a:t> </a:t>
            </a:r>
            <a:r>
              <a:rPr i="1" lang="en-US" sz="3108"/>
              <a:t>Najam Aziz</a:t>
            </a:r>
            <a:endParaRPr i="1" sz="3108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Understanding a Distribution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38200" y="1825625"/>
            <a:ext cx="10515600" cy="4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24"/>
              <a:buNone/>
            </a:pPr>
            <a:r>
              <a:rPr lang="en-US" sz="7904"/>
              <a:t>There are 3 variety of measures, required to understand a distribution:</a:t>
            </a:r>
            <a:endParaRPr b="0" sz="7904"/>
          </a:p>
          <a:p>
            <a:pPr indent="-24295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7904"/>
              <a:t>Measure of Central tendency</a:t>
            </a:r>
            <a:endParaRPr sz="7904"/>
          </a:p>
          <a:p>
            <a:pPr indent="-252478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7504"/>
              <a:t>Mean</a:t>
            </a:r>
            <a:r>
              <a:rPr lang="en-US" sz="7504"/>
              <a:t> – or the average</a:t>
            </a:r>
            <a:endParaRPr sz="7504"/>
          </a:p>
          <a:p>
            <a:pPr indent="-252478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7504"/>
              <a:t>Median</a:t>
            </a:r>
            <a:r>
              <a:rPr lang="en-US" sz="7504"/>
              <a:t> – the value, which divides the population in two half</a:t>
            </a:r>
            <a:endParaRPr sz="7504"/>
          </a:p>
          <a:p>
            <a:pPr indent="-252478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7504"/>
              <a:t>Mode</a:t>
            </a:r>
            <a:r>
              <a:rPr lang="en-US" sz="7504"/>
              <a:t> – the most frequent value in a population</a:t>
            </a:r>
            <a:endParaRPr sz="7504"/>
          </a:p>
          <a:p>
            <a:pPr indent="-24295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7904"/>
              <a:t>Measure of dispersion</a:t>
            </a:r>
            <a:endParaRPr sz="7904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5424"/>
              <a:buNone/>
            </a:pPr>
            <a:r>
              <a:rPr lang="en-US" sz="7904"/>
              <a:t>	Measures of dispersion reveal how the population is distributed around the measures of central 	tendency.</a:t>
            </a:r>
            <a:endParaRPr b="0" sz="7904"/>
          </a:p>
          <a:p>
            <a:pPr indent="-252478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7504"/>
              <a:t>Range</a:t>
            </a:r>
            <a:r>
              <a:rPr lang="en-US" sz="7504"/>
              <a:t> – Difference in the maximum and minimum value in the population</a:t>
            </a:r>
            <a:endParaRPr sz="7504"/>
          </a:p>
          <a:p>
            <a:pPr indent="-252478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7504"/>
              <a:t>Quartiles</a:t>
            </a:r>
            <a:r>
              <a:rPr lang="en-US" sz="7504"/>
              <a:t> – Values, which divide the population in 4 equal subsets (typically referred to as first quartile, second quartile and third quartile)</a:t>
            </a:r>
            <a:endParaRPr sz="7504"/>
          </a:p>
          <a:p>
            <a:pPr indent="-252478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7504"/>
              <a:t>Variance:</a:t>
            </a:r>
            <a:r>
              <a:rPr lang="en-US" sz="7504"/>
              <a:t> The average of the squared differences from the Mean.</a:t>
            </a:r>
            <a:endParaRPr sz="7504"/>
          </a:p>
          <a:p>
            <a:pPr indent="-252478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7504"/>
              <a:t>Standard Deviation:</a:t>
            </a:r>
            <a:r>
              <a:rPr lang="en-US" sz="7504"/>
              <a:t> is square root of variance</a:t>
            </a:r>
            <a:endParaRPr sz="7504"/>
          </a:p>
          <a:p>
            <a:pPr indent="-24295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7904"/>
              <a:t>Measure to describe shape of curve</a:t>
            </a:r>
            <a:endParaRPr sz="7904"/>
          </a:p>
          <a:p>
            <a:pPr indent="-252478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7504"/>
              <a:t>Skewness</a:t>
            </a:r>
            <a:r>
              <a:rPr lang="en-US" sz="7504"/>
              <a:t> – Skewness is a measure of the asymmetry. Negatively skewed curve has a long left tail and vice versa.</a:t>
            </a:r>
            <a:endParaRPr sz="7504"/>
          </a:p>
          <a:p>
            <a:pPr indent="-252478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7504"/>
              <a:t>Kurtosis</a:t>
            </a:r>
            <a:r>
              <a:rPr lang="en-US" sz="7504"/>
              <a:t> – Kurtosis is a measure of the “peakedness”. Distributions with higher peaks have positive kurtosis and vice-versa</a:t>
            </a:r>
            <a:endParaRPr sz="7504"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920825" y="26291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Model/Algorithm Engineering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Problem-Model Division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0" y="1825625"/>
            <a:ext cx="10994500" cy="45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Supervised vs Unsupervised Learning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Supervised</a:t>
            </a:r>
            <a:endParaRPr b="1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labeled input and output data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Examples: Linear Regression, Logistic Regression, Support Vector Machine, KNN etc.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Unsupervised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work on their own to discover the inherent structure of unlabeled data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not used as widely as supervised learning.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 Examples: clustering, K-mean clustering etc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Difference: the use of labeled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Supervised Learning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Regression algorithms</a:t>
            </a:r>
            <a:r>
              <a:rPr lang="en-US"/>
              <a:t> are used to predict the continuous values such as price, salary, age, etc. 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Dependent variable is </a:t>
            </a:r>
            <a:r>
              <a:rPr lang="en-US" sz="2800"/>
              <a:t>continuous</a:t>
            </a:r>
            <a:r>
              <a:rPr lang="en-US" sz="2800"/>
              <a:t> in nature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finding annual sale of a company</a:t>
            </a:r>
            <a:br>
              <a:rPr lang="en-US" sz="2800"/>
            </a:b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Classification algorithms</a:t>
            </a:r>
            <a:r>
              <a:rPr lang="en-US"/>
              <a:t> are used to predict/Classify the discrete values such as Male or Female, True or False, Spam or Not Spam, etc.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D</a:t>
            </a:r>
            <a:r>
              <a:rPr lang="en-US" sz="2800"/>
              <a:t>ependent variable is  discrete/categorical in nature</a:t>
            </a:r>
            <a:endParaRPr sz="2800"/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Example: Divide the class in age group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Which of the Following are Regression or Classification Task?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838200" y="18830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Predicting age of a person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Predicting nationality of a person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Predicting whether stock price of a company will increase tomorrow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Predict </a:t>
            </a:r>
            <a:r>
              <a:rPr lang="en-US"/>
              <a:t>whether</a:t>
            </a:r>
            <a:r>
              <a:rPr lang="en-US"/>
              <a:t> a customer is eligible for a loan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Price of Car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Predict if Covid </a:t>
            </a:r>
            <a:r>
              <a:rPr lang="en-US"/>
              <a:t>patient</a:t>
            </a:r>
            <a:r>
              <a:rPr lang="en-US"/>
              <a:t> Survive?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Regression</a:t>
            </a:r>
            <a:endParaRPr sz="2400"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838200" y="1551675"/>
            <a:ext cx="10515600" cy="52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Univariate Linear Regression</a:t>
            </a:r>
            <a:endParaRPr b="1" sz="2200"/>
          </a:p>
          <a:p>
            <a:pPr indent="-2540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variables:  </a:t>
            </a:r>
            <a:r>
              <a:rPr lang="en-US" sz="2200"/>
              <a:t>independent =1</a:t>
            </a:r>
            <a:r>
              <a:rPr lang="en-US" sz="2200"/>
              <a:t> and dependent =1 </a:t>
            </a:r>
            <a:endParaRPr sz="2200"/>
          </a:p>
          <a:p>
            <a:pPr indent="-2540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Relationship Nature: Linear</a:t>
            </a:r>
            <a:endParaRPr sz="2200"/>
          </a:p>
          <a:p>
            <a:pPr indent="-190500" lvl="0" marL="2286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Multiple Regression</a:t>
            </a:r>
            <a:endParaRPr b="1" sz="2200"/>
          </a:p>
          <a:p>
            <a:pPr indent="-254000" lvl="1" marL="6858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variables:  independent &gt;1 and dependent =1 </a:t>
            </a:r>
            <a:endParaRPr sz="2200"/>
          </a:p>
          <a:p>
            <a:pPr indent="-254000" lvl="1" marL="6858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Relationship Nature: Linear/Non Linear</a:t>
            </a:r>
            <a:endParaRPr sz="2200"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Multivariate Regression</a:t>
            </a:r>
            <a:endParaRPr b="1" sz="2200"/>
          </a:p>
          <a:p>
            <a:pPr indent="-254000" lvl="1" marL="6858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variables:  independent &gt;1 and dependent &gt;1 </a:t>
            </a:r>
            <a:endParaRPr sz="2200"/>
          </a:p>
          <a:p>
            <a:pPr indent="-254000" lvl="1" marL="6858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Relationship Nature: Linear/Non-Linear</a:t>
            </a:r>
            <a:endParaRPr sz="2200"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Polynomial Regression</a:t>
            </a:r>
            <a:r>
              <a:rPr lang="en-US" sz="2200"/>
              <a:t> </a:t>
            </a:r>
            <a:endParaRPr sz="2200"/>
          </a:p>
          <a:p>
            <a:pPr indent="-2540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power of the independent variable is more than 1. </a:t>
            </a:r>
            <a:endParaRPr sz="2200"/>
          </a:p>
          <a:p>
            <a:pPr indent="-254000" lvl="1" marL="6858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Relationship Nature: Non-Linear</a:t>
            </a:r>
            <a:endParaRPr sz="2200"/>
          </a:p>
          <a:p>
            <a:pPr indent="-2540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Y = a + bX^2</a:t>
            </a:r>
            <a:endParaRPr sz="2200"/>
          </a:p>
          <a:p>
            <a:pPr indent="-2540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best fit line is not a straight line, rather a curve that fits into the data points.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10515599" cy="466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and Logistic Regression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Linear regression</a:t>
            </a:r>
            <a:r>
              <a:rPr lang="en-US"/>
              <a:t> is used to predict the continuous dependent variable using a given set of independent variables.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Logistic regression </a:t>
            </a:r>
            <a:r>
              <a:rPr lang="en-US"/>
              <a:t>is usually used with binary response variables ( 0 or 1 ), the predictors can be continuous or discrete.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Used for </a:t>
            </a:r>
            <a:r>
              <a:rPr lang="en-US"/>
              <a:t>Classification</a:t>
            </a:r>
            <a:r>
              <a:rPr lang="en-US"/>
              <a:t> problem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example: Time spend on website and click on ads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933975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Models/Algorithms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825624"/>
            <a:ext cx="10515600" cy="4930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Artificial Intelligence</a:t>
            </a:r>
            <a:r>
              <a:rPr lang="en-US"/>
              <a:t> - the simulation of human intelligence in machines that are programmed to think like humans and mimic their actions.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Machine learning</a:t>
            </a:r>
            <a:r>
              <a:rPr lang="en-US"/>
              <a:t> - a “field of study that gives computers the ability to learn without being explicitly programmed.” 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Dynamic-Able to modify itself, does not need human intervention</a:t>
            </a:r>
            <a:endParaRPr sz="2800"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Subset of AI. All ML counts as AI but not vice versa 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Deep learning</a:t>
            </a:r>
            <a:r>
              <a:rPr lang="en-US"/>
              <a:t> - a subset of machine learning. DL is reference to deep artificial neural networks. 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Deep - refers to the number of layers in a neural network.</a:t>
            </a:r>
            <a:endParaRPr sz="2800"/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AI, ML, DL?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Classification Algorithms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/>
              <a:t>SVM</a:t>
            </a:r>
            <a:endParaRPr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/>
              <a:t>KNN</a:t>
            </a:r>
            <a:endParaRPr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/>
              <a:t>Naïve Bayes</a:t>
            </a:r>
            <a:endParaRPr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/>
              <a:t>Decision Tree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AI/ML/DL</a:t>
            </a:r>
            <a:endParaRPr/>
          </a:p>
        </p:txBody>
      </p:sp>
      <p:pic>
        <p:nvPicPr>
          <p:cNvPr id="97" name="Google Shape;9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7250" y="1690688"/>
            <a:ext cx="435133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Aim/Goal</a:t>
            </a:r>
            <a:endParaRPr/>
          </a:p>
        </p:txBody>
      </p:sp>
      <p:pic>
        <p:nvPicPr>
          <p:cNvPr id="103" name="Google Shape;10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7853" y="1832526"/>
            <a:ext cx="8160010" cy="2879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1083859" y="4853383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some input/data, want some output/desired. So, we need a Rule in between.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Data?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Raw facts and Figures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Any unprocessed fact, value, text, sound or picture that is not being interpreted and analyzed.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Quantitative - </a:t>
            </a:r>
            <a:r>
              <a:rPr lang="en-US"/>
              <a:t>Numerical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Discrete</a:t>
            </a:r>
            <a:r>
              <a:rPr lang="en-US" sz="2800"/>
              <a:t> - Discrete data is a whole number (integer)  </a:t>
            </a:r>
            <a:endParaRPr sz="2800"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Continuous</a:t>
            </a:r>
            <a:r>
              <a:rPr lang="en-US" sz="2800"/>
              <a:t> - have </a:t>
            </a:r>
            <a:r>
              <a:rPr lang="en-US" sz="2800"/>
              <a:t>continuous</a:t>
            </a:r>
            <a:r>
              <a:rPr lang="en-US" sz="2800"/>
              <a:t> values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Qualitative -</a:t>
            </a:r>
            <a:r>
              <a:rPr lang="en-US"/>
              <a:t> Categorical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Non-numerical</a:t>
            </a:r>
            <a:endParaRPr sz="28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Type Conversion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Binning/Discretization:</a:t>
            </a:r>
            <a:r>
              <a:rPr lang="en-US"/>
              <a:t> Transform Numerical variables to Categorical.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E.g. Age can be categorized into 0-12(Child), 13-19(Teenager), 20-65(Adult), 65+(Senior).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Binning is powerful and can be used as a filter to reduce noise or non-linearity and some algorithms such  as decision trees require categorical data.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Encoding/Continuation: </a:t>
            </a:r>
            <a:r>
              <a:rPr lang="en-US"/>
              <a:t>Transform Categorical variables into Numerical (Binary) variables.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E.g. Gender: -1 - Male, 0 - other, +1 - Female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Binary: Only 0 or 1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Exploration/Description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Summary/Descriptive statistics measurement meant to describe data.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For Numeric Variables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Mean, Median, Mode, max, min, range, quartiles/percentiles, variance, standard deviation, coefficient of determination, skewness, kurtosis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For Categorical Variables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number of distinct counts. 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Text:</a:t>
            </a:r>
            <a:r>
              <a:rPr lang="en-US"/>
              <a:t> Frequency, inverse document frequency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Bivariate data:</a:t>
            </a:r>
            <a:r>
              <a:rPr lang="en-US"/>
              <a:t> Linear correlation, chi-squared, the P-value based z-test, t-test, analysis of variance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Distribution - </a:t>
            </a:r>
            <a:r>
              <a:rPr lang="en-US"/>
              <a:t>Basic Concepts of Statistics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838200" y="1825625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60"/>
              <a:t>Statistics </a:t>
            </a:r>
            <a:r>
              <a:rPr lang="en-US" sz="2360"/>
              <a:t>- the discipline that concerns the collection, organization, analysis, interpretation, and presentation of data.</a:t>
            </a:r>
            <a:endParaRPr sz="2360"/>
          </a:p>
          <a:p>
            <a:pPr indent="-20066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0"/>
              <a:buChar char="•"/>
            </a:pPr>
            <a:r>
              <a:rPr b="1" lang="en-US" sz="2360"/>
              <a:t>Variance - </a:t>
            </a:r>
            <a:r>
              <a:rPr lang="en-US" sz="2360"/>
              <a:t>The average of the squared differences from the Mean.</a:t>
            </a:r>
            <a:endParaRPr sz="2360"/>
          </a:p>
          <a:p>
            <a:pPr indent="-264160" lvl="1" marL="685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0"/>
              <a:buChar char="•"/>
            </a:pPr>
            <a:r>
              <a:rPr lang="en-US" sz="2080"/>
              <a:t>S</a:t>
            </a:r>
            <a:r>
              <a:rPr lang="en-US" sz="2080"/>
              <a:t>pread of a data set from its mean value</a:t>
            </a:r>
            <a:endParaRPr sz="2080"/>
          </a:p>
          <a:p>
            <a:pPr indent="-264160" lvl="1" marL="685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0"/>
              <a:buChar char="•"/>
            </a:pPr>
            <a:r>
              <a:rPr b="1" i="1" lang="en-US" sz="2080"/>
              <a:t>Magnitude of the spread</a:t>
            </a:r>
            <a:endParaRPr b="1" i="1" sz="2080"/>
          </a:p>
          <a:p>
            <a:pPr indent="-20066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60"/>
              <a:buChar char="•"/>
            </a:pPr>
            <a:r>
              <a:rPr b="1" lang="en-US" sz="2360"/>
              <a:t>Covariance</a:t>
            </a:r>
            <a:endParaRPr b="1" sz="2360"/>
          </a:p>
          <a:p>
            <a:pPr indent="-264160" lvl="1" marL="6858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60"/>
              <a:buChar char="•"/>
            </a:pPr>
            <a:r>
              <a:rPr lang="en-US" sz="2080"/>
              <a:t>Covariance </a:t>
            </a:r>
            <a:r>
              <a:rPr b="1" i="1" lang="en-US" sz="2080"/>
              <a:t>tells us the direction</a:t>
            </a:r>
            <a:r>
              <a:rPr lang="en-US" sz="2080"/>
              <a:t> in which two quantities vary with each other.</a:t>
            </a:r>
            <a:endParaRPr sz="2080"/>
          </a:p>
          <a:p>
            <a:pPr indent="-264160" lvl="1" marL="6858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60"/>
              <a:buChar char="•"/>
            </a:pPr>
            <a:r>
              <a:rPr lang="en-US" sz="2080"/>
              <a:t>Salary has a positive covariance with respect to no. of hours worked-positive covariance</a:t>
            </a:r>
            <a:endParaRPr sz="2080"/>
          </a:p>
          <a:p>
            <a:pPr indent="-264160" lvl="1" marL="6858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60"/>
              <a:buChar char="•"/>
            </a:pPr>
            <a:r>
              <a:rPr lang="en-US" sz="2080"/>
              <a:t>More practice-Less chance of losing</a:t>
            </a:r>
            <a:endParaRPr sz="2080"/>
          </a:p>
          <a:p>
            <a:pPr indent="-20066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60"/>
              <a:buChar char="•"/>
            </a:pPr>
            <a:r>
              <a:rPr b="1" lang="en-US" sz="2360"/>
              <a:t>Correlation</a:t>
            </a:r>
            <a:r>
              <a:rPr lang="en-US" sz="2360"/>
              <a:t> - used in feature selection to determine which feature affects the result the most.</a:t>
            </a:r>
            <a:endParaRPr sz="2360"/>
          </a:p>
          <a:p>
            <a:pPr indent="-264160" lvl="1" marL="6858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60"/>
              <a:buChar char="•"/>
            </a:pPr>
            <a:r>
              <a:rPr lang="en-US" sz="2080"/>
              <a:t>Correlation </a:t>
            </a:r>
            <a:r>
              <a:rPr b="1" i="1" lang="en-US" sz="2080"/>
              <a:t>shows us both, the direction and magnitude</a:t>
            </a:r>
            <a:r>
              <a:rPr lang="en-US" sz="2080"/>
              <a:t> of how two quantities vary with each other.</a:t>
            </a:r>
            <a:endParaRPr sz="2080"/>
          </a:p>
          <a:p>
            <a:pPr indent="-264160" lvl="1" marL="6858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60"/>
              <a:buChar char="•"/>
            </a:pPr>
            <a:r>
              <a:rPr lang="en-US" sz="2080"/>
              <a:t>Range; -1 to +1, Values between -1 and 1 denote the strength of the correlation.</a:t>
            </a:r>
            <a:endParaRPr sz="20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