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c2f424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ec2f424d5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c4e8123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c4e8123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c4e81236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c4e81236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c4e8123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c4e8123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c2f424d5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c2f424d5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c4e8123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c4e8123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c4e81236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c4e81236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a38c44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a38c44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a38c441e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a38c441e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a38c441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a38c441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a38c441e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a38c441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c2f424d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c2f424d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a38c441e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a38c441e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a38c441e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a38c441e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a38c441e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a38c441e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c2f424d5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c2f424d5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c2f424d5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c2f424d5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a38c441e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a38c441e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c2f424d5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c2f424d5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c2f424d5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c2f424d5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c2f424d5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c2f424d5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c2f424d5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c2f424d5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c2f424d5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c2f424d5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c4e8123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c4e8123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c4e81236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c4e81236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7.png"/><Relationship Id="rId9" Type="http://schemas.openxmlformats.org/officeDocument/2006/relationships/image" Target="../media/image21.png"/><Relationship Id="rId5" Type="http://schemas.openxmlformats.org/officeDocument/2006/relationships/image" Target="../media/image10.png"/><Relationship Id="rId6" Type="http://schemas.openxmlformats.org/officeDocument/2006/relationships/image" Target="../media/image20.png"/><Relationship Id="rId7" Type="http://schemas.openxmlformats.org/officeDocument/2006/relationships/image" Target="../media/image23.png"/><Relationship Id="rId8"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500656" y="1161956"/>
            <a:ext cx="6390600" cy="1539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GB"/>
              <a:t>Machine Learning &amp; Deep Learning </a:t>
            </a:r>
            <a:endParaRPr/>
          </a:p>
        </p:txBody>
      </p:sp>
      <p:sp>
        <p:nvSpPr>
          <p:cNvPr id="61" name="Google Shape;61;p14"/>
          <p:cNvSpPr txBox="1"/>
          <p:nvPr>
            <p:ph idx="1" type="subTitle"/>
          </p:nvPr>
        </p:nvSpPr>
        <p:spPr>
          <a:xfrm>
            <a:off x="1143000" y="2701542"/>
            <a:ext cx="6858000" cy="19098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ctr">
              <a:lnSpc>
                <a:spcPct val="90000"/>
              </a:lnSpc>
              <a:spcBef>
                <a:spcPts val="0"/>
              </a:spcBef>
              <a:spcAft>
                <a:spcPts val="0"/>
              </a:spcAft>
              <a:buClr>
                <a:schemeClr val="dk1"/>
              </a:buClr>
              <a:buSzPct val="64285"/>
              <a:buNone/>
            </a:pPr>
            <a:r>
              <a:t/>
            </a:r>
            <a:endParaRPr/>
          </a:p>
          <a:p>
            <a:pPr indent="0" lvl="0" marL="0" rtl="0" algn="ctr">
              <a:lnSpc>
                <a:spcPct val="90000"/>
              </a:lnSpc>
              <a:spcBef>
                <a:spcPts val="800"/>
              </a:spcBef>
              <a:spcAft>
                <a:spcPts val="0"/>
              </a:spcAft>
              <a:buClr>
                <a:schemeClr val="dk1"/>
              </a:buClr>
              <a:buSzPct val="78260"/>
              <a:buNone/>
            </a:pPr>
            <a:r>
              <a:rPr lang="en-GB" sz="2300"/>
              <a:t>Week-9</a:t>
            </a:r>
            <a:endParaRPr sz="2300"/>
          </a:p>
          <a:p>
            <a:pPr indent="0" lvl="0" marL="0" rtl="0" algn="ctr">
              <a:lnSpc>
                <a:spcPct val="90000"/>
              </a:lnSpc>
              <a:spcBef>
                <a:spcPts val="800"/>
              </a:spcBef>
              <a:spcAft>
                <a:spcPts val="0"/>
              </a:spcAft>
              <a:buClr>
                <a:schemeClr val="dk1"/>
              </a:buClr>
              <a:buSzPct val="78260"/>
              <a:buNone/>
            </a:pPr>
            <a:r>
              <a:t/>
            </a:r>
            <a:endParaRPr sz="2300"/>
          </a:p>
          <a:p>
            <a:pPr indent="0" lvl="0" marL="0" rtl="0" algn="ctr">
              <a:lnSpc>
                <a:spcPct val="90000"/>
              </a:lnSpc>
              <a:spcBef>
                <a:spcPts val="800"/>
              </a:spcBef>
              <a:spcAft>
                <a:spcPts val="0"/>
              </a:spcAft>
              <a:buClr>
                <a:schemeClr val="dk1"/>
              </a:buClr>
              <a:buSzPct val="78260"/>
              <a:buNone/>
            </a:pPr>
            <a:r>
              <a:t/>
            </a:r>
            <a:endParaRPr sz="2300"/>
          </a:p>
          <a:p>
            <a:pPr indent="0" lvl="0" marL="0" rtl="0" algn="ctr">
              <a:lnSpc>
                <a:spcPct val="90000"/>
              </a:lnSpc>
              <a:spcBef>
                <a:spcPts val="800"/>
              </a:spcBef>
              <a:spcAft>
                <a:spcPts val="0"/>
              </a:spcAft>
              <a:buClr>
                <a:schemeClr val="dk1"/>
              </a:buClr>
              <a:buSzPct val="78260"/>
              <a:buNone/>
            </a:pPr>
            <a:r>
              <a:t/>
            </a:r>
            <a:endParaRPr sz="2300"/>
          </a:p>
          <a:p>
            <a:pPr indent="0" lvl="0" marL="0" rtl="0" algn="r">
              <a:lnSpc>
                <a:spcPct val="90000"/>
              </a:lnSpc>
              <a:spcBef>
                <a:spcPts val="800"/>
              </a:spcBef>
              <a:spcAft>
                <a:spcPts val="0"/>
              </a:spcAft>
              <a:buClr>
                <a:schemeClr val="dk1"/>
              </a:buClr>
              <a:buSzPct val="78260"/>
              <a:buNone/>
            </a:pPr>
            <a:r>
              <a:rPr b="1" lang="en-GB" sz="2300"/>
              <a:t>Instructor:</a:t>
            </a:r>
            <a:r>
              <a:rPr lang="en-GB" sz="2300"/>
              <a:t> </a:t>
            </a:r>
            <a:r>
              <a:rPr i="1" lang="en-GB" sz="2300"/>
              <a:t>Najam Aziz</a:t>
            </a:r>
            <a:endParaRPr i="1"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Bayes Theorem</a:t>
            </a:r>
            <a:endParaRPr/>
          </a:p>
        </p:txBody>
      </p:sp>
      <p:sp>
        <p:nvSpPr>
          <p:cNvPr id="117" name="Google Shape;117;p23"/>
          <p:cNvSpPr txBox="1"/>
          <p:nvPr>
            <p:ph idx="1" type="body"/>
          </p:nvPr>
        </p:nvSpPr>
        <p:spPr>
          <a:xfrm>
            <a:off x="628650" y="1369225"/>
            <a:ext cx="7886700" cy="37743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GB"/>
              <a:t>Bayes’ theorem: an equation that allows us to manipulate conditional probabilities. </a:t>
            </a:r>
            <a:endParaRPr/>
          </a:p>
        </p:txBody>
      </p:sp>
      <p:pic>
        <p:nvPicPr>
          <p:cNvPr id="118" name="Google Shape;118;p23"/>
          <p:cNvPicPr preferRelativeResize="0"/>
          <p:nvPr/>
        </p:nvPicPr>
        <p:blipFill>
          <a:blip r:embed="rId3">
            <a:alphaModFix/>
          </a:blip>
          <a:stretch>
            <a:fillRect/>
          </a:stretch>
        </p:blipFill>
        <p:spPr>
          <a:xfrm>
            <a:off x="2269963" y="1819263"/>
            <a:ext cx="3838575" cy="752475"/>
          </a:xfrm>
          <a:prstGeom prst="rect">
            <a:avLst/>
          </a:prstGeom>
          <a:noFill/>
          <a:ln>
            <a:noFill/>
          </a:ln>
        </p:spPr>
      </p:pic>
      <p:pic>
        <p:nvPicPr>
          <p:cNvPr id="119" name="Google Shape;119;p23"/>
          <p:cNvPicPr preferRelativeResize="0"/>
          <p:nvPr/>
        </p:nvPicPr>
        <p:blipFill>
          <a:blip r:embed="rId4">
            <a:alphaModFix/>
          </a:blip>
          <a:stretch>
            <a:fillRect/>
          </a:stretch>
        </p:blipFill>
        <p:spPr>
          <a:xfrm>
            <a:off x="2147750" y="2571750"/>
            <a:ext cx="4721575" cy="270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Bayes Theorem Proof</a:t>
            </a:r>
            <a:endParaRPr/>
          </a:p>
        </p:txBody>
      </p:sp>
      <p:pic>
        <p:nvPicPr>
          <p:cNvPr id="125" name="Google Shape;125;p24"/>
          <p:cNvPicPr preferRelativeResize="0"/>
          <p:nvPr/>
        </p:nvPicPr>
        <p:blipFill>
          <a:blip r:embed="rId3">
            <a:alphaModFix/>
          </a:blip>
          <a:stretch>
            <a:fillRect/>
          </a:stretch>
        </p:blipFill>
        <p:spPr>
          <a:xfrm>
            <a:off x="628650" y="1037675"/>
            <a:ext cx="6649550" cy="410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Bayes Theorem Derivation</a:t>
            </a:r>
            <a:endParaRPr/>
          </a:p>
        </p:txBody>
      </p:sp>
      <p:pic>
        <p:nvPicPr>
          <p:cNvPr id="131" name="Google Shape;131;p25"/>
          <p:cNvPicPr preferRelativeResize="0"/>
          <p:nvPr/>
        </p:nvPicPr>
        <p:blipFill>
          <a:blip r:embed="rId3">
            <a:alphaModFix/>
          </a:blip>
          <a:stretch>
            <a:fillRect/>
          </a:stretch>
        </p:blipFill>
        <p:spPr>
          <a:xfrm>
            <a:off x="171400" y="1268050"/>
            <a:ext cx="8801201" cy="325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Why Naive - The Naive Bayes Assumption</a:t>
            </a:r>
            <a:endParaRPr/>
          </a:p>
        </p:txBody>
      </p:sp>
      <p:sp>
        <p:nvSpPr>
          <p:cNvPr id="137" name="Google Shape;137;p26"/>
          <p:cNvSpPr txBox="1"/>
          <p:nvPr>
            <p:ph idx="1" type="body"/>
          </p:nvPr>
        </p:nvSpPr>
        <p:spPr>
          <a:xfrm>
            <a:off x="628650" y="1369226"/>
            <a:ext cx="7886700" cy="3624900"/>
          </a:xfrm>
          <a:prstGeom prst="rect">
            <a:avLst/>
          </a:prstGeom>
        </p:spPr>
        <p:txBody>
          <a:bodyPr anchorCtr="0" anchor="t" bIns="34275" lIns="68575" spcFirstLastPara="1" rIns="68575" wrap="square" tIns="34275">
            <a:normAutofit lnSpcReduction="10000"/>
          </a:bodyPr>
          <a:lstStyle/>
          <a:p>
            <a:pPr indent="-317500" lvl="0" marL="457200" rtl="0" algn="l">
              <a:spcBef>
                <a:spcPts val="800"/>
              </a:spcBef>
              <a:spcAft>
                <a:spcPts val="0"/>
              </a:spcAft>
              <a:buSzPts val="1400"/>
              <a:buChar char="●"/>
            </a:pPr>
            <a:r>
              <a:rPr lang="en-GB"/>
              <a:t>The word naive implies that every pair of features in the dataset is independent of each other. All naive Bayes classifiers work on the assumption that the value of a particular feature is independent from the value of any other feature for a given the class.</a:t>
            </a:r>
            <a:endParaRPr/>
          </a:p>
          <a:p>
            <a:pPr indent="-317500" lvl="0" marL="457200" rtl="0" algn="l">
              <a:spcBef>
                <a:spcPts val="0"/>
              </a:spcBef>
              <a:spcAft>
                <a:spcPts val="0"/>
              </a:spcAft>
              <a:buSzPts val="1400"/>
              <a:buChar char="●"/>
            </a:pPr>
            <a:r>
              <a:rPr lang="en-GB"/>
              <a:t>Naive Bayes classifier assume that the effect of the value of a predictor (x) on a given class (c) is independent of the values of other predictors. This assumption is called class conditional independence.</a:t>
            </a:r>
            <a:endParaRPr/>
          </a:p>
          <a:p>
            <a:pPr indent="-317500" lvl="0" marL="457200" rtl="0" algn="l">
              <a:spcBef>
                <a:spcPts val="0"/>
              </a:spcBef>
              <a:spcAft>
                <a:spcPts val="0"/>
              </a:spcAft>
              <a:buSzPts val="1400"/>
              <a:buChar char="●"/>
            </a:pPr>
            <a:r>
              <a:rPr lang="en-GB"/>
              <a:t>It’s quite tedious to calculate the set of probabilities for all values again and again. Fortunately, with the naive conditional independence assumption, the conditional probabilities are independent of each other.</a:t>
            </a:r>
            <a:endParaRPr/>
          </a:p>
          <a:p>
            <a:pPr indent="-317500" lvl="0" marL="457200" rtl="0" algn="l">
              <a:spcBef>
                <a:spcPts val="0"/>
              </a:spcBef>
              <a:spcAft>
                <a:spcPts val="0"/>
              </a:spcAft>
              <a:buSzPts val="1400"/>
              <a:buChar char="●"/>
            </a:pPr>
            <a:r>
              <a:rPr lang="en-GB"/>
              <a:t>In terms of machine learning, we mean to say that the features provided to us are independent and do not affect each other, and this does not happen in real life. The features depend on the occurrence or value of another, which is simply ignored by the Naive Bayes classifier and is hence given the term, “NAIVE”.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7"/>
          <p:cNvPicPr preferRelativeResize="0"/>
          <p:nvPr/>
        </p:nvPicPr>
        <p:blipFill>
          <a:blip r:embed="rId3">
            <a:alphaModFix/>
          </a:blip>
          <a:stretch>
            <a:fillRect/>
          </a:stretch>
        </p:blipFill>
        <p:spPr>
          <a:xfrm>
            <a:off x="953825" y="52350"/>
            <a:ext cx="6623323" cy="509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Naive Bayes Classifier </a:t>
            </a:r>
            <a:endParaRPr sz="1200"/>
          </a:p>
        </p:txBody>
      </p:sp>
      <p:pic>
        <p:nvPicPr>
          <p:cNvPr id="148" name="Google Shape;148;p28"/>
          <p:cNvPicPr preferRelativeResize="0"/>
          <p:nvPr/>
        </p:nvPicPr>
        <p:blipFill>
          <a:blip r:embed="rId3">
            <a:alphaModFix/>
          </a:blip>
          <a:stretch>
            <a:fillRect/>
          </a:stretch>
        </p:blipFill>
        <p:spPr>
          <a:xfrm>
            <a:off x="1371875" y="1268050"/>
            <a:ext cx="6767346" cy="3875450"/>
          </a:xfrm>
          <a:prstGeom prst="rect">
            <a:avLst/>
          </a:prstGeom>
          <a:noFill/>
          <a:ln>
            <a:noFill/>
          </a:ln>
        </p:spPr>
      </p:pic>
      <p:sp>
        <p:nvSpPr>
          <p:cNvPr id="149" name="Google Shape;149;p28"/>
          <p:cNvSpPr txBox="1"/>
          <p:nvPr/>
        </p:nvSpPr>
        <p:spPr>
          <a:xfrm>
            <a:off x="656775" y="1220200"/>
            <a:ext cx="6973500" cy="815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GB" sz="1500">
                <a:solidFill>
                  <a:schemeClr val="dk1"/>
                </a:solidFill>
              </a:rPr>
              <a:t>S</a:t>
            </a:r>
            <a:r>
              <a:rPr lang="en-GB" sz="1500">
                <a:solidFill>
                  <a:schemeClr val="dk1"/>
                </a:solidFill>
              </a:rPr>
              <a:t>upervised machine learning algorithms based on the Bayes probability theorem</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9"/>
          <p:cNvPicPr preferRelativeResize="0"/>
          <p:nvPr/>
        </p:nvPicPr>
        <p:blipFill>
          <a:blip r:embed="rId3">
            <a:alphaModFix/>
          </a:blip>
          <a:stretch>
            <a:fillRect/>
          </a:stretch>
        </p:blipFill>
        <p:spPr>
          <a:xfrm>
            <a:off x="2161400" y="284300"/>
            <a:ext cx="4610100" cy="1028700"/>
          </a:xfrm>
          <a:prstGeom prst="rect">
            <a:avLst/>
          </a:prstGeom>
          <a:noFill/>
          <a:ln>
            <a:noFill/>
          </a:ln>
        </p:spPr>
      </p:pic>
      <p:pic>
        <p:nvPicPr>
          <p:cNvPr id="155" name="Google Shape;155;p29"/>
          <p:cNvPicPr preferRelativeResize="0"/>
          <p:nvPr/>
        </p:nvPicPr>
        <p:blipFill>
          <a:blip r:embed="rId4">
            <a:alphaModFix/>
          </a:blip>
          <a:stretch>
            <a:fillRect/>
          </a:stretch>
        </p:blipFill>
        <p:spPr>
          <a:xfrm>
            <a:off x="2054875" y="1144450"/>
            <a:ext cx="5181600" cy="819150"/>
          </a:xfrm>
          <a:prstGeom prst="rect">
            <a:avLst/>
          </a:prstGeom>
          <a:noFill/>
          <a:ln>
            <a:noFill/>
          </a:ln>
        </p:spPr>
      </p:pic>
      <p:pic>
        <p:nvPicPr>
          <p:cNvPr id="156" name="Google Shape;156;p29"/>
          <p:cNvPicPr preferRelativeResize="0"/>
          <p:nvPr/>
        </p:nvPicPr>
        <p:blipFill>
          <a:blip r:embed="rId5">
            <a:alphaModFix/>
          </a:blip>
          <a:stretch>
            <a:fillRect/>
          </a:stretch>
        </p:blipFill>
        <p:spPr>
          <a:xfrm>
            <a:off x="152400" y="2171150"/>
            <a:ext cx="8839200" cy="982133"/>
          </a:xfrm>
          <a:prstGeom prst="rect">
            <a:avLst/>
          </a:prstGeom>
          <a:noFill/>
          <a:ln>
            <a:noFill/>
          </a:ln>
        </p:spPr>
      </p:pic>
      <p:pic>
        <p:nvPicPr>
          <p:cNvPr id="157" name="Google Shape;157;p29"/>
          <p:cNvPicPr preferRelativeResize="0"/>
          <p:nvPr/>
        </p:nvPicPr>
        <p:blipFill>
          <a:blip r:embed="rId6">
            <a:alphaModFix/>
          </a:blip>
          <a:stretch>
            <a:fillRect/>
          </a:stretch>
        </p:blipFill>
        <p:spPr>
          <a:xfrm>
            <a:off x="1142988" y="3446258"/>
            <a:ext cx="7848600" cy="838200"/>
          </a:xfrm>
          <a:prstGeom prst="rect">
            <a:avLst/>
          </a:prstGeom>
          <a:noFill/>
          <a:ln>
            <a:noFill/>
          </a:ln>
        </p:spPr>
      </p:pic>
      <p:pic>
        <p:nvPicPr>
          <p:cNvPr id="158" name="Google Shape;158;p29"/>
          <p:cNvPicPr preferRelativeResize="0"/>
          <p:nvPr/>
        </p:nvPicPr>
        <p:blipFill>
          <a:blip r:embed="rId7">
            <a:alphaModFix/>
          </a:blip>
          <a:stretch>
            <a:fillRect/>
          </a:stretch>
        </p:blipFill>
        <p:spPr>
          <a:xfrm>
            <a:off x="1404100" y="4371883"/>
            <a:ext cx="7007528" cy="786942"/>
          </a:xfrm>
          <a:prstGeom prst="rect">
            <a:avLst/>
          </a:prstGeom>
          <a:noFill/>
          <a:ln>
            <a:noFill/>
          </a:ln>
        </p:spPr>
      </p:pic>
      <p:sp>
        <p:nvSpPr>
          <p:cNvPr id="159" name="Google Shape;159;p29"/>
          <p:cNvSpPr txBox="1"/>
          <p:nvPr/>
        </p:nvSpPr>
        <p:spPr>
          <a:xfrm>
            <a:off x="293575" y="3150400"/>
            <a:ext cx="694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Denominator remains constant for all the entries in dataset, hence</a:t>
            </a:r>
            <a:endParaRPr/>
          </a:p>
        </p:txBody>
      </p:sp>
      <p:sp>
        <p:nvSpPr>
          <p:cNvPr id="160" name="Google Shape;160;p29"/>
          <p:cNvSpPr txBox="1"/>
          <p:nvPr/>
        </p:nvSpPr>
        <p:spPr>
          <a:xfrm>
            <a:off x="325125" y="1477975"/>
            <a:ext cx="16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Feature Vector</a:t>
            </a:r>
            <a:endParaRPr/>
          </a:p>
        </p:txBody>
      </p:sp>
      <p:sp>
        <p:nvSpPr>
          <p:cNvPr id="161" name="Google Shape;161;p29"/>
          <p:cNvSpPr txBox="1"/>
          <p:nvPr/>
        </p:nvSpPr>
        <p:spPr>
          <a:xfrm>
            <a:off x="325200" y="552350"/>
            <a:ext cx="16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Bayes Theorem</a:t>
            </a:r>
            <a:endParaRPr/>
          </a:p>
        </p:txBody>
      </p:sp>
      <p:sp>
        <p:nvSpPr>
          <p:cNvPr id="162" name="Google Shape;162;p29"/>
          <p:cNvSpPr txBox="1"/>
          <p:nvPr/>
        </p:nvSpPr>
        <p:spPr>
          <a:xfrm>
            <a:off x="325200" y="1878175"/>
            <a:ext cx="4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Expanding the bayes theorem using chain rule</a:t>
            </a:r>
            <a:endParaRPr/>
          </a:p>
        </p:txBody>
      </p:sp>
      <p:sp>
        <p:nvSpPr>
          <p:cNvPr id="163" name="Google Shape;163;p29"/>
          <p:cNvSpPr txBox="1"/>
          <p:nvPr/>
        </p:nvSpPr>
        <p:spPr>
          <a:xfrm>
            <a:off x="440825" y="4191725"/>
            <a:ext cx="35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Class with maximum probability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527225" y="3"/>
            <a:ext cx="8089562"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1"/>
          <p:cNvPicPr preferRelativeResize="0"/>
          <p:nvPr/>
        </p:nvPicPr>
        <p:blipFill>
          <a:blip r:embed="rId3">
            <a:alphaModFix/>
          </a:blip>
          <a:stretch>
            <a:fillRect/>
          </a:stretch>
        </p:blipFill>
        <p:spPr>
          <a:xfrm>
            <a:off x="1957900" y="-37575"/>
            <a:ext cx="4490451" cy="5272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61650" y="432002"/>
            <a:ext cx="8420700" cy="4279500"/>
          </a:xfrm>
          <a:prstGeom prst="rect">
            <a:avLst/>
          </a:prstGeom>
        </p:spPr>
        <p:txBody>
          <a:bodyPr anchorCtr="0" anchor="t" bIns="34275" lIns="68575" spcFirstLastPara="1" rIns="68575" wrap="square" tIns="34275">
            <a:normAutofit/>
          </a:bodyPr>
          <a:lstStyle/>
          <a:p>
            <a:pPr indent="0" lvl="0" marL="0" rtl="0" algn="just">
              <a:spcBef>
                <a:spcPts val="800"/>
              </a:spcBef>
              <a:spcAft>
                <a:spcPts val="0"/>
              </a:spcAft>
              <a:buClr>
                <a:schemeClr val="dk1"/>
              </a:buClr>
              <a:buSzPts val="1100"/>
              <a:buFont typeface="Arial"/>
              <a:buNone/>
            </a:pPr>
            <a:r>
              <a:rPr lang="en-GB" sz="2000">
                <a:solidFill>
                  <a:schemeClr val="dk1"/>
                </a:solidFill>
                <a:latin typeface="Calibri"/>
                <a:ea typeface="Calibri"/>
                <a:cs typeface="Calibri"/>
                <a:sym typeface="Calibri"/>
              </a:rPr>
              <a:t>So, in the figure above, we have calculated P(xi | yj) for each xi in X and yj in y manually in the tables 1-4. For example, probability of playing golf given that the temperature is cool, i.e P(temp. = cool | play golf = Yes) = 3/9.</a:t>
            </a:r>
            <a:endParaRPr sz="2000">
              <a:solidFill>
                <a:schemeClr val="dk1"/>
              </a:solidFill>
              <a:latin typeface="Calibri"/>
              <a:ea typeface="Calibri"/>
              <a:cs typeface="Calibri"/>
              <a:sym typeface="Calibri"/>
            </a:endParaRPr>
          </a:p>
          <a:p>
            <a:pPr indent="0" lvl="0" marL="0" rtl="0" algn="just">
              <a:spcBef>
                <a:spcPts val="1200"/>
              </a:spcBef>
              <a:spcAft>
                <a:spcPts val="0"/>
              </a:spcAft>
              <a:buClr>
                <a:schemeClr val="dk1"/>
              </a:buClr>
              <a:buSzPts val="1100"/>
              <a:buFont typeface="Arial"/>
              <a:buNone/>
            </a:pPr>
            <a:r>
              <a:rPr lang="en-GB" sz="2000">
                <a:solidFill>
                  <a:schemeClr val="dk1"/>
                </a:solidFill>
                <a:latin typeface="Calibri"/>
                <a:ea typeface="Calibri"/>
                <a:cs typeface="Calibri"/>
                <a:sym typeface="Calibri"/>
              </a:rPr>
              <a:t>Also, we need to find class probabilities (P(y)) which has been calculated in the table 5. For example, P(play golf = Yes) = 9/14.</a:t>
            </a:r>
            <a:endParaRPr sz="2000">
              <a:solidFill>
                <a:schemeClr val="dk1"/>
              </a:solidFill>
              <a:latin typeface="Calibri"/>
              <a:ea typeface="Calibri"/>
              <a:cs typeface="Calibri"/>
              <a:sym typeface="Calibri"/>
            </a:endParaRPr>
          </a:p>
          <a:p>
            <a:pPr indent="0" lvl="0" marL="0" rtl="0" algn="just">
              <a:spcBef>
                <a:spcPts val="1200"/>
              </a:spcBef>
              <a:spcAft>
                <a:spcPts val="0"/>
              </a:spcAft>
              <a:buClr>
                <a:schemeClr val="dk1"/>
              </a:buClr>
              <a:buSzPts val="1100"/>
              <a:buFont typeface="Arial"/>
              <a:buNone/>
            </a:pPr>
            <a:r>
              <a:rPr lang="en-GB" sz="2000">
                <a:solidFill>
                  <a:schemeClr val="dk1"/>
                </a:solidFill>
                <a:latin typeface="Calibri"/>
                <a:ea typeface="Calibri"/>
                <a:cs typeface="Calibri"/>
                <a:sym typeface="Calibri"/>
              </a:rPr>
              <a:t>So now, we are done with our pre-computations and the classifier is ready!</a:t>
            </a:r>
            <a:endParaRPr sz="2000">
              <a:solidFill>
                <a:schemeClr val="dk1"/>
              </a:solidFill>
              <a:latin typeface="Calibri"/>
              <a:ea typeface="Calibri"/>
              <a:cs typeface="Calibri"/>
              <a:sym typeface="Calibri"/>
            </a:endParaRPr>
          </a:p>
          <a:p>
            <a:pPr indent="0" lvl="0" marL="0" rtl="0" algn="just">
              <a:spcBef>
                <a:spcPts val="1200"/>
              </a:spcBef>
              <a:spcAft>
                <a:spcPts val="0"/>
              </a:spcAft>
              <a:buClr>
                <a:schemeClr val="dk1"/>
              </a:buClr>
              <a:buSzPts val="1100"/>
              <a:buFont typeface="Arial"/>
              <a:buNone/>
            </a:pPr>
            <a:r>
              <a:rPr lang="en-GB" sz="2000">
                <a:solidFill>
                  <a:schemeClr val="dk1"/>
                </a:solidFill>
                <a:latin typeface="Calibri"/>
                <a:ea typeface="Calibri"/>
                <a:cs typeface="Calibri"/>
                <a:sym typeface="Calibri"/>
              </a:rPr>
              <a:t>Let us test it on a new set of features (let us call it today):</a:t>
            </a:r>
            <a:endParaRPr sz="2000">
              <a:solidFill>
                <a:schemeClr val="dk1"/>
              </a:solidFill>
              <a:latin typeface="Calibri"/>
              <a:ea typeface="Calibri"/>
              <a:cs typeface="Calibri"/>
              <a:sym typeface="Calibri"/>
            </a:endParaRPr>
          </a:p>
          <a:p>
            <a:pPr indent="0" lvl="0" marL="0" rtl="0" algn="just">
              <a:spcBef>
                <a:spcPts val="1200"/>
              </a:spcBef>
              <a:spcAft>
                <a:spcPts val="1200"/>
              </a:spcAft>
              <a:buNone/>
            </a:pPr>
            <a:r>
              <a:rPr lang="en-GB" sz="2000">
                <a:solidFill>
                  <a:schemeClr val="dk1"/>
                </a:solidFill>
                <a:latin typeface="Calibri"/>
                <a:ea typeface="Calibri"/>
                <a:cs typeface="Calibri"/>
                <a:sym typeface="Calibri"/>
              </a:rPr>
              <a:t>today = (Sunny, Hot, Normal, False)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712800" y="190419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i="1" lang="en-GB" sz="4100">
                <a:solidFill>
                  <a:srgbClr val="4A86E8"/>
                </a:solidFill>
              </a:rPr>
              <a:t>Naive Bayes Classifier</a:t>
            </a:r>
            <a:endParaRPr i="1" sz="1844">
              <a:solidFill>
                <a:srgbClr val="4A86E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idx="1" type="body"/>
          </p:nvPr>
        </p:nvSpPr>
        <p:spPr>
          <a:xfrm>
            <a:off x="0" y="0"/>
            <a:ext cx="9144000" cy="51435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GB" sz="1400">
                <a:solidFill>
                  <a:srgbClr val="273239"/>
                </a:solidFill>
                <a:highlight>
                  <a:srgbClr val="FFFFFF"/>
                </a:highlight>
              </a:rPr>
              <a:t>So, probability of playing golf is given by:</a:t>
            </a:r>
            <a:endParaRPr sz="1400">
              <a:solidFill>
                <a:srgbClr val="273239"/>
              </a:solidFill>
              <a:highlight>
                <a:srgbClr val="FFFFFF"/>
              </a:highlight>
            </a:endParaRPr>
          </a:p>
          <a:p>
            <a:pPr indent="0" lvl="0" marL="0" rtl="0" algn="l">
              <a:lnSpc>
                <a:spcPct val="115000"/>
              </a:lnSpc>
              <a:spcBef>
                <a:spcPts val="800"/>
              </a:spcBef>
              <a:spcAft>
                <a:spcPts val="0"/>
              </a:spcAft>
              <a:buNone/>
            </a:pPr>
            <a:r>
              <a:t/>
            </a:r>
            <a:endParaRPr sz="1400">
              <a:solidFill>
                <a:srgbClr val="273239"/>
              </a:solidFill>
              <a:highlight>
                <a:srgbClr val="FFFFFF"/>
              </a:highlight>
            </a:endParaRPr>
          </a:p>
          <a:p>
            <a:pPr indent="0" lvl="0" marL="0" rtl="0" algn="l">
              <a:lnSpc>
                <a:spcPct val="115000"/>
              </a:lnSpc>
              <a:spcBef>
                <a:spcPts val="800"/>
              </a:spcBef>
              <a:spcAft>
                <a:spcPts val="0"/>
              </a:spcAft>
              <a:buNone/>
            </a:pPr>
            <a:r>
              <a:rPr lang="en-GB" sz="1400">
                <a:solidFill>
                  <a:srgbClr val="273239"/>
                </a:solidFill>
                <a:highlight>
                  <a:srgbClr val="FFFFFF"/>
                </a:highlight>
              </a:rPr>
              <a:t>and probability to not play golf is given by:</a:t>
            </a:r>
            <a:endParaRPr sz="1400">
              <a:solidFill>
                <a:srgbClr val="273239"/>
              </a:solidFill>
              <a:highlight>
                <a:srgbClr val="FFFFFF"/>
              </a:highlight>
            </a:endParaRPr>
          </a:p>
          <a:p>
            <a:pPr indent="0" lvl="0" marL="0" rtl="0" algn="l">
              <a:lnSpc>
                <a:spcPct val="115000"/>
              </a:lnSpc>
              <a:spcBef>
                <a:spcPts val="800"/>
              </a:spcBef>
              <a:spcAft>
                <a:spcPts val="0"/>
              </a:spcAft>
              <a:buNone/>
            </a:pPr>
            <a:r>
              <a:t/>
            </a:r>
            <a:endParaRPr sz="1400">
              <a:solidFill>
                <a:srgbClr val="273239"/>
              </a:solidFill>
              <a:highlight>
                <a:srgbClr val="FFFFFF"/>
              </a:highlight>
            </a:endParaRPr>
          </a:p>
          <a:p>
            <a:pPr indent="0" lvl="0" marL="0" rtl="0" algn="l">
              <a:lnSpc>
                <a:spcPct val="115000"/>
              </a:lnSpc>
              <a:spcBef>
                <a:spcPts val="800"/>
              </a:spcBef>
              <a:spcAft>
                <a:spcPts val="0"/>
              </a:spcAft>
              <a:buNone/>
            </a:pPr>
            <a:r>
              <a:rPr lang="en-GB" sz="1400">
                <a:solidFill>
                  <a:srgbClr val="273239"/>
                </a:solidFill>
                <a:highlight>
                  <a:srgbClr val="FFFFFF"/>
                </a:highlight>
              </a:rPr>
              <a:t>Since, P(today) is common in both probabilities, we can ignore P(today) and find proportional probabilities as:</a:t>
            </a:r>
            <a:endParaRPr sz="1400">
              <a:solidFill>
                <a:srgbClr val="273239"/>
              </a:solidFill>
              <a:highlight>
                <a:srgbClr val="FFFFFF"/>
              </a:highlight>
            </a:endParaRPr>
          </a:p>
          <a:p>
            <a:pPr indent="0" lvl="0" marL="0" rtl="0" algn="l">
              <a:spcBef>
                <a:spcPts val="800"/>
              </a:spcBef>
              <a:spcAft>
                <a:spcPts val="0"/>
              </a:spcAft>
              <a:buNone/>
            </a:pPr>
            <a:r>
              <a:t/>
            </a:r>
            <a:endParaRPr sz="1400"/>
          </a:p>
          <a:p>
            <a:pPr indent="0" lvl="0" marL="0" rtl="0" algn="l">
              <a:spcBef>
                <a:spcPts val="1200"/>
              </a:spcBef>
              <a:spcAft>
                <a:spcPts val="0"/>
              </a:spcAft>
              <a:buNone/>
            </a:pPr>
            <a:r>
              <a:rPr lang="en-GB" sz="1400"/>
              <a:t>And</a:t>
            </a:r>
            <a:endParaRPr sz="1400"/>
          </a:p>
          <a:p>
            <a:pPr indent="0" lvl="0" marL="0" rtl="0" algn="l">
              <a:spcBef>
                <a:spcPts val="1200"/>
              </a:spcBef>
              <a:spcAft>
                <a:spcPts val="0"/>
              </a:spcAft>
              <a:buNone/>
            </a:pPr>
            <a:r>
              <a:rPr lang="en-GB" sz="1400"/>
              <a:t>Now, since </a:t>
            </a:r>
            <a:endParaRPr sz="1400"/>
          </a:p>
          <a:p>
            <a:pPr indent="0" lvl="0" marL="0" rtl="0" algn="l">
              <a:spcBef>
                <a:spcPts val="1200"/>
              </a:spcBef>
              <a:spcAft>
                <a:spcPts val="0"/>
              </a:spcAft>
              <a:buNone/>
            </a:pPr>
            <a:r>
              <a:t/>
            </a:r>
            <a:endParaRPr sz="1400">
              <a:solidFill>
                <a:srgbClr val="273239"/>
              </a:solidFill>
              <a:highlight>
                <a:srgbClr val="FFFFFF"/>
              </a:highlight>
            </a:endParaRPr>
          </a:p>
          <a:p>
            <a:pPr indent="0" lvl="0" marL="0" rtl="0" algn="l">
              <a:spcBef>
                <a:spcPts val="1200"/>
              </a:spcBef>
              <a:spcAft>
                <a:spcPts val="0"/>
              </a:spcAft>
              <a:buNone/>
            </a:pPr>
            <a:r>
              <a:rPr lang="en-GB" sz="1400">
                <a:solidFill>
                  <a:srgbClr val="273239"/>
                </a:solidFill>
                <a:highlight>
                  <a:srgbClr val="FFFFFF"/>
                </a:highlight>
              </a:rPr>
              <a:t>These numbers can be converted into a probability by making the sum equal to 1 (normalization):</a:t>
            </a:r>
            <a:endParaRPr sz="1400">
              <a:solidFill>
                <a:srgbClr val="273239"/>
              </a:solidFill>
              <a:highlight>
                <a:srgbClr val="FFFFFF"/>
              </a:highlight>
            </a:endParaRPr>
          </a:p>
          <a:p>
            <a:pPr indent="0" lvl="0" marL="0" rtl="0" algn="l">
              <a:spcBef>
                <a:spcPts val="1200"/>
              </a:spcBef>
              <a:spcAft>
                <a:spcPts val="0"/>
              </a:spcAft>
              <a:buNone/>
            </a:pPr>
            <a:r>
              <a:t/>
            </a:r>
            <a:endParaRPr sz="1400">
              <a:solidFill>
                <a:srgbClr val="273239"/>
              </a:solidFill>
              <a:highlight>
                <a:srgbClr val="FFFFFF"/>
              </a:highlight>
            </a:endParaRPr>
          </a:p>
          <a:p>
            <a:pPr indent="0" lvl="0" marL="0" rtl="0" algn="l">
              <a:spcBef>
                <a:spcPts val="1200"/>
              </a:spcBef>
              <a:spcAft>
                <a:spcPts val="0"/>
              </a:spcAft>
              <a:buNone/>
            </a:pPr>
            <a:r>
              <a:rPr lang="en-GB" sz="1400">
                <a:solidFill>
                  <a:srgbClr val="273239"/>
                </a:solidFill>
                <a:highlight>
                  <a:srgbClr val="FFFFFF"/>
                </a:highlight>
              </a:rPr>
              <a:t>And </a:t>
            </a:r>
            <a:endParaRPr sz="1400">
              <a:solidFill>
                <a:srgbClr val="273239"/>
              </a:solidFill>
              <a:highlight>
                <a:srgbClr val="FFFFFF"/>
              </a:highlight>
            </a:endParaRPr>
          </a:p>
          <a:p>
            <a:pPr indent="0" lvl="0" marL="0" rtl="0" algn="l">
              <a:spcBef>
                <a:spcPts val="1200"/>
              </a:spcBef>
              <a:spcAft>
                <a:spcPts val="0"/>
              </a:spcAft>
              <a:buNone/>
            </a:pPr>
            <a:r>
              <a:t/>
            </a:r>
            <a:endParaRPr sz="1400">
              <a:solidFill>
                <a:srgbClr val="273239"/>
              </a:solidFill>
              <a:highlight>
                <a:srgbClr val="FFFFFF"/>
              </a:highlight>
            </a:endParaRPr>
          </a:p>
          <a:p>
            <a:pPr indent="0" lvl="0" marL="0" rtl="0" algn="l">
              <a:spcBef>
                <a:spcPts val="1200"/>
              </a:spcBef>
              <a:spcAft>
                <a:spcPts val="0"/>
              </a:spcAft>
              <a:buNone/>
            </a:pPr>
            <a:r>
              <a:rPr lang="en-GB" sz="1400">
                <a:solidFill>
                  <a:srgbClr val="273239"/>
                </a:solidFill>
                <a:highlight>
                  <a:srgbClr val="FFFFFF"/>
                </a:highlight>
              </a:rPr>
              <a:t>Since;	</a:t>
            </a:r>
            <a:r>
              <a:rPr b="1" lang="en-GB" sz="1400">
                <a:solidFill>
                  <a:srgbClr val="273239"/>
                </a:solidFill>
                <a:highlight>
                  <a:srgbClr val="FFFFFF"/>
                </a:highlight>
              </a:rPr>
              <a:t>P(Yes/Today) &gt; P(No/Today)</a:t>
            </a:r>
            <a:endParaRPr b="1" sz="1400">
              <a:solidFill>
                <a:srgbClr val="273239"/>
              </a:solidFill>
              <a:highlight>
                <a:srgbClr val="FFFFFF"/>
              </a:highlight>
            </a:endParaRPr>
          </a:p>
          <a:p>
            <a:pPr indent="0" lvl="0" marL="0" rtl="0" algn="l">
              <a:spcBef>
                <a:spcPts val="1200"/>
              </a:spcBef>
              <a:spcAft>
                <a:spcPts val="1200"/>
              </a:spcAft>
              <a:buNone/>
            </a:pPr>
            <a:r>
              <a:rPr b="1" i="1" lang="en-GB" sz="1400">
                <a:solidFill>
                  <a:srgbClr val="273239"/>
                </a:solidFill>
                <a:highlight>
                  <a:srgbClr val="FFFFFF"/>
                </a:highlight>
              </a:rPr>
              <a:t>So, the Prediction that Golf will be played is: YES</a:t>
            </a:r>
            <a:endParaRPr b="1" i="1" sz="1400">
              <a:solidFill>
                <a:srgbClr val="273239"/>
              </a:solidFill>
              <a:highlight>
                <a:srgbClr val="FFFFFF"/>
              </a:highlight>
            </a:endParaRPr>
          </a:p>
        </p:txBody>
      </p:sp>
      <p:pic>
        <p:nvPicPr>
          <p:cNvPr id="184" name="Google Shape;184;p33"/>
          <p:cNvPicPr preferRelativeResize="0"/>
          <p:nvPr/>
        </p:nvPicPr>
        <p:blipFill>
          <a:blip r:embed="rId3">
            <a:alphaModFix/>
          </a:blip>
          <a:stretch>
            <a:fillRect/>
          </a:stretch>
        </p:blipFill>
        <p:spPr>
          <a:xfrm>
            <a:off x="304700" y="344800"/>
            <a:ext cx="8244775" cy="315524"/>
          </a:xfrm>
          <a:prstGeom prst="rect">
            <a:avLst/>
          </a:prstGeom>
          <a:noFill/>
          <a:ln>
            <a:noFill/>
          </a:ln>
        </p:spPr>
      </p:pic>
      <p:pic>
        <p:nvPicPr>
          <p:cNvPr id="185" name="Google Shape;185;p33"/>
          <p:cNvPicPr preferRelativeResize="0"/>
          <p:nvPr/>
        </p:nvPicPr>
        <p:blipFill>
          <a:blip r:embed="rId4">
            <a:alphaModFix/>
          </a:blip>
          <a:stretch>
            <a:fillRect/>
          </a:stretch>
        </p:blipFill>
        <p:spPr>
          <a:xfrm>
            <a:off x="304700" y="974625"/>
            <a:ext cx="7901829" cy="315525"/>
          </a:xfrm>
          <a:prstGeom prst="rect">
            <a:avLst/>
          </a:prstGeom>
          <a:noFill/>
          <a:ln>
            <a:noFill/>
          </a:ln>
        </p:spPr>
      </p:pic>
      <p:pic>
        <p:nvPicPr>
          <p:cNvPr id="186" name="Google Shape;186;p33"/>
          <p:cNvPicPr preferRelativeResize="0"/>
          <p:nvPr/>
        </p:nvPicPr>
        <p:blipFill>
          <a:blip r:embed="rId5">
            <a:alphaModFix/>
          </a:blip>
          <a:stretch>
            <a:fillRect/>
          </a:stretch>
        </p:blipFill>
        <p:spPr>
          <a:xfrm>
            <a:off x="2635550" y="1724075"/>
            <a:ext cx="4066771" cy="315525"/>
          </a:xfrm>
          <a:prstGeom prst="rect">
            <a:avLst/>
          </a:prstGeom>
          <a:noFill/>
          <a:ln>
            <a:noFill/>
          </a:ln>
        </p:spPr>
      </p:pic>
      <p:pic>
        <p:nvPicPr>
          <p:cNvPr id="187" name="Google Shape;187;p33"/>
          <p:cNvPicPr preferRelativeResize="0"/>
          <p:nvPr/>
        </p:nvPicPr>
        <p:blipFill>
          <a:blip r:embed="rId6">
            <a:alphaModFix/>
          </a:blip>
          <a:stretch>
            <a:fillRect/>
          </a:stretch>
        </p:blipFill>
        <p:spPr>
          <a:xfrm>
            <a:off x="2715478" y="2150288"/>
            <a:ext cx="3979121" cy="315525"/>
          </a:xfrm>
          <a:prstGeom prst="rect">
            <a:avLst/>
          </a:prstGeom>
          <a:noFill/>
          <a:ln>
            <a:noFill/>
          </a:ln>
        </p:spPr>
      </p:pic>
      <p:pic>
        <p:nvPicPr>
          <p:cNvPr id="188" name="Google Shape;188;p33"/>
          <p:cNvPicPr preferRelativeResize="0"/>
          <p:nvPr/>
        </p:nvPicPr>
        <p:blipFill>
          <a:blip r:embed="rId7">
            <a:alphaModFix/>
          </a:blip>
          <a:stretch>
            <a:fillRect/>
          </a:stretch>
        </p:blipFill>
        <p:spPr>
          <a:xfrm>
            <a:off x="2922013" y="2643650"/>
            <a:ext cx="3299975" cy="216900"/>
          </a:xfrm>
          <a:prstGeom prst="rect">
            <a:avLst/>
          </a:prstGeom>
          <a:noFill/>
          <a:ln>
            <a:noFill/>
          </a:ln>
        </p:spPr>
      </p:pic>
      <p:pic>
        <p:nvPicPr>
          <p:cNvPr id="189" name="Google Shape;189;p33"/>
          <p:cNvPicPr preferRelativeResize="0"/>
          <p:nvPr/>
        </p:nvPicPr>
        <p:blipFill>
          <a:blip r:embed="rId8">
            <a:alphaModFix/>
          </a:blip>
          <a:stretch>
            <a:fillRect/>
          </a:stretch>
        </p:blipFill>
        <p:spPr>
          <a:xfrm>
            <a:off x="2792400" y="3415509"/>
            <a:ext cx="3753087" cy="315525"/>
          </a:xfrm>
          <a:prstGeom prst="rect">
            <a:avLst/>
          </a:prstGeom>
          <a:noFill/>
          <a:ln>
            <a:noFill/>
          </a:ln>
        </p:spPr>
      </p:pic>
      <p:pic>
        <p:nvPicPr>
          <p:cNvPr id="190" name="Google Shape;190;p33"/>
          <p:cNvPicPr preferRelativeResize="0"/>
          <p:nvPr/>
        </p:nvPicPr>
        <p:blipFill>
          <a:blip r:embed="rId9">
            <a:alphaModFix/>
          </a:blip>
          <a:stretch>
            <a:fillRect/>
          </a:stretch>
        </p:blipFill>
        <p:spPr>
          <a:xfrm>
            <a:off x="2792408" y="3955808"/>
            <a:ext cx="3670054" cy="315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Types of Naive bayes Classifier</a:t>
            </a:r>
            <a:endParaRPr/>
          </a:p>
        </p:txBody>
      </p:sp>
      <p:sp>
        <p:nvSpPr>
          <p:cNvPr id="196" name="Google Shape;196;p34"/>
          <p:cNvSpPr txBox="1"/>
          <p:nvPr>
            <p:ph idx="1" type="body"/>
          </p:nvPr>
        </p:nvSpPr>
        <p:spPr>
          <a:xfrm>
            <a:off x="628650" y="1369226"/>
            <a:ext cx="7886700" cy="3774300"/>
          </a:xfrm>
          <a:prstGeom prst="rect">
            <a:avLst/>
          </a:prstGeom>
        </p:spPr>
        <p:txBody>
          <a:bodyPr anchorCtr="0" anchor="t" bIns="34275" lIns="68575" spcFirstLastPara="1" rIns="68575" wrap="square" tIns="34275">
            <a:normAutofit fontScale="25000" lnSpcReduction="20000"/>
          </a:bodyPr>
          <a:lstStyle/>
          <a:p>
            <a:pPr indent="-342900" lvl="0" marL="457200" rtl="0" algn="just">
              <a:spcBef>
                <a:spcPts val="800"/>
              </a:spcBef>
              <a:spcAft>
                <a:spcPts val="0"/>
              </a:spcAft>
              <a:buSzPct val="100000"/>
              <a:buFont typeface="Calibri"/>
              <a:buChar char="●"/>
            </a:pPr>
            <a:r>
              <a:rPr b="1" lang="en-GB" sz="7200">
                <a:latin typeface="Calibri"/>
                <a:ea typeface="Calibri"/>
                <a:cs typeface="Calibri"/>
                <a:sym typeface="Calibri"/>
              </a:rPr>
              <a:t>Gaussian </a:t>
            </a:r>
            <a:r>
              <a:rPr lang="en-GB" sz="7200">
                <a:latin typeface="Calibri"/>
                <a:ea typeface="Calibri"/>
                <a:cs typeface="Calibri"/>
                <a:sym typeface="Calibri"/>
              </a:rPr>
              <a:t>The Gaussian Naive Bayes, is based on a continuous distribution and it's suitable for more generic classification tasks. (General use)</a:t>
            </a:r>
            <a:endParaRPr b="1" sz="7200">
              <a:latin typeface="Calibri"/>
              <a:ea typeface="Calibri"/>
              <a:cs typeface="Calibri"/>
              <a:sym typeface="Calibri"/>
            </a:endParaRPr>
          </a:p>
          <a:p>
            <a:pPr indent="0" lvl="0" marL="457200" rtl="0" algn="just">
              <a:spcBef>
                <a:spcPts val="1200"/>
              </a:spcBef>
              <a:spcAft>
                <a:spcPts val="0"/>
              </a:spcAft>
              <a:buNone/>
            </a:pPr>
            <a:r>
              <a:rPr lang="en-GB" sz="7200">
                <a:latin typeface="Calibri"/>
                <a:ea typeface="Calibri"/>
                <a:cs typeface="Calibri"/>
                <a:sym typeface="Calibri"/>
              </a:rPr>
              <a:t>In Gaussian Naive Bayes, continuous values associated with each feature are assumed to be distributed according to a Gaussian distribution. A Gaussian distribution is also called Normal distribution. When plotted, it gives a bell shaped curve which is symmetric about the mean of the feature values</a:t>
            </a:r>
            <a:endParaRPr sz="7200">
              <a:latin typeface="Calibri"/>
              <a:ea typeface="Calibri"/>
              <a:cs typeface="Calibri"/>
              <a:sym typeface="Calibri"/>
            </a:endParaRPr>
          </a:p>
          <a:p>
            <a:pPr indent="-342900" lvl="0" marL="457200" rtl="0" algn="just">
              <a:spcBef>
                <a:spcPts val="1200"/>
              </a:spcBef>
              <a:spcAft>
                <a:spcPts val="0"/>
              </a:spcAft>
              <a:buSzPct val="100000"/>
              <a:buFont typeface="Calibri"/>
              <a:buChar char="●"/>
            </a:pPr>
            <a:r>
              <a:rPr b="1" lang="en-GB" sz="7200">
                <a:latin typeface="Calibri"/>
                <a:ea typeface="Calibri"/>
                <a:cs typeface="Calibri"/>
                <a:sym typeface="Calibri"/>
              </a:rPr>
              <a:t>Multinomial </a:t>
            </a:r>
            <a:r>
              <a:rPr lang="en-GB" sz="7200">
                <a:latin typeface="Calibri"/>
                <a:ea typeface="Calibri"/>
                <a:cs typeface="Calibri"/>
                <a:sym typeface="Calibri"/>
              </a:rPr>
              <a:t>Multinomial naive Bayes assumes to have feature vector where each element represents the number of times it appears (or, very often, its frequency). Works well on Discrete data, when predicted </a:t>
            </a:r>
            <a:r>
              <a:rPr lang="en-GB" sz="7200">
                <a:latin typeface="Calibri"/>
                <a:ea typeface="Calibri"/>
                <a:cs typeface="Calibri"/>
                <a:sym typeface="Calibri"/>
              </a:rPr>
              <a:t>variable is not binary, but has more categories.</a:t>
            </a:r>
            <a:br>
              <a:rPr lang="en-GB" sz="7200">
                <a:latin typeface="Calibri"/>
                <a:ea typeface="Calibri"/>
                <a:cs typeface="Calibri"/>
                <a:sym typeface="Calibri"/>
              </a:rPr>
            </a:br>
            <a:endParaRPr sz="7200">
              <a:latin typeface="Calibri"/>
              <a:ea typeface="Calibri"/>
              <a:cs typeface="Calibri"/>
              <a:sym typeface="Calibri"/>
            </a:endParaRPr>
          </a:p>
          <a:p>
            <a:pPr indent="-342900" lvl="0" marL="457200" rtl="0" algn="just">
              <a:spcBef>
                <a:spcPts val="0"/>
              </a:spcBef>
              <a:spcAft>
                <a:spcPts val="0"/>
              </a:spcAft>
              <a:buSzPct val="100000"/>
              <a:buFont typeface="Calibri"/>
              <a:buChar char="●"/>
            </a:pPr>
            <a:r>
              <a:rPr b="1" lang="en-GB" sz="7200">
                <a:latin typeface="Calibri"/>
                <a:ea typeface="Calibri"/>
                <a:cs typeface="Calibri"/>
                <a:sym typeface="Calibri"/>
              </a:rPr>
              <a:t>Bernoulli </a:t>
            </a:r>
            <a:r>
              <a:rPr lang="en-GB" sz="7200">
                <a:latin typeface="Calibri"/>
                <a:ea typeface="Calibri"/>
                <a:cs typeface="Calibri"/>
                <a:sym typeface="Calibri"/>
              </a:rPr>
              <a:t>features are independent booleans (binary variables) describing inputs. Like the multinomial model, this model is popular for document classification tasks, where binary term occurrence (i.e. a word occurs in a document or not) features are used rather than term frequencies (i.e. frequency of a word in the document).</a:t>
            </a:r>
            <a:endParaRPr sz="7200">
              <a:latin typeface="Calibri"/>
              <a:ea typeface="Calibri"/>
              <a:cs typeface="Calibri"/>
              <a:sym typeface="Calibri"/>
            </a:endParaRPr>
          </a:p>
          <a:p>
            <a:pPr indent="0" lvl="0" marL="457200" rtl="0" algn="just">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Use Cases</a:t>
            </a:r>
            <a:endParaRPr/>
          </a:p>
        </p:txBody>
      </p:sp>
      <p:sp>
        <p:nvSpPr>
          <p:cNvPr id="202" name="Google Shape;202;p3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b="1" lang="en-GB"/>
              <a:t>Real-time prediction:</a:t>
            </a:r>
            <a:r>
              <a:rPr lang="en-GB"/>
              <a:t> Because Naive Bayes is fast, it works well at making predictions in real-time.</a:t>
            </a:r>
            <a:endParaRPr/>
          </a:p>
          <a:p>
            <a:pPr indent="-317500" lvl="0" marL="457200" rtl="0" algn="l">
              <a:spcBef>
                <a:spcPts val="0"/>
              </a:spcBef>
              <a:spcAft>
                <a:spcPts val="0"/>
              </a:spcAft>
              <a:buSzPts val="1400"/>
              <a:buChar char="●"/>
            </a:pPr>
            <a:r>
              <a:rPr b="1" lang="en-GB"/>
              <a:t>Multiclass prediction:</a:t>
            </a:r>
            <a:r>
              <a:rPr lang="en-GB"/>
              <a:t> Naive Bayes works well when there are more than two classes for the output variable.</a:t>
            </a:r>
            <a:endParaRPr/>
          </a:p>
          <a:p>
            <a:pPr indent="-317500" lvl="0" marL="457200" rtl="0" algn="l">
              <a:spcBef>
                <a:spcPts val="0"/>
              </a:spcBef>
              <a:spcAft>
                <a:spcPts val="0"/>
              </a:spcAft>
              <a:buSzPts val="1400"/>
              <a:buChar char="●"/>
            </a:pPr>
            <a:r>
              <a:rPr b="1" lang="en-GB"/>
              <a:t>Text classification:</a:t>
            </a:r>
            <a:r>
              <a:rPr lang="en-GB"/>
              <a:t> Text classification also includes sub-applications like spam filtering and sentiment analysis. Since Naive Bayes works best with discrete variables, it tends to work well in these applications.</a:t>
            </a:r>
            <a:endParaRPr/>
          </a:p>
          <a:p>
            <a:pPr indent="-317500" lvl="0" marL="457200" rtl="0" algn="l">
              <a:spcBef>
                <a:spcPts val="0"/>
              </a:spcBef>
              <a:spcAft>
                <a:spcPts val="0"/>
              </a:spcAft>
              <a:buSzPts val="1400"/>
              <a:buChar char="●"/>
            </a:pPr>
            <a:r>
              <a:rPr b="1" lang="en-GB"/>
              <a:t>Recommendation systems:</a:t>
            </a:r>
            <a:r>
              <a:rPr lang="en-GB"/>
              <a:t> Naive Bayes is commonly used alongside other algorithms like Collaborative Filtering to build recommendations systems like Netflix’s recommended for you section, or Amazon’s recommended products, or Spotify’s recommended songs.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Advantages of Naive Bayes</a:t>
            </a:r>
            <a:endParaRPr/>
          </a:p>
        </p:txBody>
      </p:sp>
      <p:sp>
        <p:nvSpPr>
          <p:cNvPr id="208" name="Google Shape;208;p36"/>
          <p:cNvSpPr txBox="1"/>
          <p:nvPr>
            <p:ph idx="1" type="body"/>
          </p:nvPr>
        </p:nvSpPr>
        <p:spPr>
          <a:xfrm>
            <a:off x="628650" y="1369225"/>
            <a:ext cx="7886700" cy="3481500"/>
          </a:xfrm>
          <a:prstGeom prst="rect">
            <a:avLst/>
          </a:prstGeom>
        </p:spPr>
        <p:txBody>
          <a:bodyPr anchorCtr="0" anchor="t" bIns="34275" lIns="68575" spcFirstLastPara="1" rIns="68575" wrap="square" tIns="34275">
            <a:normAutofit/>
          </a:bodyPr>
          <a:lstStyle/>
          <a:p>
            <a:pPr indent="-330200" lvl="0" marL="457200" rtl="0" algn="just">
              <a:spcBef>
                <a:spcPts val="800"/>
              </a:spcBef>
              <a:spcAft>
                <a:spcPts val="0"/>
              </a:spcAft>
              <a:buSzPts val="1600"/>
              <a:buFont typeface="Calibri"/>
              <a:buChar char="●"/>
            </a:pPr>
            <a:r>
              <a:rPr lang="en-GB" sz="2000">
                <a:latin typeface="Calibri"/>
                <a:ea typeface="Calibri"/>
                <a:cs typeface="Calibri"/>
                <a:sym typeface="Calibri"/>
              </a:rPr>
              <a:t>When the assumption of independent predictors holds true, a Naive Bayes classifier performs better as compared to other models. &amp; it will converge quicker than discriminative models like logistic regression.</a:t>
            </a:r>
            <a:endParaRPr sz="2000">
              <a:latin typeface="Calibri"/>
              <a:ea typeface="Calibri"/>
              <a:cs typeface="Calibri"/>
              <a:sym typeface="Calibri"/>
            </a:endParaRPr>
          </a:p>
          <a:p>
            <a:pPr indent="-330200" lvl="0" marL="457200" rtl="0" algn="just">
              <a:spcBef>
                <a:spcPts val="0"/>
              </a:spcBef>
              <a:spcAft>
                <a:spcPts val="0"/>
              </a:spcAft>
              <a:buSzPts val="1600"/>
              <a:buFont typeface="Calibri"/>
              <a:buChar char="●"/>
            </a:pPr>
            <a:r>
              <a:rPr lang="en-GB" sz="2000">
                <a:latin typeface="Calibri"/>
                <a:ea typeface="Calibri"/>
                <a:cs typeface="Calibri"/>
                <a:sym typeface="Calibri"/>
              </a:rPr>
              <a:t>Naive Bayes requires a small amount of training data to estimate the test data. So the training period takes less time.</a:t>
            </a:r>
            <a:endParaRPr sz="2000">
              <a:latin typeface="Calibri"/>
              <a:ea typeface="Calibri"/>
              <a:cs typeface="Calibri"/>
              <a:sym typeface="Calibri"/>
            </a:endParaRPr>
          </a:p>
          <a:p>
            <a:pPr indent="-330200" lvl="0" marL="457200" rtl="0" algn="just">
              <a:spcBef>
                <a:spcPts val="0"/>
              </a:spcBef>
              <a:spcAft>
                <a:spcPts val="0"/>
              </a:spcAft>
              <a:buSzPts val="1600"/>
              <a:buFont typeface="Calibri"/>
              <a:buChar char="●"/>
            </a:pPr>
            <a:r>
              <a:rPr lang="en-GB" sz="2000">
                <a:latin typeface="Calibri"/>
                <a:ea typeface="Calibri"/>
                <a:cs typeface="Calibri"/>
                <a:sym typeface="Calibri"/>
              </a:rPr>
              <a:t>Very simple, easy to implement, and fast. It can make probabilistic predictions.</a:t>
            </a:r>
            <a:endParaRPr sz="2000">
              <a:latin typeface="Calibri"/>
              <a:ea typeface="Calibri"/>
              <a:cs typeface="Calibri"/>
              <a:sym typeface="Calibri"/>
            </a:endParaRPr>
          </a:p>
          <a:p>
            <a:pPr indent="-330200" lvl="0" marL="457200" rtl="0" algn="just">
              <a:spcBef>
                <a:spcPts val="0"/>
              </a:spcBef>
              <a:spcAft>
                <a:spcPts val="0"/>
              </a:spcAft>
              <a:buSzPts val="1600"/>
              <a:buFont typeface="Calibri"/>
              <a:buChar char="●"/>
            </a:pPr>
            <a:r>
              <a:rPr lang="en-GB" sz="2000">
                <a:latin typeface="Calibri"/>
                <a:ea typeface="Calibri"/>
                <a:cs typeface="Calibri"/>
                <a:sym typeface="Calibri"/>
              </a:rPr>
              <a:t>It is highly scalable. It scales linearly with the number of predictor features and data points.</a:t>
            </a:r>
            <a:endParaRPr sz="2000">
              <a:latin typeface="Calibri"/>
              <a:ea typeface="Calibri"/>
              <a:cs typeface="Calibri"/>
              <a:sym typeface="Calibri"/>
            </a:endParaRPr>
          </a:p>
          <a:p>
            <a:pPr indent="-330200" lvl="0" marL="457200" rtl="0" algn="just">
              <a:spcBef>
                <a:spcPts val="0"/>
              </a:spcBef>
              <a:spcAft>
                <a:spcPts val="0"/>
              </a:spcAft>
              <a:buSzPts val="1600"/>
              <a:buFont typeface="Calibri"/>
              <a:buChar char="●"/>
            </a:pPr>
            <a:r>
              <a:rPr lang="en-GB" sz="2000">
                <a:latin typeface="Calibri"/>
                <a:ea typeface="Calibri"/>
                <a:cs typeface="Calibri"/>
                <a:sym typeface="Calibri"/>
              </a:rPr>
              <a:t>Can be used for both binary and multi-class classification problems.</a:t>
            </a:r>
            <a:endParaRPr sz="2000">
              <a:latin typeface="Calibri"/>
              <a:ea typeface="Calibri"/>
              <a:cs typeface="Calibri"/>
              <a:sym typeface="Calibri"/>
            </a:endParaRPr>
          </a:p>
          <a:p>
            <a:pPr indent="-330200" lvl="0" marL="457200" rtl="0" algn="just">
              <a:spcBef>
                <a:spcPts val="0"/>
              </a:spcBef>
              <a:spcAft>
                <a:spcPts val="0"/>
              </a:spcAft>
              <a:buSzPts val="1600"/>
              <a:buFont typeface="Calibri"/>
              <a:buChar char="●"/>
            </a:pPr>
            <a:r>
              <a:rPr lang="en-GB" sz="2000">
                <a:latin typeface="Calibri"/>
                <a:ea typeface="Calibri"/>
                <a:cs typeface="Calibri"/>
                <a:sym typeface="Calibri"/>
              </a:rPr>
              <a:t>Handles continuous and discrete data and is not sensitive to irrelevant features.</a:t>
            </a:r>
            <a:endParaRPr sz="2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Disadvantages of Naive Bayes</a:t>
            </a:r>
            <a:endParaRPr/>
          </a:p>
        </p:txBody>
      </p:sp>
      <p:sp>
        <p:nvSpPr>
          <p:cNvPr id="214" name="Google Shape;214;p3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just">
              <a:spcBef>
                <a:spcPts val="800"/>
              </a:spcBef>
              <a:spcAft>
                <a:spcPts val="0"/>
              </a:spcAft>
              <a:buSzPts val="1400"/>
              <a:buChar char="●"/>
            </a:pPr>
            <a:r>
              <a:rPr lang="en-GB"/>
              <a:t>The main limitation of Naive Bayes is the assumption of independent predictor features. Naive Bayes implicitly assumes that all the attributes are mutually independent. In real life, it’s almost impossible that we get a set of predictors that are completely independent or one another.</a:t>
            </a:r>
            <a:br>
              <a:rPr lang="en-GB"/>
            </a:br>
            <a:endParaRPr/>
          </a:p>
          <a:p>
            <a:pPr indent="-317500" lvl="0" marL="457200" rtl="0" algn="just">
              <a:spcBef>
                <a:spcPts val="0"/>
              </a:spcBef>
              <a:spcAft>
                <a:spcPts val="0"/>
              </a:spcAft>
              <a:buSzPts val="1400"/>
              <a:buChar char="●"/>
            </a:pPr>
            <a:r>
              <a:rPr lang="en-GB"/>
              <a:t>If a categorical variable has a category in the test dataset, which was not observed in training dataset, then the model will assign a 0 (zero) probability and will be unable to make a prediction. This is often known as Zero Frequency. To solve this, we can use a smoothing technique. Details on additive smoothing or laplace smoothing can be found here.</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8"/>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Natural Phenomena</a:t>
            </a:r>
            <a:endParaRPr/>
          </a:p>
        </p:txBody>
      </p:sp>
      <p:sp>
        <p:nvSpPr>
          <p:cNvPr id="72" name="Google Shape;72;p16"/>
          <p:cNvSpPr txBox="1"/>
          <p:nvPr>
            <p:ph idx="1" type="body"/>
          </p:nvPr>
        </p:nvSpPr>
        <p:spPr>
          <a:xfrm>
            <a:off x="628650" y="1369225"/>
            <a:ext cx="7886700" cy="36264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Clr>
                <a:schemeClr val="dk1"/>
              </a:buClr>
              <a:buSzPts val="1100"/>
              <a:buFont typeface="Arial"/>
              <a:buNone/>
            </a:pPr>
            <a:r>
              <a:rPr b="1" lang="en-GB"/>
              <a:t>Deterministic:</a:t>
            </a:r>
            <a:r>
              <a:rPr lang="en-GB"/>
              <a:t>A deterministic model does not include elements of randomness. Every time you run the model with the same initial conditions you will get the same results.</a:t>
            </a:r>
            <a:endParaRPr/>
          </a:p>
          <a:p>
            <a:pPr indent="0" lvl="0" marL="0" rtl="0" algn="l">
              <a:spcBef>
                <a:spcPts val="1200"/>
              </a:spcBef>
              <a:spcAft>
                <a:spcPts val="0"/>
              </a:spcAft>
              <a:buNone/>
            </a:pPr>
            <a:r>
              <a:rPr lang="en-GB"/>
              <a:t>Most simple mathematical models of everyday situations are deterministic</a:t>
            </a:r>
            <a:endParaRPr/>
          </a:p>
          <a:p>
            <a:pPr indent="0" lvl="0" marL="0" rtl="0" algn="l">
              <a:spcBef>
                <a:spcPts val="1200"/>
              </a:spcBef>
              <a:spcAft>
                <a:spcPts val="0"/>
              </a:spcAft>
              <a:buNone/>
            </a:pPr>
            <a:r>
              <a:rPr b="1" lang="en-GB"/>
              <a:t>Probabilistic:</a:t>
            </a:r>
            <a:r>
              <a:rPr lang="en-GB"/>
              <a:t>A probabilistic model includes elements of randomness. Every time you run the model, you are likely to get different results, even with the same initial conditions. A probabilistic model is one which incorporates some aspect of random variation.</a:t>
            </a:r>
            <a:endParaRPr/>
          </a:p>
          <a:p>
            <a:pPr indent="0" lvl="0" marL="0" rtl="0" algn="l">
              <a:spcBef>
                <a:spcPts val="1200"/>
              </a:spcBef>
              <a:spcAft>
                <a:spcPts val="1200"/>
              </a:spcAft>
              <a:buNone/>
            </a:pPr>
            <a:r>
              <a:rPr lang="en-GB"/>
              <a:t>--Deterministic models can be relatively simple and can be used when random variation is not a major influence on the situation being modelled (random variation is relatively small). If random variation is a major component of the context, a probabilistic model may be needed to fit the purpose.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Probability</a:t>
            </a:r>
            <a:endParaRPr/>
          </a:p>
        </p:txBody>
      </p:sp>
      <p:sp>
        <p:nvSpPr>
          <p:cNvPr id="78" name="Google Shape;78;p1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b="1" lang="en-GB"/>
              <a:t>Probability</a:t>
            </a:r>
            <a:r>
              <a:rPr lang="en-GB"/>
              <a:t> </a:t>
            </a:r>
            <a:r>
              <a:rPr b="1" lang="en-GB"/>
              <a:t>=</a:t>
            </a:r>
            <a:r>
              <a:rPr lang="en-GB"/>
              <a:t> Mathematics of Chance - Quantification of Uncertainty - How likely something is to happen.</a:t>
            </a:r>
            <a:endParaRPr/>
          </a:p>
          <a:p>
            <a:pPr indent="-317500" lvl="0" marL="457200" rtl="0" algn="l">
              <a:spcBef>
                <a:spcPts val="0"/>
              </a:spcBef>
              <a:spcAft>
                <a:spcPts val="0"/>
              </a:spcAft>
              <a:buSzPts val="1400"/>
              <a:buChar char="●"/>
            </a:pPr>
            <a:r>
              <a:rPr lang="en-GB"/>
              <a:t>The word probability was used in relation to the mathematics of chance in 1662</a:t>
            </a:r>
            <a:endParaRPr/>
          </a:p>
          <a:p>
            <a:pPr indent="-317500" lvl="0" marL="457200" rtl="0" algn="l">
              <a:spcBef>
                <a:spcPts val="0"/>
              </a:spcBef>
              <a:spcAft>
                <a:spcPts val="0"/>
              </a:spcAft>
              <a:buSzPts val="1400"/>
              <a:buChar char="●"/>
            </a:pPr>
            <a:r>
              <a:rPr lang="en-GB"/>
              <a:t>We use probability in daily life to make our decisions when we aren’t sure about what the outcome will be.</a:t>
            </a:r>
            <a:endParaRPr/>
          </a:p>
          <a:p>
            <a:pPr indent="-317500" lvl="0" marL="457200" rtl="0" algn="l">
              <a:spcBef>
                <a:spcPts val="0"/>
              </a:spcBef>
              <a:spcAft>
                <a:spcPts val="0"/>
              </a:spcAft>
              <a:buSzPts val="1400"/>
              <a:buChar char="●"/>
            </a:pPr>
            <a:r>
              <a:rPr lang="en-GB"/>
              <a:t>Many events can't be predicted with total certainty. The best we can say is how likely they are to happen, using the idea of probability.</a:t>
            </a:r>
            <a:endParaRPr/>
          </a:p>
          <a:p>
            <a:pPr indent="-317500" lvl="1" marL="914400" rtl="0" algn="l">
              <a:spcBef>
                <a:spcPts val="0"/>
              </a:spcBef>
              <a:spcAft>
                <a:spcPts val="0"/>
              </a:spcAft>
              <a:buSzPts val="1400"/>
              <a:buChar char="○"/>
            </a:pPr>
            <a:r>
              <a:rPr lang="en-GB"/>
              <a:t>Tossing a coin</a:t>
            </a:r>
            <a:endParaRPr/>
          </a:p>
          <a:p>
            <a:pPr indent="-317500" lvl="1" marL="914400" rtl="0" algn="l">
              <a:spcBef>
                <a:spcPts val="0"/>
              </a:spcBef>
              <a:spcAft>
                <a:spcPts val="0"/>
              </a:spcAft>
              <a:buSzPts val="1400"/>
              <a:buChar char="○"/>
            </a:pPr>
            <a:r>
              <a:rPr lang="en-GB"/>
              <a:t>Throwing a dice</a:t>
            </a:r>
            <a:endParaRPr/>
          </a:p>
          <a:p>
            <a:pPr indent="-317500" lvl="0" marL="457200" rtl="0" algn="l">
              <a:spcBef>
                <a:spcPts val="0"/>
              </a:spcBef>
              <a:spcAft>
                <a:spcPts val="0"/>
              </a:spcAft>
              <a:buSzPts val="1400"/>
              <a:buChar char="●"/>
            </a:pPr>
            <a:r>
              <a:rPr lang="en-GB"/>
              <a:t>Probability does not tell us exactly what will happen, it is just a guide/educated guess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Probability is always between 0 and 1</a:t>
            </a:r>
            <a:endParaRPr/>
          </a:p>
        </p:txBody>
      </p:sp>
      <p:pic>
        <p:nvPicPr>
          <p:cNvPr id="84" name="Google Shape;84;p18"/>
          <p:cNvPicPr preferRelativeResize="0"/>
          <p:nvPr/>
        </p:nvPicPr>
        <p:blipFill>
          <a:blip r:embed="rId3">
            <a:alphaModFix/>
          </a:blip>
          <a:stretch>
            <a:fillRect/>
          </a:stretch>
        </p:blipFill>
        <p:spPr>
          <a:xfrm>
            <a:off x="1250750" y="1650900"/>
            <a:ext cx="7033200" cy="276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Some Terminologies</a:t>
            </a:r>
            <a:endParaRPr/>
          </a:p>
        </p:txBody>
      </p:sp>
      <p:sp>
        <p:nvSpPr>
          <p:cNvPr id="90" name="Google Shape;90;p19"/>
          <p:cNvSpPr txBox="1"/>
          <p:nvPr>
            <p:ph idx="1" type="body"/>
          </p:nvPr>
        </p:nvSpPr>
        <p:spPr>
          <a:xfrm>
            <a:off x="628650" y="1369225"/>
            <a:ext cx="7886700" cy="3485100"/>
          </a:xfrm>
          <a:prstGeom prst="rect">
            <a:avLst/>
          </a:prstGeom>
        </p:spPr>
        <p:txBody>
          <a:bodyPr anchorCtr="0" anchor="t" bIns="34275" lIns="68575" spcFirstLastPara="1" rIns="68575" wrap="square" tIns="34275">
            <a:normAutofit lnSpcReduction="10000"/>
          </a:bodyPr>
          <a:lstStyle/>
          <a:p>
            <a:pPr indent="-317500" lvl="0" marL="457200" rtl="0" algn="l">
              <a:spcBef>
                <a:spcPts val="800"/>
              </a:spcBef>
              <a:spcAft>
                <a:spcPts val="0"/>
              </a:spcAft>
              <a:buSzPts val="1400"/>
              <a:buChar char="●"/>
            </a:pPr>
            <a:r>
              <a:rPr b="1" lang="en-GB"/>
              <a:t>Experiment:</a:t>
            </a:r>
            <a:r>
              <a:rPr lang="en-GB"/>
              <a:t> a repeatable procedure with a set of possible results.</a:t>
            </a:r>
            <a:endParaRPr/>
          </a:p>
          <a:p>
            <a:pPr indent="-317500" lvl="0" marL="457200" rtl="0" algn="l">
              <a:spcBef>
                <a:spcPts val="0"/>
              </a:spcBef>
              <a:spcAft>
                <a:spcPts val="0"/>
              </a:spcAft>
              <a:buSzPts val="1400"/>
              <a:buChar char="●"/>
            </a:pPr>
            <a:r>
              <a:rPr b="1" lang="en-GB"/>
              <a:t>Event:</a:t>
            </a:r>
            <a:r>
              <a:rPr lang="en-GB"/>
              <a:t> one or more outcomes of an experiment. The toss of a coin, throw of a dice and lottery draws are all examples of random events.</a:t>
            </a:r>
            <a:endParaRPr/>
          </a:p>
          <a:p>
            <a:pPr indent="-317500" lvl="1" marL="914400" rtl="0" algn="l">
              <a:spcBef>
                <a:spcPts val="0"/>
              </a:spcBef>
              <a:spcAft>
                <a:spcPts val="0"/>
              </a:spcAft>
              <a:buSzPts val="1400"/>
              <a:buChar char="○"/>
            </a:pPr>
            <a:r>
              <a:rPr b="1" lang="en-GB"/>
              <a:t>Events can be:</a:t>
            </a:r>
            <a:endParaRPr b="1"/>
          </a:p>
          <a:p>
            <a:pPr indent="457200" lvl="0" marL="457200" rtl="0" algn="l">
              <a:spcBef>
                <a:spcPts val="1200"/>
              </a:spcBef>
              <a:spcAft>
                <a:spcPts val="0"/>
              </a:spcAft>
              <a:buClr>
                <a:schemeClr val="dk1"/>
              </a:buClr>
              <a:buSzPts val="1100"/>
              <a:buFont typeface="Arial"/>
              <a:buNone/>
            </a:pPr>
            <a:r>
              <a:rPr b="1" lang="en-GB"/>
              <a:t>Independent</a:t>
            </a:r>
            <a:r>
              <a:rPr lang="en-GB"/>
              <a:t> (each event is not affected by other events),</a:t>
            </a:r>
            <a:endParaRPr/>
          </a:p>
          <a:p>
            <a:pPr indent="457200" lvl="0" marL="457200" rtl="0" algn="l">
              <a:spcBef>
                <a:spcPts val="1200"/>
              </a:spcBef>
              <a:spcAft>
                <a:spcPts val="0"/>
              </a:spcAft>
              <a:buClr>
                <a:schemeClr val="dk1"/>
              </a:buClr>
              <a:buSzPts val="1100"/>
              <a:buFont typeface="Arial"/>
              <a:buNone/>
            </a:pPr>
            <a:r>
              <a:rPr b="1" lang="en-GB"/>
              <a:t>Dependent</a:t>
            </a:r>
            <a:r>
              <a:rPr lang="en-GB"/>
              <a:t> (also called "Conditional", where an event is affected   by other events)</a:t>
            </a:r>
            <a:endParaRPr/>
          </a:p>
          <a:p>
            <a:pPr indent="457200" lvl="0" marL="457200" rtl="0" algn="l">
              <a:spcBef>
                <a:spcPts val="1200"/>
              </a:spcBef>
              <a:spcAft>
                <a:spcPts val="0"/>
              </a:spcAft>
              <a:buNone/>
            </a:pPr>
            <a:r>
              <a:rPr b="1" lang="en-GB"/>
              <a:t>Mutually Exclusive</a:t>
            </a:r>
            <a:r>
              <a:rPr lang="en-GB"/>
              <a:t> (events can't happen at the same time)</a:t>
            </a:r>
            <a:endParaRPr/>
          </a:p>
          <a:p>
            <a:pPr indent="-317500" lvl="0" marL="457200" rtl="0" algn="l">
              <a:spcBef>
                <a:spcPts val="1200"/>
              </a:spcBef>
              <a:spcAft>
                <a:spcPts val="0"/>
              </a:spcAft>
              <a:buSzPts val="1400"/>
              <a:buChar char="●"/>
            </a:pPr>
            <a:r>
              <a:rPr b="1" lang="en-GB"/>
              <a:t>Complement of an Event:</a:t>
            </a:r>
            <a:r>
              <a:rPr lang="en-GB"/>
              <a:t> All outcomes that are NOT the event.</a:t>
            </a:r>
            <a:br>
              <a:rPr lang="en-GB"/>
            </a:br>
            <a:r>
              <a:rPr lang="en-GB"/>
              <a:t>P(A) + P(A') = 1</a:t>
            </a:r>
            <a:endParaRPr b="1"/>
          </a:p>
          <a:p>
            <a:pPr indent="-317500" lvl="0" marL="457200" rtl="0" algn="l">
              <a:spcBef>
                <a:spcPts val="0"/>
              </a:spcBef>
              <a:spcAft>
                <a:spcPts val="0"/>
              </a:spcAft>
              <a:buSzPts val="1400"/>
              <a:buChar char="●"/>
            </a:pPr>
            <a:r>
              <a:rPr b="1" lang="en-GB"/>
              <a:t>Random Variable:</a:t>
            </a:r>
            <a:r>
              <a:rPr lang="en-GB"/>
              <a:t> set of possible values from a random experiment. Random Variables can be either Discrete or Continuous.</a:t>
            </a:r>
            <a:endParaRPr/>
          </a:p>
          <a:p>
            <a:pPr indent="-317500" lvl="0" marL="457200" rtl="0" algn="l">
              <a:spcBef>
                <a:spcPts val="0"/>
              </a:spcBef>
              <a:spcAft>
                <a:spcPts val="0"/>
              </a:spcAft>
              <a:buSzPts val="1400"/>
              <a:buChar char="●"/>
            </a:pPr>
            <a:r>
              <a:rPr b="1" lang="en-GB"/>
              <a:t>Sample Space:</a:t>
            </a:r>
            <a:r>
              <a:rPr lang="en-GB"/>
              <a:t> all the possible outcomes of an experiment.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Joint, Marginal &amp; Conditional Probability</a:t>
            </a:r>
            <a:endParaRPr/>
          </a:p>
        </p:txBody>
      </p:sp>
      <p:sp>
        <p:nvSpPr>
          <p:cNvPr id="96" name="Google Shape;96;p2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b="1" lang="en-GB"/>
              <a:t>Joint probability:</a:t>
            </a:r>
            <a:r>
              <a:rPr lang="en-GB"/>
              <a:t>  p(A and B).  The probability of event A and event B occurring.  It is the probability of the intersection of two or more events.  The probability of the intersection of A and B may be written p(A ∩ B). Example:  the probability that a card is a four and red =p(four and red) = 2/52=1/26.  (There are two red fours in a deck of 52, the 4 of hearts and the 4 of diamonds).</a:t>
            </a:r>
            <a:endParaRPr/>
          </a:p>
          <a:p>
            <a:pPr indent="0" lvl="0" marL="0" rtl="0" algn="l">
              <a:spcBef>
                <a:spcPts val="1200"/>
              </a:spcBef>
              <a:spcAft>
                <a:spcPts val="0"/>
              </a:spcAft>
              <a:buNone/>
            </a:pPr>
            <a:r>
              <a:rPr b="1" lang="en-GB"/>
              <a:t>Marginal probability:</a:t>
            </a:r>
            <a:r>
              <a:rPr lang="en-GB"/>
              <a:t> the probability of an event occurring (p(A)), it may be thought of as an unconditional probability.  It is not conditioned on another event.  Example:  the probability that a card drawn is red (p(red) = 0.5).  Another example:  the probability that a card drawn is a 4  (p(four)=1/13).</a:t>
            </a:r>
            <a:endParaRPr/>
          </a:p>
          <a:p>
            <a:pPr indent="0" lvl="0" marL="0" rtl="0" algn="l">
              <a:spcBef>
                <a:spcPts val="1200"/>
              </a:spcBef>
              <a:spcAft>
                <a:spcPts val="1200"/>
              </a:spcAft>
              <a:buNone/>
            </a:pPr>
            <a:r>
              <a:rPr b="1" lang="en-GB"/>
              <a:t>Conditional probability:</a:t>
            </a:r>
            <a:r>
              <a:rPr lang="en-GB"/>
              <a:t>  p(A|B) is the probability of event A occurring, given that event B occurs. Example:  given that you drew a red card, what’s the probability that it’s a four (p(four|red))=2/26=1/13.  So out of the 26 red cards (given a red card), there are two fours so 2/26=1/13.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Joint, Marginal &amp; Conditional Probability</a:t>
            </a:r>
            <a:endParaRPr/>
          </a:p>
        </p:txBody>
      </p:sp>
      <p:pic>
        <p:nvPicPr>
          <p:cNvPr id="102" name="Google Shape;102;p21"/>
          <p:cNvPicPr preferRelativeResize="0"/>
          <p:nvPr/>
        </p:nvPicPr>
        <p:blipFill>
          <a:blip r:embed="rId3">
            <a:alphaModFix/>
          </a:blip>
          <a:stretch>
            <a:fillRect/>
          </a:stretch>
        </p:blipFill>
        <p:spPr>
          <a:xfrm>
            <a:off x="152400" y="2182450"/>
            <a:ext cx="4634849" cy="2729199"/>
          </a:xfrm>
          <a:prstGeom prst="rect">
            <a:avLst/>
          </a:prstGeom>
          <a:noFill/>
          <a:ln>
            <a:noFill/>
          </a:ln>
        </p:spPr>
      </p:pic>
      <p:pic>
        <p:nvPicPr>
          <p:cNvPr id="103" name="Google Shape;103;p21"/>
          <p:cNvPicPr preferRelativeResize="0"/>
          <p:nvPr/>
        </p:nvPicPr>
        <p:blipFill>
          <a:blip r:embed="rId4">
            <a:alphaModFix/>
          </a:blip>
          <a:stretch>
            <a:fillRect/>
          </a:stretch>
        </p:blipFill>
        <p:spPr>
          <a:xfrm>
            <a:off x="4182325" y="2182451"/>
            <a:ext cx="4634850" cy="2615371"/>
          </a:xfrm>
          <a:prstGeom prst="rect">
            <a:avLst/>
          </a:prstGeom>
          <a:noFill/>
          <a:ln>
            <a:noFill/>
          </a:ln>
        </p:spPr>
      </p:pic>
      <p:sp>
        <p:nvSpPr>
          <p:cNvPr id="104" name="Google Shape;104;p21"/>
          <p:cNvSpPr txBox="1"/>
          <p:nvPr/>
        </p:nvSpPr>
        <p:spPr>
          <a:xfrm>
            <a:off x="651200" y="1383325"/>
            <a:ext cx="788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A survey was carried out with 500 strangers to determine people’s favorite sports.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How to Manipulate among Joint, Conditional and Marginal Probabilities</a:t>
            </a:r>
            <a:endParaRPr/>
          </a:p>
        </p:txBody>
      </p:sp>
      <p:sp>
        <p:nvSpPr>
          <p:cNvPr id="110" name="Google Shape;110;p2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GB"/>
              <a:t>The equation below is a means to manipulate among joint, conditional and marginal probabilities.  As you can see in the equation, the conditional probability of A given B is equal to the joint probability of A and B divided by the marginal of B. </a:t>
            </a:r>
            <a:endParaRPr/>
          </a:p>
          <a:p>
            <a:pPr indent="0" lvl="0" marL="0" rtl="0" algn="l">
              <a:spcBef>
                <a:spcPts val="1200"/>
              </a:spcBef>
              <a:spcAft>
                <a:spcPts val="1200"/>
              </a:spcAft>
              <a:buNone/>
            </a:pPr>
            <a:r>
              <a:t/>
            </a:r>
            <a:endParaRPr/>
          </a:p>
        </p:txBody>
      </p:sp>
      <p:pic>
        <p:nvPicPr>
          <p:cNvPr id="111" name="Google Shape;111;p22"/>
          <p:cNvPicPr preferRelativeResize="0"/>
          <p:nvPr/>
        </p:nvPicPr>
        <p:blipFill>
          <a:blip r:embed="rId3">
            <a:alphaModFix/>
          </a:blip>
          <a:stretch>
            <a:fillRect/>
          </a:stretch>
        </p:blipFill>
        <p:spPr>
          <a:xfrm>
            <a:off x="2752513" y="2438725"/>
            <a:ext cx="3533775" cy="101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