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Retropix" charset="1" panose="00000000000000000000"/>
      <p:regular r:id="rId10"/>
    </p:embeddedFont>
    <p:embeddedFont>
      <p:font typeface="Public Sans" charset="1" panose="00000000000000000000"/>
      <p:regular r:id="rId11"/>
    </p:embeddedFont>
    <p:embeddedFont>
      <p:font typeface="Public Sans Bold" charset="1" panose="00000000000000000000"/>
      <p:regular r:id="rId12"/>
    </p:embeddedFont>
    <p:embeddedFont>
      <p:font typeface="Public Sans Italics" charset="1" panose="00000000000000000000"/>
      <p:regular r:id="rId13"/>
    </p:embeddedFont>
    <p:embeddedFont>
      <p:font typeface="Public Sans Bold Italics" charset="1" panose="00000000000000000000"/>
      <p:regular r:id="rId14"/>
    </p:embeddedFont>
    <p:embeddedFont>
      <p:font typeface="Public Sans Thin" charset="1" panose="00000000000000000000"/>
      <p:regular r:id="rId15"/>
    </p:embeddedFont>
    <p:embeddedFont>
      <p:font typeface="Public Sans Thin Italics" charset="1" panose="00000000000000000000"/>
      <p:regular r:id="rId16"/>
    </p:embeddedFont>
    <p:embeddedFont>
      <p:font typeface="Public Sans Medium" charset="1" panose="00000000000000000000"/>
      <p:regular r:id="rId17"/>
    </p:embeddedFont>
    <p:embeddedFont>
      <p:font typeface="Public Sans Medium Italics" charset="1" panose="00000000000000000000"/>
      <p:regular r:id="rId18"/>
    </p:embeddedFont>
    <p:embeddedFont>
      <p:font typeface="Public Sans Heavy" charset="1" panose="00000000000000000000"/>
      <p:regular r:id="rId19"/>
    </p:embeddedFont>
    <p:embeddedFont>
      <p:font typeface="Public Sans Heavy Italics" charset="1" panose="00000000000000000000"/>
      <p:regular r:id="rId20"/>
    </p:embeddedFont>
    <p:embeddedFont>
      <p:font typeface="Open Sauce" charset="1" panose="00000500000000000000"/>
      <p:regular r:id="rId21"/>
    </p:embeddedFont>
    <p:embeddedFont>
      <p:font typeface="Open Sauce Bold" charset="1" panose="00000800000000000000"/>
      <p:regular r:id="rId22"/>
    </p:embeddedFont>
    <p:embeddedFont>
      <p:font typeface="Open Sauce Italics" charset="1" panose="00000500000000000000"/>
      <p:regular r:id="rId23"/>
    </p:embeddedFont>
    <p:embeddedFont>
      <p:font typeface="Open Sauce Bold Italics" charset="1" panose="00000800000000000000"/>
      <p:regular r:id="rId24"/>
    </p:embeddedFont>
    <p:embeddedFont>
      <p:font typeface="Open Sauce Light" charset="1" panose="00000400000000000000"/>
      <p:regular r:id="rId25"/>
    </p:embeddedFont>
    <p:embeddedFont>
      <p:font typeface="Open Sauce Light Italics" charset="1" panose="00000400000000000000"/>
      <p:regular r:id="rId26"/>
    </p:embeddedFont>
    <p:embeddedFont>
      <p:font typeface="Open Sauce Medium" charset="1" panose="00000600000000000000"/>
      <p:regular r:id="rId27"/>
    </p:embeddedFont>
    <p:embeddedFont>
      <p:font typeface="Open Sauce Medium Italics" charset="1" panose="00000600000000000000"/>
      <p:regular r:id="rId28"/>
    </p:embeddedFont>
    <p:embeddedFont>
      <p:font typeface="Open Sauce Semi-Bold" charset="1" panose="00000700000000000000"/>
      <p:regular r:id="rId29"/>
    </p:embeddedFont>
    <p:embeddedFont>
      <p:font typeface="Open Sauce Semi-Bold Italics" charset="1" panose="00000700000000000000"/>
      <p:regular r:id="rId30"/>
    </p:embeddedFont>
    <p:embeddedFont>
      <p:font typeface="Open Sauce Heavy" charset="1" panose="00000A00000000000000"/>
      <p:regular r:id="rId31"/>
    </p:embeddedFont>
    <p:embeddedFont>
      <p:font typeface="Open Sauce Heavy Italics" charset="1" panose="00000A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slides/slide1.xml" Type="http://schemas.openxmlformats.org/officeDocument/2006/relationships/slide"/><Relationship Id="rId34" Target="slides/slide2.xml" Type="http://schemas.openxmlformats.org/officeDocument/2006/relationships/slide"/><Relationship Id="rId35" Target="slides/slide3.xml" Type="http://schemas.openxmlformats.org/officeDocument/2006/relationships/slide"/><Relationship Id="rId36" Target="slides/slide4.xml" Type="http://schemas.openxmlformats.org/officeDocument/2006/relationships/slide"/><Relationship Id="rId37" Target="slides/slide5.xml" Type="http://schemas.openxmlformats.org/officeDocument/2006/relationships/slide"/><Relationship Id="rId38" Target="slides/slide6.xml" Type="http://schemas.openxmlformats.org/officeDocument/2006/relationships/slide"/><Relationship Id="rId39" Target="slides/slide7.xml" Type="http://schemas.openxmlformats.org/officeDocument/2006/relationships/slide"/><Relationship Id="rId4" Target="theme/theme1.xml" Type="http://schemas.openxmlformats.org/officeDocument/2006/relationships/theme"/><Relationship Id="rId40" Target="slides/slide8.xml" Type="http://schemas.openxmlformats.org/officeDocument/2006/relationships/slide"/><Relationship Id="rId41" Target="slides/slide9.xml" Type="http://schemas.openxmlformats.org/officeDocument/2006/relationships/slide"/><Relationship Id="rId42" Target="slides/slide10.xml" Type="http://schemas.openxmlformats.org/officeDocument/2006/relationships/slide"/><Relationship Id="rId43" Target="slides/slide11.xml" Type="http://schemas.openxmlformats.org/officeDocument/2006/relationships/slide"/><Relationship Id="rId44" Target="slides/slide12.xml" Type="http://schemas.openxmlformats.org/officeDocument/2006/relationships/slide"/><Relationship Id="rId45" Target="slides/slide13.xml" Type="http://schemas.openxmlformats.org/officeDocument/2006/relationships/slide"/><Relationship Id="rId46" Target="slides/slide14.xml" Type="http://schemas.openxmlformats.org/officeDocument/2006/relationships/slide"/><Relationship Id="rId47" Target="slides/slide15.xml" Type="http://schemas.openxmlformats.org/officeDocument/2006/relationships/slide"/><Relationship Id="rId48" Target="slides/slide1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svg" Type="http://schemas.openxmlformats.org/officeDocument/2006/relationships/image"/><Relationship Id="rId4" Target="../media/image49.pn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11" Target="../media/image25.png" Type="http://schemas.openxmlformats.org/officeDocument/2006/relationships/image"/><Relationship Id="rId12" Target="../media/image26.svg" Type="http://schemas.openxmlformats.org/officeDocument/2006/relationships/image"/><Relationship Id="rId13" Target="../media/image27.png" Type="http://schemas.openxmlformats.org/officeDocument/2006/relationships/image"/><Relationship Id="rId14" Target="../media/image28.svg" Type="http://schemas.openxmlformats.org/officeDocument/2006/relationships/image"/><Relationship Id="rId15" Target="../media/image29.png" Type="http://schemas.openxmlformats.org/officeDocument/2006/relationships/image"/><Relationship Id="rId16" Target="../media/image30.svg" Type="http://schemas.openxmlformats.org/officeDocument/2006/relationships/image"/><Relationship Id="rId2" Target="../media/image50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18" Target="../media/image53.png" Type="http://schemas.openxmlformats.org/officeDocument/2006/relationships/image"/><Relationship Id="rId19" Target="../media/image54.png" Type="http://schemas.openxmlformats.org/officeDocument/2006/relationships/image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57.png" Type="http://schemas.openxmlformats.org/officeDocument/2006/relationships/image"/><Relationship Id="rId3" Target="../media/image58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60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61.png" Type="http://schemas.openxmlformats.org/officeDocument/2006/relationships/image"/><Relationship Id="rId7" Target="../media/image62.png" Type="http://schemas.openxmlformats.org/officeDocument/2006/relationships/image"/><Relationship Id="rId8" Target="../media/image63.png" Type="http://schemas.openxmlformats.org/officeDocument/2006/relationships/image"/><Relationship Id="rId9" Target="../media/image64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https://www.kaggle.com/datasets/masoudnickparvar/brain-tumor-mri-dataset/data" TargetMode="External" Type="http://schemas.openxmlformats.org/officeDocument/2006/relationships/hyperlink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https://www.kaggle.com/datasets/masoudnickparvar/brain-tumor-mri-dataset/data" TargetMode="External" Type="http://schemas.openxmlformats.org/officeDocument/2006/relationships/hyperlink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16" Target="../media/image38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41.pn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368" y="3626446"/>
            <a:ext cx="782400" cy="1057297"/>
          </a:xfrm>
          <a:custGeom>
            <a:avLst/>
            <a:gdLst/>
            <a:ahLst/>
            <a:cxnLst/>
            <a:rect r="r" b="b" t="t" l="l"/>
            <a:pathLst>
              <a:path h="1057297" w="782400">
                <a:moveTo>
                  <a:pt x="0" y="0"/>
                </a:moveTo>
                <a:lnTo>
                  <a:pt x="782400" y="0"/>
                </a:lnTo>
                <a:lnTo>
                  <a:pt x="782400" y="1057296"/>
                </a:lnTo>
                <a:lnTo>
                  <a:pt x="0" y="105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1249" y="2300667"/>
            <a:ext cx="1026639" cy="785846"/>
          </a:xfrm>
          <a:custGeom>
            <a:avLst/>
            <a:gdLst/>
            <a:ahLst/>
            <a:cxnLst/>
            <a:rect r="r" b="b" t="t" l="l"/>
            <a:pathLst>
              <a:path h="785846" w="1026639">
                <a:moveTo>
                  <a:pt x="0" y="0"/>
                </a:moveTo>
                <a:lnTo>
                  <a:pt x="1026639" y="0"/>
                </a:lnTo>
                <a:lnTo>
                  <a:pt x="1026639" y="785845"/>
                </a:lnTo>
                <a:lnTo>
                  <a:pt x="0" y="78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3623" y="538933"/>
            <a:ext cx="961890" cy="1221800"/>
          </a:xfrm>
          <a:custGeom>
            <a:avLst/>
            <a:gdLst/>
            <a:ahLst/>
            <a:cxnLst/>
            <a:rect r="r" b="b" t="t" l="l"/>
            <a:pathLst>
              <a:path h="1221800" w="961890">
                <a:moveTo>
                  <a:pt x="0" y="0"/>
                </a:moveTo>
                <a:lnTo>
                  <a:pt x="961890" y="0"/>
                </a:lnTo>
                <a:lnTo>
                  <a:pt x="961890" y="1221801"/>
                </a:lnTo>
                <a:lnTo>
                  <a:pt x="0" y="1221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9442" y="5223676"/>
            <a:ext cx="930253" cy="980151"/>
          </a:xfrm>
          <a:custGeom>
            <a:avLst/>
            <a:gdLst/>
            <a:ahLst/>
            <a:cxnLst/>
            <a:rect r="r" b="b" t="t" l="l"/>
            <a:pathLst>
              <a:path h="980151" w="930253">
                <a:moveTo>
                  <a:pt x="0" y="0"/>
                </a:moveTo>
                <a:lnTo>
                  <a:pt x="930253" y="0"/>
                </a:lnTo>
                <a:lnTo>
                  <a:pt x="930253" y="980151"/>
                </a:lnTo>
                <a:lnTo>
                  <a:pt x="0" y="980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02844" y="538933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88145" y="1764975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262655" y="2145231"/>
            <a:ext cx="9786024" cy="334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22"/>
              </a:lnSpc>
            </a:pPr>
            <a:r>
              <a:rPr lang="en-US" sz="8222">
                <a:solidFill>
                  <a:srgbClr val="FFFFFF"/>
                </a:solidFill>
                <a:latin typeface="Retropix"/>
              </a:rPr>
              <a:t>Implementasi Jaringan Saraf Tiruan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004220" y="5206486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702878" y="6285419"/>
            <a:ext cx="4882245" cy="909904"/>
            <a:chOff x="0" y="0"/>
            <a:chExt cx="6509659" cy="121320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509659" cy="1213205"/>
              <a:chOff x="0" y="0"/>
              <a:chExt cx="2180608" cy="4064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80608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180608">
                    <a:moveTo>
                      <a:pt x="1977408" y="0"/>
                    </a:moveTo>
                    <a:cubicBezTo>
                      <a:pt x="2089632" y="0"/>
                      <a:pt x="2180608" y="90976"/>
                      <a:pt x="2180608" y="203200"/>
                    </a:cubicBezTo>
                    <a:cubicBezTo>
                      <a:pt x="2180608" y="315424"/>
                      <a:pt x="2089632" y="406400"/>
                      <a:pt x="1977408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2180608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05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508337" y="368544"/>
              <a:ext cx="4396125" cy="466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759"/>
                </a:lnSpc>
              </a:pPr>
              <a:r>
                <a:rPr lang="en-US" sz="2299">
                  <a:solidFill>
                    <a:srgbClr val="000000"/>
                  </a:solidFill>
                  <a:latin typeface="Public Sans"/>
                </a:rPr>
                <a:t>Furqan Al Ghifari Zulva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605198" y="271737"/>
              <a:ext cx="689798" cy="669732"/>
            </a:xfrm>
            <a:custGeom>
              <a:avLst/>
              <a:gdLst/>
              <a:ahLst/>
              <a:cxnLst/>
              <a:rect r="r" b="b" t="t" l="l"/>
              <a:pathLst>
                <a:path h="669732" w="689798">
                  <a:moveTo>
                    <a:pt x="0" y="0"/>
                  </a:moveTo>
                  <a:lnTo>
                    <a:pt x="689798" y="0"/>
                  </a:lnTo>
                  <a:lnTo>
                    <a:pt x="689798" y="669731"/>
                  </a:lnTo>
                  <a:lnTo>
                    <a:pt x="0" y="669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9052698"/>
            <a:ext cx="18288000" cy="1234302"/>
            <a:chOff x="0" y="0"/>
            <a:chExt cx="24384000" cy="1645736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4384000" cy="1645736"/>
              <a:chOff x="0" y="0"/>
              <a:chExt cx="4816593" cy="32508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816592" cy="325084"/>
              </a:xfrm>
              <a:custGeom>
                <a:avLst/>
                <a:gdLst/>
                <a:ahLst/>
                <a:cxnLst/>
                <a:rect r="r" b="b" t="t" l="l"/>
                <a:pathLst>
                  <a:path h="32508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25084"/>
                    </a:lnTo>
                    <a:lnTo>
                      <a:pt x="0" y="325084"/>
                    </a:lnTo>
                    <a:close/>
                  </a:path>
                </a:pathLst>
              </a:custGeom>
              <a:solidFill>
                <a:srgbClr val="CCCCCC"/>
              </a:solidFill>
              <a:ln w="95250" cap="sq">
                <a:solidFill>
                  <a:srgbClr val="CCCCCC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4816593" cy="36318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316552" y="286517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474997" y="436533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2" y="0"/>
                  </a:lnTo>
                  <a:lnTo>
                    <a:pt x="755812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897443" y="318086"/>
              <a:ext cx="1076085" cy="1009564"/>
            </a:xfrm>
            <a:custGeom>
              <a:avLst/>
              <a:gdLst/>
              <a:ahLst/>
              <a:cxnLst/>
              <a:rect r="r" b="b" t="t" l="l"/>
              <a:pathLst>
                <a:path h="1009564" w="1076085">
                  <a:moveTo>
                    <a:pt x="0" y="0"/>
                  </a:moveTo>
                  <a:lnTo>
                    <a:pt x="1076085" y="0"/>
                  </a:lnTo>
                  <a:lnTo>
                    <a:pt x="1076085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3194335" y="366127"/>
              <a:ext cx="883585" cy="913481"/>
            </a:xfrm>
            <a:custGeom>
              <a:avLst/>
              <a:gdLst/>
              <a:ahLst/>
              <a:cxnLst/>
              <a:rect r="r" b="b" t="t" l="l"/>
              <a:pathLst>
                <a:path h="913481" w="883585">
                  <a:moveTo>
                    <a:pt x="0" y="0"/>
                  </a:moveTo>
                  <a:lnTo>
                    <a:pt x="883585" y="0"/>
                  </a:lnTo>
                  <a:lnTo>
                    <a:pt x="883585" y="913481"/>
                  </a:lnTo>
                  <a:lnTo>
                    <a:pt x="0" y="913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5416372" y="377368"/>
              <a:ext cx="890999" cy="890999"/>
            </a:xfrm>
            <a:custGeom>
              <a:avLst/>
              <a:gdLst/>
              <a:ahLst/>
              <a:cxnLst/>
              <a:rect r="r" b="b" t="t" l="l"/>
              <a:pathLst>
                <a:path h="890999" w="890999">
                  <a:moveTo>
                    <a:pt x="0" y="0"/>
                  </a:moveTo>
                  <a:lnTo>
                    <a:pt x="890999" y="0"/>
                  </a:lnTo>
                  <a:lnTo>
                    <a:pt x="890999" y="890999"/>
                  </a:lnTo>
                  <a:lnTo>
                    <a:pt x="0" y="89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4298727" y="342107"/>
              <a:ext cx="896838" cy="961522"/>
            </a:xfrm>
            <a:custGeom>
              <a:avLst/>
              <a:gdLst/>
              <a:ahLst/>
              <a:cxnLst/>
              <a:rect r="r" b="b" t="t" l="l"/>
              <a:pathLst>
                <a:path h="961522" w="896838">
                  <a:moveTo>
                    <a:pt x="0" y="0"/>
                  </a:moveTo>
                  <a:lnTo>
                    <a:pt x="896838" y="0"/>
                  </a:lnTo>
                  <a:lnTo>
                    <a:pt x="896838" y="961522"/>
                  </a:lnTo>
                  <a:lnTo>
                    <a:pt x="0" y="961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6502778" y="318086"/>
              <a:ext cx="1207087" cy="1009564"/>
            </a:xfrm>
            <a:custGeom>
              <a:avLst/>
              <a:gdLst/>
              <a:ahLst/>
              <a:cxnLst/>
              <a:rect r="r" b="b" t="t" l="l"/>
              <a:pathLst>
                <a:path h="1009564" w="1207087">
                  <a:moveTo>
                    <a:pt x="0" y="0"/>
                  </a:moveTo>
                  <a:lnTo>
                    <a:pt x="1207088" y="0"/>
                  </a:lnTo>
                  <a:lnTo>
                    <a:pt x="1207088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22163171" y="429379"/>
              <a:ext cx="1562297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Retropix"/>
                </a:rPr>
                <a:t>11:11PM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6773447" y="2991016"/>
            <a:ext cx="808959" cy="782484"/>
          </a:xfrm>
          <a:custGeom>
            <a:avLst/>
            <a:gdLst/>
            <a:ahLst/>
            <a:cxnLst/>
            <a:rect r="r" b="b" t="t" l="l"/>
            <a:pathLst>
              <a:path h="782484" w="808959">
                <a:moveTo>
                  <a:pt x="0" y="0"/>
                </a:moveTo>
                <a:lnTo>
                  <a:pt x="808959" y="0"/>
                </a:lnTo>
                <a:lnTo>
                  <a:pt x="808959" y="782484"/>
                </a:lnTo>
                <a:lnTo>
                  <a:pt x="0" y="78248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067A7B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800077" y="846663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37138"/>
            <a:ext cx="7502872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000000"/>
                </a:solidFill>
                <a:latin typeface="Retropix"/>
              </a:rPr>
              <a:t>Whiteboard Page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2694280"/>
            <a:ext cx="9703334" cy="6564020"/>
          </a:xfrm>
          <a:custGeom>
            <a:avLst/>
            <a:gdLst/>
            <a:ahLst/>
            <a:cxnLst/>
            <a:rect r="r" b="b" t="t" l="l"/>
            <a:pathLst>
              <a:path h="6564020" w="9703334">
                <a:moveTo>
                  <a:pt x="0" y="0"/>
                </a:moveTo>
                <a:lnTo>
                  <a:pt x="9703334" y="0"/>
                </a:lnTo>
                <a:lnTo>
                  <a:pt x="9703334" y="6564020"/>
                </a:lnTo>
                <a:lnTo>
                  <a:pt x="0" y="6564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97964" y="3064634"/>
            <a:ext cx="6361336" cy="5823313"/>
          </a:xfrm>
          <a:custGeom>
            <a:avLst/>
            <a:gdLst/>
            <a:ahLst/>
            <a:cxnLst/>
            <a:rect r="r" b="b" t="t" l="l"/>
            <a:pathLst>
              <a:path h="5823313" w="6361336">
                <a:moveTo>
                  <a:pt x="0" y="0"/>
                </a:moveTo>
                <a:lnTo>
                  <a:pt x="6361336" y="0"/>
                </a:lnTo>
                <a:lnTo>
                  <a:pt x="6361336" y="5823312"/>
                </a:lnTo>
                <a:lnTo>
                  <a:pt x="0" y="58233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06269" y="3099433"/>
            <a:ext cx="8275462" cy="3753591"/>
          </a:xfrm>
          <a:custGeom>
            <a:avLst/>
            <a:gdLst/>
            <a:ahLst/>
            <a:cxnLst/>
            <a:rect r="r" b="b" t="t" l="l"/>
            <a:pathLst>
              <a:path h="3753591" w="8275462">
                <a:moveTo>
                  <a:pt x="0" y="0"/>
                </a:moveTo>
                <a:lnTo>
                  <a:pt x="8275462" y="0"/>
                </a:lnTo>
                <a:lnTo>
                  <a:pt x="8275462" y="3753592"/>
                </a:lnTo>
                <a:lnTo>
                  <a:pt x="0" y="3753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85215" y="1187704"/>
            <a:ext cx="974085" cy="745618"/>
          </a:xfrm>
          <a:custGeom>
            <a:avLst/>
            <a:gdLst/>
            <a:ahLst/>
            <a:cxnLst/>
            <a:rect r="r" b="b" t="t" l="l"/>
            <a:pathLst>
              <a:path h="745618" w="974085">
                <a:moveTo>
                  <a:pt x="0" y="0"/>
                </a:moveTo>
                <a:lnTo>
                  <a:pt x="974085" y="0"/>
                </a:lnTo>
                <a:lnTo>
                  <a:pt x="974085" y="745617"/>
                </a:lnTo>
                <a:lnTo>
                  <a:pt x="0" y="745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1362023" cy="1073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Loss Curve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28700" y="3660390"/>
            <a:ext cx="7242373" cy="3665240"/>
          </a:xfrm>
          <a:custGeom>
            <a:avLst/>
            <a:gdLst/>
            <a:ahLst/>
            <a:cxnLst/>
            <a:rect r="r" b="b" t="t" l="l"/>
            <a:pathLst>
              <a:path h="3665240" w="7242373">
                <a:moveTo>
                  <a:pt x="0" y="0"/>
                </a:moveTo>
                <a:lnTo>
                  <a:pt x="7242373" y="0"/>
                </a:lnTo>
                <a:lnTo>
                  <a:pt x="7242373" y="3665240"/>
                </a:lnTo>
                <a:lnTo>
                  <a:pt x="0" y="366524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112014" y="2675330"/>
            <a:ext cx="7147286" cy="5635360"/>
          </a:xfrm>
          <a:custGeom>
            <a:avLst/>
            <a:gdLst/>
            <a:ahLst/>
            <a:cxnLst/>
            <a:rect r="r" b="b" t="t" l="l"/>
            <a:pathLst>
              <a:path h="5635360" w="7147286">
                <a:moveTo>
                  <a:pt x="0" y="0"/>
                </a:moveTo>
                <a:lnTo>
                  <a:pt x="7147286" y="0"/>
                </a:lnTo>
                <a:lnTo>
                  <a:pt x="7147286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85215" y="1187704"/>
            <a:ext cx="974085" cy="745618"/>
          </a:xfrm>
          <a:custGeom>
            <a:avLst/>
            <a:gdLst/>
            <a:ahLst/>
            <a:cxnLst/>
            <a:rect r="r" b="b" t="t" l="l"/>
            <a:pathLst>
              <a:path h="745618" w="974085">
                <a:moveTo>
                  <a:pt x="0" y="0"/>
                </a:moveTo>
                <a:lnTo>
                  <a:pt x="974085" y="0"/>
                </a:lnTo>
                <a:lnTo>
                  <a:pt x="974085" y="745617"/>
                </a:lnTo>
                <a:lnTo>
                  <a:pt x="0" y="745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1362023" cy="1073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Accuracy Curve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28700" y="3737654"/>
            <a:ext cx="7992215" cy="3669714"/>
          </a:xfrm>
          <a:custGeom>
            <a:avLst/>
            <a:gdLst/>
            <a:ahLst/>
            <a:cxnLst/>
            <a:rect r="r" b="b" t="t" l="l"/>
            <a:pathLst>
              <a:path h="3669714" w="7992215">
                <a:moveTo>
                  <a:pt x="0" y="0"/>
                </a:moveTo>
                <a:lnTo>
                  <a:pt x="7992215" y="0"/>
                </a:lnTo>
                <a:lnTo>
                  <a:pt x="7992215" y="3669715"/>
                </a:lnTo>
                <a:lnTo>
                  <a:pt x="0" y="366971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050737" y="2751229"/>
            <a:ext cx="7208563" cy="5642565"/>
          </a:xfrm>
          <a:custGeom>
            <a:avLst/>
            <a:gdLst/>
            <a:ahLst/>
            <a:cxnLst/>
            <a:rect r="r" b="b" t="t" l="l"/>
            <a:pathLst>
              <a:path h="5642565" w="7208563">
                <a:moveTo>
                  <a:pt x="0" y="0"/>
                </a:moveTo>
                <a:lnTo>
                  <a:pt x="7208563" y="0"/>
                </a:lnTo>
                <a:lnTo>
                  <a:pt x="7208563" y="5642565"/>
                </a:lnTo>
                <a:lnTo>
                  <a:pt x="0" y="564256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96722" y="3451221"/>
            <a:ext cx="7094556" cy="1692279"/>
          </a:xfrm>
          <a:custGeom>
            <a:avLst/>
            <a:gdLst/>
            <a:ahLst/>
            <a:cxnLst/>
            <a:rect r="r" b="b" t="t" l="l"/>
            <a:pathLst>
              <a:path h="1692279" w="7094556">
                <a:moveTo>
                  <a:pt x="0" y="0"/>
                </a:moveTo>
                <a:lnTo>
                  <a:pt x="7094556" y="0"/>
                </a:lnTo>
                <a:lnTo>
                  <a:pt x="7094556" y="1692279"/>
                </a:lnTo>
                <a:lnTo>
                  <a:pt x="0" y="1692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94071" y="5645313"/>
            <a:ext cx="13299857" cy="1199676"/>
          </a:xfrm>
          <a:custGeom>
            <a:avLst/>
            <a:gdLst/>
            <a:ahLst/>
            <a:cxnLst/>
            <a:rect r="r" b="b" t="t" l="l"/>
            <a:pathLst>
              <a:path h="1199676" w="13299857">
                <a:moveTo>
                  <a:pt x="0" y="0"/>
                </a:moveTo>
                <a:lnTo>
                  <a:pt x="13299858" y="0"/>
                </a:lnTo>
                <a:lnTo>
                  <a:pt x="13299858" y="1199676"/>
                </a:lnTo>
                <a:lnTo>
                  <a:pt x="0" y="11996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56685" y="0"/>
            <a:ext cx="23466005" cy="795781"/>
            <a:chOff x="0" y="0"/>
            <a:chExt cx="31288006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Elaborate on the featured statistic • Elaborate on the featured statistic • Elaborate on the featured statistic • Elaborate on the featured statistic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589002" y="9491352"/>
            <a:ext cx="23466005" cy="795648"/>
            <a:chOff x="0" y="0"/>
            <a:chExt cx="31288006" cy="106086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1288006" cy="1060865"/>
              <a:chOff x="0" y="0"/>
              <a:chExt cx="6180347" cy="20955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180347" cy="209553"/>
              </a:xfrm>
              <a:custGeom>
                <a:avLst/>
                <a:gdLst/>
                <a:ahLst/>
                <a:cxnLst/>
                <a:rect r="r" b="b" t="t" l="l"/>
                <a:pathLst>
                  <a:path h="209553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53"/>
                    </a:lnTo>
                    <a:lnTo>
                      <a:pt x="0" y="209553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6180347" cy="257178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3425" y="269112"/>
              <a:ext cx="30301156" cy="513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Elaborate on the featured statistic • Elaborate on the featured statistic • Elaborate on the featured statistic • Elaborate on the featured statistic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2696609"/>
            <a:ext cx="7217860" cy="6561691"/>
          </a:xfrm>
          <a:custGeom>
            <a:avLst/>
            <a:gdLst/>
            <a:ahLst/>
            <a:cxnLst/>
            <a:rect r="r" b="b" t="t" l="l"/>
            <a:pathLst>
              <a:path h="6561691" w="7217860">
                <a:moveTo>
                  <a:pt x="0" y="0"/>
                </a:moveTo>
                <a:lnTo>
                  <a:pt x="7217860" y="0"/>
                </a:lnTo>
                <a:lnTo>
                  <a:pt x="7217860" y="6561691"/>
                </a:lnTo>
                <a:lnTo>
                  <a:pt x="0" y="656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938932" y="1028700"/>
            <a:ext cx="8320368" cy="8229600"/>
          </a:xfrm>
          <a:custGeom>
            <a:avLst/>
            <a:gdLst/>
            <a:ahLst/>
            <a:cxnLst/>
            <a:rect r="r" b="b" t="t" l="l"/>
            <a:pathLst>
              <a:path h="8229600" w="8320368">
                <a:moveTo>
                  <a:pt x="0" y="0"/>
                </a:moveTo>
                <a:lnTo>
                  <a:pt x="8320368" y="0"/>
                </a:lnTo>
                <a:lnTo>
                  <a:pt x="832036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009650"/>
            <a:ext cx="7563675" cy="933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Retropix"/>
              </a:rPr>
              <a:t>Event Tensorboard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18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403" y="368394"/>
            <a:ext cx="17383194" cy="9550212"/>
            <a:chOff x="0" y="0"/>
            <a:chExt cx="4578290" cy="25152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8290" cy="2515282"/>
            </a:xfrm>
            <a:custGeom>
              <a:avLst/>
              <a:gdLst/>
              <a:ahLst/>
              <a:cxnLst/>
              <a:rect r="r" b="b" t="t" l="l"/>
              <a:pathLst>
                <a:path h="2515282" w="4578290">
                  <a:moveTo>
                    <a:pt x="0" y="0"/>
                  </a:moveTo>
                  <a:lnTo>
                    <a:pt x="4578290" y="0"/>
                  </a:lnTo>
                  <a:lnTo>
                    <a:pt x="4578290" y="2515282"/>
                  </a:lnTo>
                  <a:lnTo>
                    <a:pt x="0" y="2515282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1818B7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78290" cy="2553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13271" y="666537"/>
            <a:ext cx="746029" cy="724326"/>
          </a:xfrm>
          <a:custGeom>
            <a:avLst/>
            <a:gdLst/>
            <a:ahLst/>
            <a:cxnLst/>
            <a:rect r="r" b="b" t="t" l="l"/>
            <a:pathLst>
              <a:path h="724326" w="746029">
                <a:moveTo>
                  <a:pt x="0" y="0"/>
                </a:moveTo>
                <a:lnTo>
                  <a:pt x="746029" y="0"/>
                </a:lnTo>
                <a:lnTo>
                  <a:pt x="746029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65121" y="666537"/>
            <a:ext cx="724326" cy="724326"/>
          </a:xfrm>
          <a:custGeom>
            <a:avLst/>
            <a:gdLst/>
            <a:ahLst/>
            <a:cxnLst/>
            <a:rect r="r" b="b" t="t" l="l"/>
            <a:pathLst>
              <a:path h="724326" w="724326">
                <a:moveTo>
                  <a:pt x="0" y="0"/>
                </a:moveTo>
                <a:lnTo>
                  <a:pt x="724325" y="0"/>
                </a:lnTo>
                <a:lnTo>
                  <a:pt x="724325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63242" y="1371813"/>
            <a:ext cx="7563675" cy="933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Retropix"/>
              </a:rPr>
              <a:t>Event Tensorboard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63242" y="2813660"/>
            <a:ext cx="5361274" cy="1865175"/>
          </a:xfrm>
          <a:custGeom>
            <a:avLst/>
            <a:gdLst/>
            <a:ahLst/>
            <a:cxnLst/>
            <a:rect r="r" b="b" t="t" l="l"/>
            <a:pathLst>
              <a:path h="1865175" w="5361274">
                <a:moveTo>
                  <a:pt x="0" y="0"/>
                </a:moveTo>
                <a:lnTo>
                  <a:pt x="5361274" y="0"/>
                </a:lnTo>
                <a:lnTo>
                  <a:pt x="5361274" y="1865174"/>
                </a:lnTo>
                <a:lnTo>
                  <a:pt x="0" y="18651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44357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898040" y="1390863"/>
            <a:ext cx="4580732" cy="3867694"/>
          </a:xfrm>
          <a:custGeom>
            <a:avLst/>
            <a:gdLst/>
            <a:ahLst/>
            <a:cxnLst/>
            <a:rect r="r" b="b" t="t" l="l"/>
            <a:pathLst>
              <a:path h="3867694" w="4580732">
                <a:moveTo>
                  <a:pt x="0" y="0"/>
                </a:moveTo>
                <a:lnTo>
                  <a:pt x="4580733" y="0"/>
                </a:lnTo>
                <a:lnTo>
                  <a:pt x="4580733" y="3867694"/>
                </a:lnTo>
                <a:lnTo>
                  <a:pt x="0" y="38676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3242" y="5187230"/>
            <a:ext cx="7028219" cy="3992112"/>
          </a:xfrm>
          <a:custGeom>
            <a:avLst/>
            <a:gdLst/>
            <a:ahLst/>
            <a:cxnLst/>
            <a:rect r="r" b="b" t="t" l="l"/>
            <a:pathLst>
              <a:path h="3992112" w="7028219">
                <a:moveTo>
                  <a:pt x="0" y="0"/>
                </a:moveTo>
                <a:lnTo>
                  <a:pt x="7028219" y="0"/>
                </a:lnTo>
                <a:lnTo>
                  <a:pt x="7028219" y="3992113"/>
                </a:lnTo>
                <a:lnTo>
                  <a:pt x="0" y="39921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98040" y="5469564"/>
            <a:ext cx="4580732" cy="3788736"/>
          </a:xfrm>
          <a:custGeom>
            <a:avLst/>
            <a:gdLst/>
            <a:ahLst/>
            <a:cxnLst/>
            <a:rect r="r" b="b" t="t" l="l"/>
            <a:pathLst>
              <a:path h="3788736" w="4580732">
                <a:moveTo>
                  <a:pt x="0" y="0"/>
                </a:moveTo>
                <a:lnTo>
                  <a:pt x="4580733" y="0"/>
                </a:lnTo>
                <a:lnTo>
                  <a:pt x="4580733" y="3788736"/>
                </a:lnTo>
                <a:lnTo>
                  <a:pt x="0" y="378873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36598" y="0"/>
            <a:ext cx="19961197" cy="795781"/>
            <a:chOff x="0" y="0"/>
            <a:chExt cx="26614929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6614929" cy="1061041"/>
              <a:chOff x="0" y="0"/>
              <a:chExt cx="5257270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257270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257270">
                    <a:moveTo>
                      <a:pt x="0" y="0"/>
                    </a:moveTo>
                    <a:lnTo>
                      <a:pt x="5257270" y="0"/>
                    </a:lnTo>
                    <a:lnTo>
                      <a:pt x="5257270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257270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19729" y="269112"/>
              <a:ext cx="25775471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Agenda • Agenda • Agenda • Agenda • Agenda • Agenda • Agenda • Agenda • Agenda • Agenda • Agenda • Agenda • Agenda • Agenda</a:t>
              </a:r>
            </a:p>
          </p:txBody>
        </p:sp>
      </p:grpSp>
      <p:sp>
        <p:nvSpPr>
          <p:cNvPr name="Freeform 7" id="7">
            <a:hlinkClick r:id="rId4" tooltip="https://www.kaggle.com/datasets/masoudnickparvar/brain-tumor-mri-dataset/data"/>
          </p:cNvPr>
          <p:cNvSpPr/>
          <p:nvPr/>
        </p:nvSpPr>
        <p:spPr>
          <a:xfrm flipH="false" flipV="false" rot="0">
            <a:off x="1516775" y="1631075"/>
            <a:ext cx="15254450" cy="7627225"/>
          </a:xfrm>
          <a:custGeom>
            <a:avLst/>
            <a:gdLst/>
            <a:ahLst/>
            <a:cxnLst/>
            <a:rect r="r" b="b" t="t" l="l"/>
            <a:pathLst>
              <a:path h="7627225" w="15254450">
                <a:moveTo>
                  <a:pt x="0" y="0"/>
                </a:moveTo>
                <a:lnTo>
                  <a:pt x="15254450" y="0"/>
                </a:lnTo>
                <a:lnTo>
                  <a:pt x="15254450" y="7627225"/>
                </a:lnTo>
                <a:lnTo>
                  <a:pt x="0" y="7627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59264" y="7049767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82979" y="4368899"/>
            <a:ext cx="7745631" cy="774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Retropix"/>
              </a:rPr>
              <a:t>Dataset yang digunakan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41988" y="6019188"/>
            <a:ext cx="13627611" cy="840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3"/>
              </a:lnSpc>
            </a:pPr>
            <a:r>
              <a:rPr lang="en-US" sz="3073" u="sng">
                <a:solidFill>
                  <a:srgbClr val="1818B7"/>
                </a:solidFill>
                <a:latin typeface="Retropix"/>
                <a:hlinkClick r:id="rId7" tooltip="https://www.kaggle.com/datasets/masoudnickparvar/brain-tumor-mri-dataset/data"/>
              </a:rPr>
              <a:t>https://www.kaggle.com/datasets/masoudnickparvar/brain-tumor-mri-dataset/datahttps://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18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403" y="368394"/>
            <a:ext cx="17383194" cy="9550212"/>
            <a:chOff x="0" y="0"/>
            <a:chExt cx="4578290" cy="25152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8290" cy="2515282"/>
            </a:xfrm>
            <a:custGeom>
              <a:avLst/>
              <a:gdLst/>
              <a:ahLst/>
              <a:cxnLst/>
              <a:rect r="r" b="b" t="t" l="l"/>
              <a:pathLst>
                <a:path h="2515282" w="4578290">
                  <a:moveTo>
                    <a:pt x="0" y="0"/>
                  </a:moveTo>
                  <a:lnTo>
                    <a:pt x="4578290" y="0"/>
                  </a:lnTo>
                  <a:lnTo>
                    <a:pt x="4578290" y="2515282"/>
                  </a:lnTo>
                  <a:lnTo>
                    <a:pt x="0" y="2515282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1818B7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78290" cy="2553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66537"/>
            <a:ext cx="724326" cy="724326"/>
          </a:xfrm>
          <a:custGeom>
            <a:avLst/>
            <a:gdLst/>
            <a:ahLst/>
            <a:cxnLst/>
            <a:rect r="r" b="b" t="t" l="l"/>
            <a:pathLst>
              <a:path h="724326" w="724326">
                <a:moveTo>
                  <a:pt x="0" y="0"/>
                </a:moveTo>
                <a:lnTo>
                  <a:pt x="724326" y="0"/>
                </a:lnTo>
                <a:lnTo>
                  <a:pt x="724326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13271" y="666537"/>
            <a:ext cx="746029" cy="724326"/>
          </a:xfrm>
          <a:custGeom>
            <a:avLst/>
            <a:gdLst/>
            <a:ahLst/>
            <a:cxnLst/>
            <a:rect r="r" b="b" t="t" l="l"/>
            <a:pathLst>
              <a:path h="724326" w="746029">
                <a:moveTo>
                  <a:pt x="0" y="0"/>
                </a:moveTo>
                <a:lnTo>
                  <a:pt x="746029" y="0"/>
                </a:lnTo>
                <a:lnTo>
                  <a:pt x="746029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65121" y="666537"/>
            <a:ext cx="724326" cy="724326"/>
          </a:xfrm>
          <a:custGeom>
            <a:avLst/>
            <a:gdLst/>
            <a:ahLst/>
            <a:cxnLst/>
            <a:rect r="r" b="b" t="t" l="l"/>
            <a:pathLst>
              <a:path h="724326" w="724326">
                <a:moveTo>
                  <a:pt x="0" y="0"/>
                </a:moveTo>
                <a:lnTo>
                  <a:pt x="724325" y="0"/>
                </a:lnTo>
                <a:lnTo>
                  <a:pt x="724325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821169"/>
            <a:ext cx="6116413" cy="2031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000000"/>
                </a:solidFill>
                <a:latin typeface="Retropix"/>
              </a:rPr>
              <a:t>Deskripsi Arsitektur Neural Network yang digunakan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81498"/>
            <a:ext cx="15857586" cy="3524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Retropix"/>
              </a:rPr>
              <a:t>Jumlah Fitur       :  jumlah piksel yang terdapat pada gambar </a:t>
            </a: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Retropix"/>
              </a:rPr>
              <a:t>Jumlah Label      :  4</a:t>
            </a: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Retropix"/>
              </a:rPr>
              <a:t>Jenis Jaringan Saraf Tiruan yang digunakan      :  CNN</a:t>
            </a: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Retropix"/>
              </a:rPr>
              <a:t>Jenis Optimisasi        :  Adam</a:t>
            </a: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Retropix"/>
              </a:rPr>
              <a:t>Jenis Fungsi Aktivasi yang digunakan       :   Relu untuk hidden layer dan Softmax untuk output layer</a:t>
            </a: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Retropix"/>
              </a:rPr>
              <a:t>Jumlah Hidden Layer       :   4 hidden layer</a:t>
            </a:r>
          </a:p>
          <a:p>
            <a:pPr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Retropix"/>
              </a:rPr>
              <a:t>Jumlah Total Hidden Node per Layer     :    total 150 node</a:t>
            </a:r>
          </a:p>
          <a:p>
            <a:pPr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18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403" y="368394"/>
            <a:ext cx="17383194" cy="9550212"/>
            <a:chOff x="0" y="0"/>
            <a:chExt cx="4578290" cy="25152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8290" cy="2515282"/>
            </a:xfrm>
            <a:custGeom>
              <a:avLst/>
              <a:gdLst/>
              <a:ahLst/>
              <a:cxnLst/>
              <a:rect r="r" b="b" t="t" l="l"/>
              <a:pathLst>
                <a:path h="2515282" w="4578290">
                  <a:moveTo>
                    <a:pt x="0" y="0"/>
                  </a:moveTo>
                  <a:lnTo>
                    <a:pt x="4578290" y="0"/>
                  </a:lnTo>
                  <a:lnTo>
                    <a:pt x="4578290" y="2515282"/>
                  </a:lnTo>
                  <a:lnTo>
                    <a:pt x="0" y="2515282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1818B7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78290" cy="2553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66537"/>
            <a:ext cx="724326" cy="724326"/>
          </a:xfrm>
          <a:custGeom>
            <a:avLst/>
            <a:gdLst/>
            <a:ahLst/>
            <a:cxnLst/>
            <a:rect r="r" b="b" t="t" l="l"/>
            <a:pathLst>
              <a:path h="724326" w="724326">
                <a:moveTo>
                  <a:pt x="0" y="0"/>
                </a:moveTo>
                <a:lnTo>
                  <a:pt x="724326" y="0"/>
                </a:lnTo>
                <a:lnTo>
                  <a:pt x="724326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13271" y="666537"/>
            <a:ext cx="746029" cy="724326"/>
          </a:xfrm>
          <a:custGeom>
            <a:avLst/>
            <a:gdLst/>
            <a:ahLst/>
            <a:cxnLst/>
            <a:rect r="r" b="b" t="t" l="l"/>
            <a:pathLst>
              <a:path h="724326" w="746029">
                <a:moveTo>
                  <a:pt x="0" y="0"/>
                </a:moveTo>
                <a:lnTo>
                  <a:pt x="746029" y="0"/>
                </a:lnTo>
                <a:lnTo>
                  <a:pt x="746029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65121" y="666537"/>
            <a:ext cx="724326" cy="724326"/>
          </a:xfrm>
          <a:custGeom>
            <a:avLst/>
            <a:gdLst/>
            <a:ahLst/>
            <a:cxnLst/>
            <a:rect r="r" b="b" t="t" l="l"/>
            <a:pathLst>
              <a:path h="724326" w="724326">
                <a:moveTo>
                  <a:pt x="0" y="0"/>
                </a:moveTo>
                <a:lnTo>
                  <a:pt x="724325" y="0"/>
                </a:lnTo>
                <a:lnTo>
                  <a:pt x="724325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84227" y="2168635"/>
            <a:ext cx="13407086" cy="7473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47628" indent="-273814" lvl="1">
              <a:lnSpc>
                <a:spcPts val="2536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Retropix Semi-Bold"/>
              </a:rPr>
              <a:t>Convolutional Layers:</a:t>
            </a:r>
          </a:p>
          <a:p>
            <a:pPr marL="1095255" indent="-365085" lvl="2">
              <a:lnSpc>
                <a:spcPts val="2536"/>
              </a:lnSpc>
              <a:buFont typeface="Arial"/>
              <a:buChar char="⚬"/>
            </a:pPr>
            <a:r>
              <a:rPr lang="en-US" sz="2536">
                <a:solidFill>
                  <a:srgbClr val="000000"/>
                </a:solidFill>
                <a:latin typeface="Retropix Semi-Bold"/>
              </a:rPr>
              <a:t>conv2d_2 (Conv2D)</a:t>
            </a:r>
            <a:r>
              <a:rPr lang="en-US" sz="2536">
                <a:solidFill>
                  <a:srgbClr val="000000"/>
                </a:solidFill>
                <a:latin typeface="Retropix"/>
              </a:rPr>
              <a:t>: Jumlah node pada layer ini adalah </a:t>
            </a:r>
            <a:r>
              <a:rPr lang="en-US" sz="2536">
                <a:solidFill>
                  <a:srgbClr val="000000"/>
                </a:solidFill>
                <a:latin typeface="Retropix Semi-Bold"/>
              </a:rPr>
              <a:t>(ukuran kernel * ukuran kernel * jumlah channel input + 1) * jumlah filter = (5 * 5 * 3 + 1) * 50 = 3800</a:t>
            </a:r>
            <a:r>
              <a:rPr lang="en-US" sz="2536">
                <a:solidFill>
                  <a:srgbClr val="000000"/>
                </a:solidFill>
                <a:latin typeface="Retropix"/>
              </a:rPr>
              <a:t>.</a:t>
            </a:r>
          </a:p>
          <a:p>
            <a:pPr marL="1095255" indent="-365085" lvl="2">
              <a:lnSpc>
                <a:spcPts val="2536"/>
              </a:lnSpc>
              <a:buFont typeface="Arial"/>
              <a:buChar char="⚬"/>
            </a:pPr>
            <a:r>
              <a:rPr lang="en-US" sz="2536">
                <a:solidFill>
                  <a:srgbClr val="000000"/>
                </a:solidFill>
                <a:latin typeface="Retropix Semi-Bold"/>
              </a:rPr>
              <a:t>conv2d_3 (Conv2D)</a:t>
            </a:r>
            <a:r>
              <a:rPr lang="en-US" sz="2536">
                <a:solidFill>
                  <a:srgbClr val="000000"/>
                </a:solidFill>
                <a:latin typeface="Retropix"/>
              </a:rPr>
              <a:t>: Jumlah node pada layer ini adalah </a:t>
            </a:r>
            <a:r>
              <a:rPr lang="en-US" sz="2536">
                <a:solidFill>
                  <a:srgbClr val="000000"/>
                </a:solidFill>
                <a:latin typeface="Retropix Semi-Bold"/>
              </a:rPr>
              <a:t>(5 * 5 * 50 + 1) * 100 = 125100</a:t>
            </a:r>
            <a:r>
              <a:rPr lang="en-US" sz="2536">
                <a:solidFill>
                  <a:srgbClr val="000000"/>
                </a:solidFill>
                <a:latin typeface="Retropix"/>
              </a:rPr>
              <a:t>.</a:t>
            </a:r>
          </a:p>
          <a:p>
            <a:pPr marL="547628" indent="-273814" lvl="1">
              <a:lnSpc>
                <a:spcPts val="2536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Retropix Semi-Bold"/>
              </a:rPr>
              <a:t>MaxPooling Layers:</a:t>
            </a:r>
          </a:p>
          <a:p>
            <a:pPr marL="1095255" indent="-365085" lvl="2">
              <a:lnSpc>
                <a:spcPts val="2536"/>
              </a:lnSpc>
              <a:buFont typeface="Arial"/>
              <a:buChar char="⚬"/>
            </a:pPr>
            <a:r>
              <a:rPr lang="en-US" sz="2536">
                <a:solidFill>
                  <a:srgbClr val="000000"/>
                </a:solidFill>
                <a:latin typeface="Retropix Semi-Bold"/>
              </a:rPr>
              <a:t>max_pooling2d_2 (MaxPooling2D)</a:t>
            </a:r>
            <a:r>
              <a:rPr lang="en-US" sz="2536">
                <a:solidFill>
                  <a:srgbClr val="000000"/>
                </a:solidFill>
                <a:latin typeface="Retropix"/>
              </a:rPr>
              <a:t>: Tidak ada parameter yang dapat dihitung, sehingga tidak ada node yang terlibat dalam perhitungan jumlah node.</a:t>
            </a:r>
          </a:p>
          <a:p>
            <a:pPr marL="1095255" indent="-365085" lvl="2">
              <a:lnSpc>
                <a:spcPts val="2536"/>
              </a:lnSpc>
              <a:buFont typeface="Arial"/>
              <a:buChar char="⚬"/>
            </a:pPr>
            <a:r>
              <a:rPr lang="en-US" sz="2536">
                <a:solidFill>
                  <a:srgbClr val="000000"/>
                </a:solidFill>
                <a:latin typeface="Retropix Semi-Bold"/>
              </a:rPr>
              <a:t>max_pooling2d_3 (MaxPooling2D)</a:t>
            </a:r>
            <a:r>
              <a:rPr lang="en-US" sz="2536">
                <a:solidFill>
                  <a:srgbClr val="000000"/>
                </a:solidFill>
                <a:latin typeface="Retropix"/>
              </a:rPr>
              <a:t>: Tidak ada parameter yang dapat dihitung, sehingga tidak ada node yang terlibat dalam perhitungan jumlah node.</a:t>
            </a:r>
          </a:p>
          <a:p>
            <a:pPr marL="547628" indent="-273814" lvl="1">
              <a:lnSpc>
                <a:spcPts val="2536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Retropix Semi-Bold"/>
              </a:rPr>
              <a:t>Flatten Layer:</a:t>
            </a:r>
          </a:p>
          <a:p>
            <a:pPr marL="1095255" indent="-365085" lvl="2">
              <a:lnSpc>
                <a:spcPts val="2536"/>
              </a:lnSpc>
              <a:buFont typeface="Arial"/>
              <a:buChar char="⚬"/>
            </a:pPr>
            <a:r>
              <a:rPr lang="en-US" sz="2536">
                <a:solidFill>
                  <a:srgbClr val="000000"/>
                </a:solidFill>
                <a:latin typeface="Retropix Semi-Bold"/>
              </a:rPr>
              <a:t>flatten_1 (Flatten)</a:t>
            </a:r>
            <a:r>
              <a:rPr lang="en-US" sz="2536">
                <a:solidFill>
                  <a:srgbClr val="000000"/>
                </a:solidFill>
                <a:latin typeface="Retropix"/>
              </a:rPr>
              <a:t>: Tidak ada parameter yang dapat dihitung, sehingga tidak ada node yang terlibat dalam perhitungan jumlah node.</a:t>
            </a:r>
          </a:p>
          <a:p>
            <a:pPr marL="547628" indent="-273814" lvl="1">
              <a:lnSpc>
                <a:spcPts val="2536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Retropix Semi-Bold"/>
              </a:rPr>
              <a:t>Dropout Layer:</a:t>
            </a:r>
          </a:p>
          <a:p>
            <a:pPr marL="1095255" indent="-365085" lvl="2">
              <a:lnSpc>
                <a:spcPts val="2536"/>
              </a:lnSpc>
              <a:buFont typeface="Arial"/>
              <a:buChar char="⚬"/>
            </a:pPr>
            <a:r>
              <a:rPr lang="en-US" sz="2536">
                <a:solidFill>
                  <a:srgbClr val="000000"/>
                </a:solidFill>
                <a:latin typeface="Retropix Semi-Bold"/>
              </a:rPr>
              <a:t>dropout_1 (Dropout)</a:t>
            </a:r>
            <a:r>
              <a:rPr lang="en-US" sz="2536">
                <a:solidFill>
                  <a:srgbClr val="000000"/>
                </a:solidFill>
                <a:latin typeface="Retropix"/>
              </a:rPr>
              <a:t>: Tidak ada parameter yang dapat dihitung, sehingga tidak ada node yang terlibat dalam perhitungan jumlah node.</a:t>
            </a:r>
          </a:p>
          <a:p>
            <a:pPr marL="547628" indent="-273814" lvl="1">
              <a:lnSpc>
                <a:spcPts val="2536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Retropix Semi-Bold"/>
              </a:rPr>
              <a:t>Dense Layers:</a:t>
            </a:r>
          </a:p>
          <a:p>
            <a:pPr marL="1095255" indent="-365085" lvl="2">
              <a:lnSpc>
                <a:spcPts val="2536"/>
              </a:lnSpc>
              <a:buFont typeface="Arial"/>
              <a:buChar char="⚬"/>
            </a:pPr>
            <a:r>
              <a:rPr lang="en-US" sz="2536">
                <a:solidFill>
                  <a:srgbClr val="000000"/>
                </a:solidFill>
                <a:latin typeface="Retropix Semi-Bold"/>
              </a:rPr>
              <a:t>dense_2 (Dense)</a:t>
            </a:r>
            <a:r>
              <a:rPr lang="en-US" sz="2536">
                <a:solidFill>
                  <a:srgbClr val="000000"/>
                </a:solidFill>
                <a:latin typeface="Retropix"/>
              </a:rPr>
              <a:t>: Jumlah node pada layer ini adalah </a:t>
            </a:r>
            <a:r>
              <a:rPr lang="en-US" sz="2536">
                <a:solidFill>
                  <a:srgbClr val="000000"/>
                </a:solidFill>
                <a:latin typeface="Retropix Semi-Bold"/>
              </a:rPr>
              <a:t>(jumlah node input + 1) * jumlah node output = (115600 + 1) * 150 = 17340150</a:t>
            </a:r>
            <a:r>
              <a:rPr lang="en-US" sz="2536">
                <a:solidFill>
                  <a:srgbClr val="000000"/>
                </a:solidFill>
                <a:latin typeface="Retropix"/>
              </a:rPr>
              <a:t>.</a:t>
            </a:r>
          </a:p>
          <a:p>
            <a:pPr marL="1095255" indent="-365085" lvl="2">
              <a:lnSpc>
                <a:spcPts val="2536"/>
              </a:lnSpc>
              <a:buFont typeface="Arial"/>
              <a:buChar char="⚬"/>
            </a:pPr>
            <a:r>
              <a:rPr lang="en-US" sz="2536">
                <a:solidFill>
                  <a:srgbClr val="000000"/>
                </a:solidFill>
                <a:latin typeface="Retropix Semi-Bold"/>
              </a:rPr>
              <a:t>dense_3 (Dense)</a:t>
            </a:r>
            <a:r>
              <a:rPr lang="en-US" sz="2536">
                <a:solidFill>
                  <a:srgbClr val="000000"/>
                </a:solidFill>
                <a:latin typeface="Retropix"/>
              </a:rPr>
              <a:t>: Jumlah node pada layer ini adalah </a:t>
            </a:r>
            <a:r>
              <a:rPr lang="en-US" sz="2536">
                <a:solidFill>
                  <a:srgbClr val="000000"/>
                </a:solidFill>
                <a:latin typeface="Retropix Semi-Bold"/>
              </a:rPr>
              <a:t>(150 + 1) * 4 = 604</a:t>
            </a:r>
            <a:r>
              <a:rPr lang="en-US" sz="2536">
                <a:solidFill>
                  <a:srgbClr val="000000"/>
                </a:solidFill>
                <a:latin typeface="Retropix"/>
              </a:rPr>
              <a:t>.</a:t>
            </a:r>
          </a:p>
          <a:p>
            <a:pPr>
              <a:lnSpc>
                <a:spcPts val="2536"/>
              </a:lnSpc>
            </a:pPr>
          </a:p>
          <a:p>
            <a:pPr marL="547628" indent="-273814" lvl="1">
              <a:lnSpc>
                <a:spcPts val="2536"/>
              </a:lnSpc>
              <a:buFont typeface="Arial"/>
              <a:buChar char="•"/>
            </a:pPr>
            <a:r>
              <a:rPr lang="en-US" sz="2536">
                <a:solidFill>
                  <a:srgbClr val="000000"/>
                </a:solidFill>
                <a:latin typeface="Retropix"/>
              </a:rPr>
              <a:t>3800+125100+0+0+0+17340150+604=17469654</a:t>
            </a:r>
          </a:p>
          <a:p>
            <a:pPr>
              <a:lnSpc>
                <a:spcPts val="253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984227" y="1390863"/>
            <a:ext cx="7159773" cy="47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34"/>
              </a:lnSpc>
            </a:pPr>
            <a:r>
              <a:rPr lang="en-US" sz="3134">
                <a:solidFill>
                  <a:srgbClr val="000000"/>
                </a:solidFill>
                <a:latin typeface="Retropix"/>
              </a:rPr>
              <a:t>Jumlah Total Bobot (Weight)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18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2403" y="368394"/>
            <a:ext cx="17383194" cy="9550212"/>
            <a:chOff x="0" y="0"/>
            <a:chExt cx="4578290" cy="25152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8290" cy="2515282"/>
            </a:xfrm>
            <a:custGeom>
              <a:avLst/>
              <a:gdLst/>
              <a:ahLst/>
              <a:cxnLst/>
              <a:rect r="r" b="b" t="t" l="l"/>
              <a:pathLst>
                <a:path h="2515282" w="4578290">
                  <a:moveTo>
                    <a:pt x="0" y="0"/>
                  </a:moveTo>
                  <a:lnTo>
                    <a:pt x="4578290" y="0"/>
                  </a:lnTo>
                  <a:lnTo>
                    <a:pt x="4578290" y="2515282"/>
                  </a:lnTo>
                  <a:lnTo>
                    <a:pt x="0" y="2515282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1818B7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78290" cy="2553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66537"/>
            <a:ext cx="724326" cy="724326"/>
          </a:xfrm>
          <a:custGeom>
            <a:avLst/>
            <a:gdLst/>
            <a:ahLst/>
            <a:cxnLst/>
            <a:rect r="r" b="b" t="t" l="l"/>
            <a:pathLst>
              <a:path h="724326" w="724326">
                <a:moveTo>
                  <a:pt x="0" y="0"/>
                </a:moveTo>
                <a:lnTo>
                  <a:pt x="724326" y="0"/>
                </a:lnTo>
                <a:lnTo>
                  <a:pt x="724326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13271" y="666537"/>
            <a:ext cx="746029" cy="724326"/>
          </a:xfrm>
          <a:custGeom>
            <a:avLst/>
            <a:gdLst/>
            <a:ahLst/>
            <a:cxnLst/>
            <a:rect r="r" b="b" t="t" l="l"/>
            <a:pathLst>
              <a:path h="724326" w="746029">
                <a:moveTo>
                  <a:pt x="0" y="0"/>
                </a:moveTo>
                <a:lnTo>
                  <a:pt x="746029" y="0"/>
                </a:lnTo>
                <a:lnTo>
                  <a:pt x="746029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65121" y="666537"/>
            <a:ext cx="724326" cy="724326"/>
          </a:xfrm>
          <a:custGeom>
            <a:avLst/>
            <a:gdLst/>
            <a:ahLst/>
            <a:cxnLst/>
            <a:rect r="r" b="b" t="t" l="l"/>
            <a:pathLst>
              <a:path h="724326" w="724326">
                <a:moveTo>
                  <a:pt x="0" y="0"/>
                </a:moveTo>
                <a:lnTo>
                  <a:pt x="724325" y="0"/>
                </a:lnTo>
                <a:lnTo>
                  <a:pt x="724325" y="724326"/>
                </a:lnTo>
                <a:lnTo>
                  <a:pt x="0" y="7243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84227" y="1390863"/>
            <a:ext cx="7159773" cy="47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34"/>
              </a:lnSpc>
            </a:pPr>
            <a:r>
              <a:rPr lang="en-US" sz="3134">
                <a:solidFill>
                  <a:srgbClr val="000000"/>
                </a:solidFill>
                <a:latin typeface="Retropix"/>
              </a:rPr>
              <a:t>Jumlah Total Bobot (Weight)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529953" y="2357204"/>
            <a:ext cx="7228094" cy="6616763"/>
          </a:xfrm>
          <a:custGeom>
            <a:avLst/>
            <a:gdLst/>
            <a:ahLst/>
            <a:cxnLst/>
            <a:rect r="r" b="b" t="t" l="l"/>
            <a:pathLst>
              <a:path h="6616763" w="7228094">
                <a:moveTo>
                  <a:pt x="0" y="0"/>
                </a:moveTo>
                <a:lnTo>
                  <a:pt x="7228094" y="0"/>
                </a:lnTo>
                <a:lnTo>
                  <a:pt x="7228094" y="6616763"/>
                </a:lnTo>
                <a:lnTo>
                  <a:pt x="0" y="66167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560360" y="2264534"/>
            <a:ext cx="10874041" cy="5995801"/>
          </a:xfrm>
          <a:custGeom>
            <a:avLst/>
            <a:gdLst/>
            <a:ahLst/>
            <a:cxnLst/>
            <a:rect r="r" b="b" t="t" l="l"/>
            <a:pathLst>
              <a:path h="5995801" w="10874041">
                <a:moveTo>
                  <a:pt x="0" y="0"/>
                </a:moveTo>
                <a:lnTo>
                  <a:pt x="10874041" y="0"/>
                </a:lnTo>
                <a:lnTo>
                  <a:pt x="10874041" y="5995801"/>
                </a:lnTo>
                <a:lnTo>
                  <a:pt x="0" y="599580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376568" y="1009650"/>
            <a:ext cx="7241624" cy="933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FFFFFF"/>
                </a:solidFill>
                <a:latin typeface="Retropix"/>
              </a:rPr>
              <a:t>Mengimport Library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1994" y="2444746"/>
            <a:ext cx="13004012" cy="3801949"/>
          </a:xfrm>
          <a:custGeom>
            <a:avLst/>
            <a:gdLst/>
            <a:ahLst/>
            <a:cxnLst/>
            <a:rect r="r" b="b" t="t" l="l"/>
            <a:pathLst>
              <a:path h="3801949" w="13004012">
                <a:moveTo>
                  <a:pt x="0" y="0"/>
                </a:moveTo>
                <a:lnTo>
                  <a:pt x="13004012" y="0"/>
                </a:lnTo>
                <a:lnTo>
                  <a:pt x="13004012" y="3801949"/>
                </a:lnTo>
                <a:lnTo>
                  <a:pt x="0" y="3801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56919" y="6772165"/>
            <a:ext cx="9374161" cy="1300287"/>
          </a:xfrm>
          <a:custGeom>
            <a:avLst/>
            <a:gdLst/>
            <a:ahLst/>
            <a:cxnLst/>
            <a:rect r="r" b="b" t="t" l="l"/>
            <a:pathLst>
              <a:path h="1300287" w="9374161">
                <a:moveTo>
                  <a:pt x="0" y="0"/>
                </a:moveTo>
                <a:lnTo>
                  <a:pt x="9374162" y="0"/>
                </a:lnTo>
                <a:lnTo>
                  <a:pt x="9374162" y="1300287"/>
                </a:lnTo>
                <a:lnTo>
                  <a:pt x="0" y="1300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434759" y="987420"/>
            <a:ext cx="7418481" cy="933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FFFFFF"/>
                </a:solidFill>
                <a:latin typeface="Retropix"/>
              </a:rPr>
              <a:t>Image Augmentation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5120" y="2824332"/>
            <a:ext cx="6361966" cy="2818384"/>
          </a:xfrm>
          <a:custGeom>
            <a:avLst/>
            <a:gdLst/>
            <a:ahLst/>
            <a:cxnLst/>
            <a:rect r="r" b="b" t="t" l="l"/>
            <a:pathLst>
              <a:path h="2818384" w="6361966">
                <a:moveTo>
                  <a:pt x="0" y="0"/>
                </a:moveTo>
                <a:lnTo>
                  <a:pt x="6361966" y="0"/>
                </a:lnTo>
                <a:lnTo>
                  <a:pt x="6361966" y="2818384"/>
                </a:lnTo>
                <a:lnTo>
                  <a:pt x="0" y="2818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08786" y="5853189"/>
            <a:ext cx="4254634" cy="1609480"/>
          </a:xfrm>
          <a:custGeom>
            <a:avLst/>
            <a:gdLst/>
            <a:ahLst/>
            <a:cxnLst/>
            <a:rect r="r" b="b" t="t" l="l"/>
            <a:pathLst>
              <a:path h="1609480" w="4254634">
                <a:moveTo>
                  <a:pt x="0" y="0"/>
                </a:moveTo>
                <a:lnTo>
                  <a:pt x="4254634" y="0"/>
                </a:lnTo>
                <a:lnTo>
                  <a:pt x="4254634" y="1609479"/>
                </a:lnTo>
                <a:lnTo>
                  <a:pt x="0" y="16094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855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70914" y="2824332"/>
            <a:ext cx="6361966" cy="2818384"/>
          </a:xfrm>
          <a:custGeom>
            <a:avLst/>
            <a:gdLst/>
            <a:ahLst/>
            <a:cxnLst/>
            <a:rect r="r" b="b" t="t" l="l"/>
            <a:pathLst>
              <a:path h="2818384" w="6361966">
                <a:moveTo>
                  <a:pt x="0" y="0"/>
                </a:moveTo>
                <a:lnTo>
                  <a:pt x="6361966" y="0"/>
                </a:lnTo>
                <a:lnTo>
                  <a:pt x="6361966" y="2818384"/>
                </a:lnTo>
                <a:lnTo>
                  <a:pt x="0" y="2818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47046" y="5853189"/>
            <a:ext cx="4009702" cy="1609480"/>
          </a:xfrm>
          <a:custGeom>
            <a:avLst/>
            <a:gdLst/>
            <a:ahLst/>
            <a:cxnLst/>
            <a:rect r="r" b="b" t="t" l="l"/>
            <a:pathLst>
              <a:path h="1609480" w="4009702">
                <a:moveTo>
                  <a:pt x="0" y="0"/>
                </a:moveTo>
                <a:lnTo>
                  <a:pt x="4009702" y="0"/>
                </a:lnTo>
                <a:lnTo>
                  <a:pt x="4009702" y="1609479"/>
                </a:lnTo>
                <a:lnTo>
                  <a:pt x="0" y="16094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6153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>
                <a:lnSpc>
                  <a:spcPts val="21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</a:rPr>
                <a:t>Back to Agenda Page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934025" y="1009650"/>
            <a:ext cx="8419950" cy="774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FFFFFF"/>
                </a:solidFill>
                <a:latin typeface="Retropix"/>
              </a:rPr>
              <a:t>Menghitung Distribusi Kelas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56685" y="0"/>
            <a:ext cx="23466005" cy="795781"/>
            <a:chOff x="0" y="0"/>
            <a:chExt cx="31288006" cy="106104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1288006" cy="1061041"/>
              <a:chOff x="0" y="0"/>
              <a:chExt cx="6180347" cy="20958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180347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6180347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93425" y="269112"/>
              <a:ext cx="3030115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Elaborate on the featured statistic • Elaborate on the featured statistic • Elaborate on the featured statistic • Elaborate on the featured statistic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589002" y="9491352"/>
            <a:ext cx="23466005" cy="795648"/>
            <a:chOff x="0" y="0"/>
            <a:chExt cx="31288006" cy="106086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1288006" cy="1060865"/>
              <a:chOff x="0" y="0"/>
              <a:chExt cx="6180347" cy="20955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180347" cy="209553"/>
              </a:xfrm>
              <a:custGeom>
                <a:avLst/>
                <a:gdLst/>
                <a:ahLst/>
                <a:cxnLst/>
                <a:rect r="r" b="b" t="t" l="l"/>
                <a:pathLst>
                  <a:path h="209553" w="6180347">
                    <a:moveTo>
                      <a:pt x="0" y="0"/>
                    </a:moveTo>
                    <a:lnTo>
                      <a:pt x="6180347" y="0"/>
                    </a:lnTo>
                    <a:lnTo>
                      <a:pt x="6180347" y="209553"/>
                    </a:lnTo>
                    <a:lnTo>
                      <a:pt x="0" y="209553"/>
                    </a:lnTo>
                    <a:close/>
                  </a:path>
                </a:pathLst>
              </a:custGeom>
              <a:solidFill>
                <a:srgbClr val="067A7B"/>
              </a:solidFill>
              <a:ln w="95250" cap="sq">
                <a:solidFill>
                  <a:srgbClr val="067A7B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6180347" cy="257178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3425" y="269112"/>
              <a:ext cx="30301156" cy="513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Elaborate on the featured statistic • Elaborate on the featured statistic • Elaborate on the featured statistic • Elaborate on the featured statistic 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09650"/>
            <a:ext cx="7563675" cy="933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Retropix"/>
              </a:rPr>
              <a:t>Event Tensorboard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2778605"/>
            <a:ext cx="7127665" cy="6479695"/>
          </a:xfrm>
          <a:custGeom>
            <a:avLst/>
            <a:gdLst/>
            <a:ahLst/>
            <a:cxnLst/>
            <a:rect r="r" b="b" t="t" l="l"/>
            <a:pathLst>
              <a:path h="6479695" w="7127665">
                <a:moveTo>
                  <a:pt x="0" y="0"/>
                </a:moveTo>
                <a:lnTo>
                  <a:pt x="7127665" y="0"/>
                </a:lnTo>
                <a:lnTo>
                  <a:pt x="7127665" y="6479695"/>
                </a:lnTo>
                <a:lnTo>
                  <a:pt x="0" y="64796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761034" y="1028700"/>
            <a:ext cx="8351070" cy="8229600"/>
          </a:xfrm>
          <a:custGeom>
            <a:avLst/>
            <a:gdLst/>
            <a:ahLst/>
            <a:cxnLst/>
            <a:rect r="r" b="b" t="t" l="l"/>
            <a:pathLst>
              <a:path h="8229600" w="8351070">
                <a:moveTo>
                  <a:pt x="0" y="0"/>
                </a:moveTo>
                <a:lnTo>
                  <a:pt x="8351070" y="0"/>
                </a:lnTo>
                <a:lnTo>
                  <a:pt x="83510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DAFzZnMbaUs</dc:identifier>
  <dcterms:modified xsi:type="dcterms:W3CDTF">2011-08-01T06:04:30Z</dcterms:modified>
  <cp:revision>1</cp:revision>
  <dc:title>Blue Modern Security and Technology Presentation</dc:title>
</cp:coreProperties>
</file>