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4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31" r:id="rId69"/>
    <p:sldId id="332" r:id="rId70"/>
    <p:sldId id="326" r:id="rId71"/>
    <p:sldId id="327" r:id="rId72"/>
    <p:sldId id="333" r:id="rId73"/>
    <p:sldId id="329" r:id="rId74"/>
    <p:sldId id="330" r:id="rId7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361" autoAdjust="0"/>
  </p:normalViewPr>
  <p:slideViewPr>
    <p:cSldViewPr snapToGrid="0" snapToObjects="1">
      <p:cViewPr varScale="1">
        <p:scale>
          <a:sx n="91" d="100"/>
          <a:sy n="91" d="100"/>
        </p:scale>
        <p:origin x="90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NDITYAARIFIANTO\Google%20Drive\For%20Slide\AI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0.12500000000000014</c:v>
                </c:pt>
                <c:pt idx="27">
                  <c:v>0.25000000000000028</c:v>
                </c:pt>
                <c:pt idx="28">
                  <c:v>0.37499999999999989</c:v>
                </c:pt>
                <c:pt idx="29">
                  <c:v>0.5</c:v>
                </c:pt>
                <c:pt idx="30">
                  <c:v>0.62500000000000011</c:v>
                </c:pt>
                <c:pt idx="31">
                  <c:v>0.75000000000000022</c:v>
                </c:pt>
                <c:pt idx="32">
                  <c:v>0.87500000000000044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1-4847-B128-D2FC19D54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(3)'!$A$2</c:f>
              <c:strCache>
                <c:ptCount val="1"/>
                <c:pt idx="0">
                  <c:v>Accepted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0.125</c:v>
                </c:pt>
                <c:pt idx="26">
                  <c:v>0.25</c:v>
                </c:pt>
                <c:pt idx="27">
                  <c:v>0.375</c:v>
                </c:pt>
                <c:pt idx="28">
                  <c:v>0.5</c:v>
                </c:pt>
                <c:pt idx="29">
                  <c:v>0.625</c:v>
                </c:pt>
                <c:pt idx="30">
                  <c:v>0.75</c:v>
                </c:pt>
                <c:pt idx="31">
                  <c:v>0.875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8-4929-BB5D-D0990A1A7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552917989321112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(3)'!$A$13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0.875</c:v>
                </c:pt>
                <c:pt idx="18">
                  <c:v>0.75</c:v>
                </c:pt>
                <c:pt idx="19">
                  <c:v>0.625</c:v>
                </c:pt>
                <c:pt idx="20">
                  <c:v>0.5</c:v>
                </c:pt>
                <c:pt idx="21">
                  <c:v>0.375</c:v>
                </c:pt>
                <c:pt idx="22">
                  <c:v>0.25</c:v>
                </c:pt>
                <c:pt idx="23">
                  <c:v>0.125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2-4D18-A129-68377EF7F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8011717429637069"/>
          <c:y val="8.2539682539682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(3)'!$A$25</c:f>
              <c:strCache>
                <c:ptCount val="1"/>
                <c:pt idx="0">
                  <c:v>Considered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0.125</c:v>
                </c:pt>
                <c:pt idx="18">
                  <c:v>0.25</c:v>
                </c:pt>
                <c:pt idx="19">
                  <c:v>0.375</c:v>
                </c:pt>
                <c:pt idx="20">
                  <c:v>0.5</c:v>
                </c:pt>
                <c:pt idx="21">
                  <c:v>0.625</c:v>
                </c:pt>
                <c:pt idx="22">
                  <c:v>0.75</c:v>
                </c:pt>
                <c:pt idx="23">
                  <c:v>0.875</c:v>
                </c:pt>
                <c:pt idx="24">
                  <c:v>1</c:v>
                </c:pt>
                <c:pt idx="25">
                  <c:v>0.875</c:v>
                </c:pt>
                <c:pt idx="26">
                  <c:v>0.75</c:v>
                </c:pt>
                <c:pt idx="27">
                  <c:v>0.625</c:v>
                </c:pt>
                <c:pt idx="28">
                  <c:v>0.5</c:v>
                </c:pt>
                <c:pt idx="29">
                  <c:v>0.375</c:v>
                </c:pt>
                <c:pt idx="30">
                  <c:v>0.25</c:v>
                </c:pt>
                <c:pt idx="31">
                  <c:v>0.125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4C-4B59-9C04-A6C8FCD4F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Rejected</a:t>
            </a:r>
          </a:p>
        </c:rich>
      </c:tx>
      <c:layout>
        <c:manualLayout>
          <c:xMode val="edge"/>
          <c:yMode val="edge"/>
          <c:x val="0.43996661496799144"/>
          <c:y val="8.8888888888888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(4)'!$A$13</c:f>
              <c:strCache>
                <c:ptCount val="1"/>
                <c:pt idx="0">
                  <c:v>Rejected</c:v>
                </c:pt>
              </c:strCache>
            </c:strRef>
          </c:tx>
          <c:spPr>
            <a:solidFill>
              <a:srgbClr val="FF3399"/>
            </a:solidFill>
            <a:ln>
              <a:solidFill>
                <a:srgbClr val="FF3399"/>
              </a:solidFill>
            </a:ln>
            <a:effectLst/>
          </c:spPr>
          <c:invertIfNegative val="0"/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(4)'!$B$13:$L$13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3-4E8A-BA43-5AA39F1F5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Considered</a:t>
            </a:r>
          </a:p>
        </c:rich>
      </c:tx>
      <c:layout>
        <c:manualLayout>
          <c:xMode val="edge"/>
          <c:yMode val="edge"/>
          <c:x val="0.61395237205763453"/>
          <c:y val="8.8888888888888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(4)'!$A$25</c:f>
              <c:strCache>
                <c:ptCount val="1"/>
                <c:pt idx="0">
                  <c:v>Considered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6-4F50-B604-B6BF44A102F9}"/>
              </c:ext>
            </c:extLst>
          </c:dPt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(4)'!$B$25:$L$25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6-4F50-B604-B6BF44A10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MarkSkip val="1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Accepted</a:t>
            </a:r>
          </a:p>
        </c:rich>
      </c:tx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(4)'!$A$2</c:f>
              <c:strCache>
                <c:ptCount val="1"/>
                <c:pt idx="0">
                  <c:v>Accepted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EB-42C9-96B7-5865BA4375D8}"/>
              </c:ext>
            </c:extLst>
          </c:dPt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(4)'!$B$2:$L$2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B-42C9-96B7-5865BA437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6560445955740064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0.87499999999999989</c:v>
                </c:pt>
                <c:pt idx="12">
                  <c:v>0.75000000000000011</c:v>
                </c:pt>
                <c:pt idx="13">
                  <c:v>0.625</c:v>
                </c:pt>
                <c:pt idx="14">
                  <c:v>0.50000000000000011</c:v>
                </c:pt>
                <c:pt idx="15">
                  <c:v>0.37500000000000006</c:v>
                </c:pt>
                <c:pt idx="16">
                  <c:v>0.24999999999999994</c:v>
                </c:pt>
                <c:pt idx="17">
                  <c:v>0.12500000000000011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AE-4604-B6D8-0E2A06189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03430132889393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8.3333333333333398E-2</c:v>
                </c:pt>
                <c:pt idx="12">
                  <c:v>0.1666666666666666</c:v>
                </c:pt>
                <c:pt idx="13">
                  <c:v>0.25</c:v>
                </c:pt>
                <c:pt idx="14">
                  <c:v>0.3333333333333332</c:v>
                </c:pt>
                <c:pt idx="15">
                  <c:v>0.41666666666666663</c:v>
                </c:pt>
                <c:pt idx="16">
                  <c:v>0.5</c:v>
                </c:pt>
                <c:pt idx="17">
                  <c:v>0.58333333333333326</c:v>
                </c:pt>
                <c:pt idx="18">
                  <c:v>0.66666666666666663</c:v>
                </c:pt>
                <c:pt idx="19">
                  <c:v>0.74999999999999978</c:v>
                </c:pt>
                <c:pt idx="20">
                  <c:v>0.83333333333333326</c:v>
                </c:pt>
                <c:pt idx="21">
                  <c:v>0.91666666666666663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0.71428571428571408</c:v>
                </c:pt>
                <c:pt idx="31">
                  <c:v>0.57142857142857117</c:v>
                </c:pt>
                <c:pt idx="32">
                  <c:v>0.42857142857142821</c:v>
                </c:pt>
                <c:pt idx="33">
                  <c:v>0.28571428571428592</c:v>
                </c:pt>
                <c:pt idx="34">
                  <c:v>0.14285714285714296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65-4EFF-8D26-78F53284B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0.12500000000000014</c:v>
                </c:pt>
                <c:pt idx="27">
                  <c:v>0.25000000000000028</c:v>
                </c:pt>
                <c:pt idx="28">
                  <c:v>0.37499999999999989</c:v>
                </c:pt>
                <c:pt idx="29">
                  <c:v>0.5</c:v>
                </c:pt>
                <c:pt idx="30">
                  <c:v>0.62500000000000011</c:v>
                </c:pt>
                <c:pt idx="31">
                  <c:v>0.75000000000000022</c:v>
                </c:pt>
                <c:pt idx="32">
                  <c:v>0.87500000000000044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B-44EB-83B2-7920560A7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6560445955740064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0.87499999999999989</c:v>
                </c:pt>
                <c:pt idx="12">
                  <c:v>0.75000000000000011</c:v>
                </c:pt>
                <c:pt idx="13">
                  <c:v>0.625</c:v>
                </c:pt>
                <c:pt idx="14">
                  <c:v>0.50000000000000011</c:v>
                </c:pt>
                <c:pt idx="15">
                  <c:v>0.37500000000000006</c:v>
                </c:pt>
                <c:pt idx="16">
                  <c:v>0.24999999999999994</c:v>
                </c:pt>
                <c:pt idx="17">
                  <c:v>0.12500000000000011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C-4635-BB37-40A017BFB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71542242345695"/>
          <c:y val="8.2539708281711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8.3333333333333398E-2</c:v>
                </c:pt>
                <c:pt idx="12">
                  <c:v>0.1666666666666666</c:v>
                </c:pt>
                <c:pt idx="13">
                  <c:v>0.25</c:v>
                </c:pt>
                <c:pt idx="14">
                  <c:v>0.3333333333333332</c:v>
                </c:pt>
                <c:pt idx="15">
                  <c:v>0.41666666666666663</c:v>
                </c:pt>
                <c:pt idx="16">
                  <c:v>0.5</c:v>
                </c:pt>
                <c:pt idx="17">
                  <c:v>0.58333333333333326</c:v>
                </c:pt>
                <c:pt idx="18">
                  <c:v>0.66666666666666663</c:v>
                </c:pt>
                <c:pt idx="19">
                  <c:v>0.74999999999999978</c:v>
                </c:pt>
                <c:pt idx="20">
                  <c:v>0.83333333333333326</c:v>
                </c:pt>
                <c:pt idx="21">
                  <c:v>0.91666666666666663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0.71428571428571408</c:v>
                </c:pt>
                <c:pt idx="31">
                  <c:v>0.57142857142857117</c:v>
                </c:pt>
                <c:pt idx="32">
                  <c:v>0.42857142857142821</c:v>
                </c:pt>
                <c:pt idx="33">
                  <c:v>0.28571428571428592</c:v>
                </c:pt>
                <c:pt idx="34">
                  <c:v>0.14285714285714296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48-41EB-BFEF-3BF4B5436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0.125</c:v>
                </c:pt>
                <c:pt idx="26">
                  <c:v>0.25</c:v>
                </c:pt>
                <c:pt idx="27">
                  <c:v>0.375</c:v>
                </c:pt>
                <c:pt idx="28">
                  <c:v>0.5</c:v>
                </c:pt>
                <c:pt idx="29">
                  <c:v>0.625</c:v>
                </c:pt>
                <c:pt idx="30">
                  <c:v>0.75</c:v>
                </c:pt>
                <c:pt idx="31">
                  <c:v>0.875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FD-4FF7-A324-6CE9ABBDD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4552917989321112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(2)'!$A$13</c:f>
              <c:strCache>
                <c:ptCount val="1"/>
                <c:pt idx="0">
                  <c:v>Bottom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0.875</c:v>
                </c:pt>
                <c:pt idx="10">
                  <c:v>0.75</c:v>
                </c:pt>
                <c:pt idx="11">
                  <c:v>0.625</c:v>
                </c:pt>
                <c:pt idx="12">
                  <c:v>0.5</c:v>
                </c:pt>
                <c:pt idx="13">
                  <c:v>0.375</c:v>
                </c:pt>
                <c:pt idx="14">
                  <c:v>0.25</c:v>
                </c:pt>
                <c:pt idx="15">
                  <c:v>0.125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BF-43C1-A616-A256657E6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03430132889393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(2)'!$A$25</c:f>
              <c:strCache>
                <c:ptCount val="1"/>
                <c:pt idx="0">
                  <c:v>Middle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0.16666666666666666</c:v>
                </c:pt>
                <c:pt idx="12">
                  <c:v>0.33333333333333331</c:v>
                </c:pt>
                <c:pt idx="13">
                  <c:v>0.5</c:v>
                </c:pt>
                <c:pt idx="14">
                  <c:v>0.66666666666666663</c:v>
                </c:pt>
                <c:pt idx="15">
                  <c:v>0.83333333333333337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0.875</c:v>
                </c:pt>
                <c:pt idx="24">
                  <c:v>0.75</c:v>
                </c:pt>
                <c:pt idx="25">
                  <c:v>0.625</c:v>
                </c:pt>
                <c:pt idx="26">
                  <c:v>0.5</c:v>
                </c:pt>
                <c:pt idx="27">
                  <c:v>0.375</c:v>
                </c:pt>
                <c:pt idx="28">
                  <c:v>0.25</c:v>
                </c:pt>
                <c:pt idx="29">
                  <c:v>0.125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56-47E4-A30F-7723BF0E4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Assalaamu'alaikum</a:t>
            </a:r>
            <a:r>
              <a:rPr lang="en-US" dirty="0"/>
              <a:t> </a:t>
            </a:r>
            <a:r>
              <a:rPr lang="en-US" dirty="0" err="1"/>
              <a:t>warohmatullahi</a:t>
            </a:r>
            <a:r>
              <a:rPr lang="en-US" dirty="0"/>
              <a:t> </a:t>
            </a:r>
            <a:r>
              <a:rPr lang="en-US" dirty="0" err="1"/>
              <a:t>wabarokatuh</a:t>
            </a:r>
            <a:r>
              <a:rPr lang="en-US" dirty="0"/>
              <a:t> my friends.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Hendy Irawan. Welcome to Introduction to Artificial Intelligence. We're still in Reasoning algorithms, and today we will learn about Fuzzy Logic.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slides are prepared by Mr. </a:t>
            </a:r>
            <a:r>
              <a:rPr lang="en-US" dirty="0" err="1"/>
              <a:t>Anditya</a:t>
            </a:r>
            <a:r>
              <a:rPr lang="en-US" dirty="0"/>
              <a:t>. Alright, let's get started.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5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Fuzzy logic belongs to a computing field called Soft computing.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supports other fields including probabilistic reasoning, neural networks, chaos theory, and evolutionary computation.</a:t>
            </a:r>
          </a:p>
          <a:p>
            <a:endParaRPr lang="en-US" dirty="0"/>
          </a:p>
          <a:p>
            <a:r>
              <a:rPr lang="en-US" dirty="0"/>
              <a:t>-----------------------------------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Let's take a look at what problems we can solve using fuzzy logic.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university wants to provide some scholarships to their outstanding students.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Several students have applied to the scholarship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Let's assume we don't use fuzzy logic.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criteria can we use to accept or reject the applicants?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say, based on their GPA, or IPK, ok?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GPA is 3.0 or greater, then we accept the scholarship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in the chart on the right, this represents the GPA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represents the output of the decision.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below 3.0, the result is not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3.0 or above, the result is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Simple, right?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0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we want prioritize students who have low family income?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add a rule, like this, so not only GPA needs to be 3.0 or higher,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income must be less than 10 (million rupiahs).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enough for now?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3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then, we find a case where a student's family is really poor,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GPA is very near to 3.0, and we actually want to accept this student,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a student with GPA 3.0 but comes from a rich family.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rule doesn't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6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add a rule…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GPA is 3.0 or above we accept if income is below 10,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income is below 5, then we can accept if GPA is minimum 2.5.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rules are already getting more complex here.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what if we only have 5 scholarship slots,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after using selecting using the hard logic,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get 6 applicants that are qualified.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to keep, and who to drop?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try changing the if/else criteria into scoring system formula.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example: (GPA/4 + (20-income)/19)/2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35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 becomes a combination of if/else and scoring formula.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01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happens if we have more rules?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you see where we're going with this?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rules are getting more complex and it's getting harder to understand the logic and formula,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it's more difficult to change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is easier to make mistakes here because it's easy to get confused.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Fuzzy logic is one of the most popular reasoning algorithms. Let's find out why we want to use it and how it works.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9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conclusion is, when we use normal rules for reasoning problems like this, we get: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Complicated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 easy to modify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 intuitive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hard-coded 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 easy to understand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where fuzzy logic comes to save your problem, yay!</a:t>
            </a:r>
          </a:p>
          <a:p>
            <a:endParaRPr lang="en-US" dirty="0"/>
          </a:p>
          <a:p>
            <a:r>
              <a:rPr lang="en-US" dirty="0"/>
              <a:t>-------------------------------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8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concepts that you need to understand, are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fuzzy value, and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fuzzy set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normal facts that we learned in propositional logic and first-order logic,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are crisp facts.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weather is hot, weather is cold, Andi is tall, Andi is short.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fuzzy facts, they have a grading, a "temperature" can be hot or cold, or something in between.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Someone's "height" can somewhere between very tall and very short.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different than probability </a:t>
            </a:r>
            <a:r>
              <a:rPr lang="en-US" dirty="0" err="1"/>
              <a:t>ya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 is for "might be" or a "chance".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chance that weather is cold today. But it might not be cold.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talking about the probability of cold weather, not about the intensity of coldness.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have the concept of crisp value and fuzzy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here, a fuzzy value consists of a crisp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also there's "gray" area that transitions the value between 0 to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gray area are the fuzziness.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look at crisp sets here. In height, we have short, average, and tall.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ranges are crisp.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no mistaking, if the height is 169 cm, that is short. Not average, not tall.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when we use fuzzy sets concept, things can be mixed in grade of truth.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height 169 cm, if you see here, that is about 0.1 short, or 10% of shortness,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is about 0.4 average, or 40% of averageness.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it's both short and average, has membership degree in both short and average.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still possible to be, for example, 190 cm, where that would be 100% tall,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0% short and 0% average. But as you can see here, most height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become multiple memberships with varying degree in each of short, average, and tall.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8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review,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 is about likelihood, or chance, or "might-be".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fuzzy logic deals with degree of membership in a set.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44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concept of fuzzy value, there is a concept of linguistic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linguistic variable has values that are words or sentences in a natural or artificial language, not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example: young, not young, very young, quite young, old, not very old and not very young, etc.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5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fuzzy logic treats truth (which is normally true vs. false) as a linguistic variable,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meaning you get values ranging from "very false to somewhat true to very true".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basis for "approximate reasoning", to solve problems that are closer to human reasoning,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 traditional true/false logic.</a:t>
            </a:r>
          </a:p>
          <a:p>
            <a:endParaRPr lang="en-US" dirty="0"/>
          </a:p>
          <a:p>
            <a:r>
              <a:rPr lang="en-US" dirty="0"/>
              <a:t>---------------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concept we need to learn is Membership Function.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73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Membership function is a formula, that maps a crisp value U into a fuzzy set A, and the value is interval from 0 to 1, inclusive.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Continuing our previous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say the height is 169. And that means degree of membership in short is 0.1,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degree of membership in average is 0.4, and degree of membership in tall is 0.0.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need three membership functions here, let's call them: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u short, for the short membership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u average, for the average membership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u tall, for the tall membership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input for all of these functions is the height, for example 169 cm or 175 cm.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function result is a number between 0 to 1, indicating membership in short, average, or tall.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6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 experts usually rely on common sense.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Meaning, they don't always require precise information, input, and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Humans tend to be adaptive.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in contrast with computers and algorithms.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62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another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input, crisp value that is temperature.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fuzzy set temperature, with 3 linguistics: cold, warm, and hot.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means how many membership functions we need for temperature? Three.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a membership function for cold, and warm, and also hot.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these functions, when given an input of 5, for cold will result in 1, for warm function will result in 0.1,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hot function will return 0.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17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Membership function is usually described as a linear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it's possible to use sigmoid and bell function.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54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example on the right is membership function that is decreasing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1 when input is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0 when input is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usually use this shape for linguistic that is the beginning/lower 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example on the left is membership function that is increasing from 0 when input is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1 when input is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usually use this shape for linguistic that is the ending/higher edge.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17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combine increasing dan decreasing function result,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shape looks triangular or trapezoidal.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Usually this is used for linguistic in the middle, but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also be used for beginning or ending.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than linear, sigmoid function can also be used.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gives a smooth curve.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5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nonlinear functions can be used like beta and gaussian.</a:t>
            </a:r>
          </a:p>
          <a:p>
            <a:endParaRPr lang="en-US" dirty="0"/>
          </a:p>
          <a:p>
            <a:r>
              <a:rPr lang="en-US" dirty="0"/>
              <a:t>--------------------------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5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learned the fundamental concepts that are fuzzy sets, fuzzy values, and membership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how fuzzy logic works.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1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fuzzy system, there are 3 processes: fuzzification, inference, and defuzzification.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fuzzification, the inputs are crisp values, and we have membership functions for each linguistic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fuzzification process transform crisp input into fuzzy values based-on its corresponding Membership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step 2, inference, we determine the fuzzy output using predefined rule.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step 3, defuzzification, we transform back the output fuzzy value into crisp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98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5 components needed for building a fuzzy system: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Number of input and output Linguistic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Input Membership Functions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Fuzzy Rules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Defuzzification Method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Output Membership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-------------------------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81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Let's take a look at an example, the scholarship selection.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7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question for these kinds of problems becomes: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"How can we represent expert knowledge that uses vague and ambiguous terms in a computer?"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answer 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computers need to learn to accept noisy, imprecise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second, based on that input, computers need to be able to decide not just strict true or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also "graded truth".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Meaning Truth values between True and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Not everything is either/or, true/false, black/white, on/off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to make computer understand there are things in between these true and false?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03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we must design the inputs and outputs.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inputs must be designed as linguistic variables, and also for the outputs.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scholarship scenario, we have two INPUT linguistic variables: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GPA: with linguistics high, average, and low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Income: with linguistics upper, middle, and bottom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output linguistic variable is score, and we design also three (3) Linguistics: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Accepted, Considered, Rejected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64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Step 2, we must design each membership function for each linguistic, as a formula.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start with INPUT linguistic variable GPA, and for the first linguistic that is High.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know that range of GPA is from 0 to 4, inclusive.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must decide what is the range of High, to be able to design the shape.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say that GPA &gt; 3.25 is definitely High. But below that is "a bit High", but not below 2.5.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means range &gt; 2.5 but up to 3.25 is the fuzzy area between Not High and High,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will use linear function here.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1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GPA 2.5, it is definitely not high, so the result of function </a:t>
            </a:r>
            <a:r>
              <a:rPr lang="en-US" dirty="0" err="1"/>
              <a:t>uHigh</a:t>
            </a:r>
            <a:r>
              <a:rPr lang="en-US" dirty="0"/>
              <a:t> is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Beginning from 2.5 until 3.25, the result of function </a:t>
            </a:r>
            <a:r>
              <a:rPr lang="en-US" dirty="0" err="1"/>
              <a:t>uHigh</a:t>
            </a:r>
            <a:r>
              <a:rPr lang="en-US" dirty="0"/>
              <a:t> is increasing.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GPA 3.25 until 4, </a:t>
            </a:r>
            <a:r>
              <a:rPr lang="en-US" dirty="0" err="1"/>
              <a:t>uHigh</a:t>
            </a:r>
            <a:r>
              <a:rPr lang="en-US" dirty="0"/>
              <a:t> membership function returns 1.0, meaning is definitely High.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mathematical formula, you can see that this line, corresponds to the formula 0, if x &lt;= 2.5.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this increasing line, corresponds to the formula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horizontal line of 1, corresponds to this one, having x &gt; 3.25.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this formula here, </a:t>
            </a:r>
            <a:r>
              <a:rPr lang="en-US" dirty="0" err="1"/>
              <a:t>uHigh</a:t>
            </a:r>
            <a:r>
              <a:rPr lang="en-US" dirty="0"/>
              <a:t>(x), is the INPUT membership function for GPA High.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we done? Not yet. Remember, we have to do this for all membership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GPA, we still have Average, and Low. These need membership functions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 is also Income input: Upper, Middle, and Bottom.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need to create membership functions for them too.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480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membership function for GPA Low.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4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membership function for GPA Average.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the shape is trapezoidal.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mathematical formula, you can see that this line of 0, corresponds to this formula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that this is both for the starting, and also the ending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if GPA is either &lt;= 1 or &gt; 3.5, the result is 0, meaning definitely NOT Average.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this increasing line, corresponds to the formula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horizontal line of 1, corresponds to this one, having x from 2.2 until 2.8.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this decreasing line, corresponds to the formula here.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96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combine the Membership Function for GPA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it’ll look like this: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line is for 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blue line is for Average.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green line is for High.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we need to make membership functions for Income: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Lower, Middle, Upper.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251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These are membership functions for Income input: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Lower (the purple line), Middle (the brown line), and Upper (the blue line).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2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Step 3, we must design the fuzzy 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means, we define rules that will determine Accepted or Rejected score based on GPA and Income inputs.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format is like this in pseudo-code.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easier to show this in a table. Let's see how it looks like.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03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fuzzy rules, as a table. Usually you'll need to design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sometimes the exam will tell you the 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read this?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see, this one means: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student's GPA is High, and the income is Upper, then Score is Considered.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this second rule: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student's GPA is High, and the Income is Middle, then Score is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need to have these rules for all possible combinations of input linguistics.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67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step 4, we will have a fuzzy output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will need to transform the fuzzy output value, back to a crisp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common methods that we will learn here are: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Center of Gravity or Mamdani style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Constant Defuzzification or Takagi-</a:t>
            </a:r>
            <a:r>
              <a:rPr lang="en-US" dirty="0" err="1"/>
              <a:t>Sugeno</a:t>
            </a:r>
            <a:r>
              <a:rPr lang="en-US" dirty="0"/>
              <a:t>-style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8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of this "things in between" are: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Temperature (very cold, quite cold, very hot)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height (quite short, quite tall, very tall)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speed (very slow, normal, fast)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distance (near, a bit far, very far)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beauty (beautiful, really beautiful, gorgeous)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on, you get the idea!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66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check out Mamdani.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Mamdani, we need to define output membership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we have Rejected line (Pink) for output values lower than 40 to 60,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Considered line (Gray) for output values between 40 to 80,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Accepted line (Black) for output values between 60 to 100.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05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we need to "chop off" the membership from the rule inference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discuss how exactly to do this later with concrete example.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72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[skip]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65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Takagi-</a:t>
            </a:r>
            <a:r>
              <a:rPr lang="en-US" dirty="0" err="1"/>
              <a:t>Sugeno</a:t>
            </a:r>
            <a:r>
              <a:rPr lang="en-US" dirty="0"/>
              <a:t> style, we don't need to make output membership functions,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simply define a constant number value for each output linguistic.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 here: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Rejected is 50.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Considered is 70.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Accepted is 100.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imagine, Takagi-</a:t>
            </a:r>
            <a:r>
              <a:rPr lang="en-US" dirty="0" err="1"/>
              <a:t>Sugeno</a:t>
            </a:r>
            <a:r>
              <a:rPr lang="en-US" dirty="0"/>
              <a:t> is simpler to understand and implement.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you're confused with Mamdani,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suggest you use this one. Your fuzzy logic implementation will still be correct.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9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[skip]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3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let's use  a real example with real numbers </a:t>
            </a:r>
            <a:r>
              <a:rPr lang="en-US" dirty="0" err="1"/>
              <a:t>ya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scholarship selection.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823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this example we will compare two students, A and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Student A has GPA of 3.01 with Parental Income of 14M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Student B has GPA of 2.90 with Parental Income of 5.5M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job is to find out the output score of each student using fuzzy logic.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we only accept 1 student, which one will get accepted?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89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we design the INPUT membership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as in the previous slides.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GPA numbers for each student, we evaluate the formula,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 this one is membership function for High,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one is membership function for Average,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one is membership function for Low,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have fuzzy values </a:t>
            </a:r>
            <a:r>
              <a:rPr lang="en-US" dirty="0" err="1"/>
              <a:t>ya</a:t>
            </a:r>
            <a:r>
              <a:rPr lang="en-US" dirty="0"/>
              <a:t> for each student,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only for GPA input linguistic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we finished? Not yet, because we have another input linguistic variable,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is Income.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 let's calculate fuzzy values for Income.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566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 the Parental Income numbers for each student, we evaluate the formula,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example this one is Parental Income membership function for Upper,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one is Parental Income membership function for Middle,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one is Parental Income membership function for Bottom, for Student A, and this one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Alright, we have all the input fuzzy values. What next?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Yup. We need to define the rules, to map (or perform inference)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INPUT fuzzy values, into OUTPUT fuzzy values.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413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Inference step.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step, we need to use the clipping rule.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look for each </a:t>
            </a:r>
            <a:r>
              <a:rPr lang="en-US" dirty="0" err="1"/>
              <a:t>relevan</a:t>
            </a:r>
            <a:r>
              <a:rPr lang="en-US" dirty="0"/>
              <a:t> combination from the rule table,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put the input fuzzy values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output score will be the MINIMUM from the input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an example.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only the terminology, but the reasoning itself is using linguistic terms.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instead of saying if temperature is less than 2.52 degrees, we want to say: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weather is cold, then wear warm clothing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makes us ask the question, how do a computer knows what is "cold"?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happens if the temperature is somewhere between "cold" and "normal"?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will the computer decide?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04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Student A, the GPA-High membership is 0.68, and Income-Upper membership is 0.5.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rule table, we know the GPA-High and Income-Upper, becomes Score-Considered.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Score-Considered output fuzzy value is 0.5,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that is the minimum between 0.68 and 0.5.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you apply the same method for all other cells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we go to the next slide,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hold in your mind,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for Student A, output Score-Accepted has three fuzzy values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0.25, 0, and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use that in the next slide.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96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 that, we need to get the fuzzy values for each output linguistic.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way we do it, is my getting the MAXIMUM value for each fuzzy output linguistic.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recall from previous slide,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Student A, output Score-Accepted, the values are 0.25, 0, and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maximum from these three numbers, are 0.25.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do we same for Considered, and Rejected.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fuzzy output values for Student A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Accepted is 0.25, Considered is 0.5, and Rejected is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do the same for Student B.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381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last step is Defuzzification.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try Mamdani first.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when using Mamdani, we have to design OUTPUT member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applying Mamdani, we clip the results from each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Accepted output member function, the results are clipped at 0.25.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Considered output member function, the results are clipped at 0.5.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Rejected output member function, the results are clipped at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meaning that you don't see anything here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do the same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We'll review this in more detail in the next slides.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49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equation for Mamdani defuzzification.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calculate the crisp output that is Score, we can generate n random number, for example 10 random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we clip the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what we mean by clipping the numbers.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87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</a:t>
            </a:r>
            <a:r>
              <a:rPr lang="en-US" dirty="0" err="1"/>
              <a:t>z_i</a:t>
            </a:r>
            <a:r>
              <a:rPr lang="en-US" dirty="0"/>
              <a:t> from 5, 15, … to 95.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evaluate the OUTPUT membership function using these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table is what we get.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246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we clip these numbers, based on our fuzzy output values before.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Accepted, it means all numbers greater than 0.25, become 0.25.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Considered, all numbers greater than 0.5, become 0.5.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Rejected, well since this is zero, then everything becomes 0 here.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08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the output values for each row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 MAXIMUM value from Accepted, Considered, and Rejected.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take a look for </a:t>
            </a:r>
            <a:r>
              <a:rPr lang="en-US" dirty="0" err="1"/>
              <a:t>z_i</a:t>
            </a:r>
            <a:r>
              <a:rPr lang="en-US" dirty="0"/>
              <a:t>=45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between Rejected=0, Considered=0.25, Accepted=0, the maximum is 0.25,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output for </a:t>
            </a:r>
            <a:r>
              <a:rPr lang="en-US" dirty="0" err="1"/>
              <a:t>z_i</a:t>
            </a:r>
            <a:r>
              <a:rPr lang="en-US" dirty="0"/>
              <a:t>=45 becomes 0.25.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do this for all </a:t>
            </a:r>
            <a:r>
              <a:rPr lang="en-US" dirty="0" err="1"/>
              <a:t>z_i</a:t>
            </a:r>
            <a:r>
              <a:rPr lang="en-US" dirty="0"/>
              <a:t> values.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9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Last, we use the Mamdani equation and use all the numbers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* 0 becomes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* 0 becomes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 * 0 becomes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35 * 0 becomes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45 * 0.25 becomes 11.25,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lower part here, is the sum of all the </a:t>
            </a:r>
            <a:r>
              <a:rPr lang="en-US" dirty="0" err="1"/>
              <a:t>uB</a:t>
            </a:r>
            <a:r>
              <a:rPr lang="en-US" dirty="0"/>
              <a:t>(</a:t>
            </a:r>
            <a:r>
              <a:rPr lang="en-US" dirty="0" err="1"/>
              <a:t>zi</a:t>
            </a:r>
            <a:r>
              <a:rPr lang="en-US" dirty="0"/>
              <a:t>)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it's 135 divided by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Finally, the Score Crisp Value for Student A, is 67.5.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it! That's the final score!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do the same for Student B.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9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[skip]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75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using the same method, Student B gets a Score of 78.21.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3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clear: fuzzy logic algorithm itself is not fuzzy, it's a very clear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fuzzy logic algorithm describes fuzziness.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Fuzzy logic itself, is, the theory of fuzzy sets, or sets that calibrate vagueness.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Warning: This is NOT uncertainty. That's probability.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 is like, the probability that when you roll a dice, you get a 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you either get a 6, or not. You can't get a 5.5 in dice,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fuzzy is for a grade of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say 39 degrees </a:t>
            </a:r>
            <a:r>
              <a:rPr lang="en-US" dirty="0" err="1"/>
              <a:t>Celcius</a:t>
            </a:r>
            <a:r>
              <a:rPr lang="en-US" dirty="0"/>
              <a:t> is hot, but 38.5 degrees </a:t>
            </a:r>
            <a:r>
              <a:rPr lang="en-US" dirty="0" err="1"/>
              <a:t>Celcius</a:t>
            </a:r>
            <a:r>
              <a:rPr lang="en-US" dirty="0"/>
              <a:t> is also hot or quite hot.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hope that clears up how to distinguish between probability and fuzzy.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9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have the output Score crisp 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easy to know, who has priority to get the scholarship, right?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Student B, because he/she has 78.21,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Student A got 67.5.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many students, and many scholarship slots,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you do the same thing, and you sort based on biggest Output Scores,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students with the top Scores get the scholarship,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rest will be rejected.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that's it if our defuzzification method is using Mamdani.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what if we're using </a:t>
            </a:r>
            <a:r>
              <a:rPr lang="en-US" dirty="0" err="1"/>
              <a:t>Sugeno</a:t>
            </a:r>
            <a:r>
              <a:rPr lang="en-US" dirty="0"/>
              <a:t> instead?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711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Sugeno</a:t>
            </a:r>
            <a:r>
              <a:rPr lang="en-US" dirty="0"/>
              <a:t> defuzzification is simpler.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these are the fuzzy output values for Student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these are for Student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</a:t>
            </a:r>
            <a:r>
              <a:rPr lang="en-US" dirty="0" err="1"/>
              <a:t>Sugeno</a:t>
            </a:r>
            <a:r>
              <a:rPr lang="en-US" dirty="0"/>
              <a:t> defuzzification, we need to set values for each output linguistic.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Here, we set Score 50 as Rejected, Score 70 as Considered,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Score 100 as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</a:t>
            </a:r>
            <a:r>
              <a:rPr lang="en-US" dirty="0" err="1"/>
              <a:t>Sugeno</a:t>
            </a:r>
            <a:r>
              <a:rPr lang="en-US" dirty="0"/>
              <a:t> formula, that we'll show you shortly.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213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you do is you multiply the Student's fuzzy output 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linguistic membership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Student A's Accepted is 0.25, you multiply by the Accepted output membership value that is 100.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also multiply for Considered that is 70, and for Rejected that is 50.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bottom part, you sum all of the Student A's fuzzy output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you get Student A's score is 80.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same method, you get Student B's score is 93.67.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gets the priority for scholarship? Yes that's right, Student B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see, the output scores are different with </a:t>
            </a:r>
            <a:r>
              <a:rPr lang="en-US" dirty="0" err="1"/>
              <a:t>Sugeno</a:t>
            </a:r>
            <a:r>
              <a:rPr lang="en-US" dirty="0"/>
              <a:t>, than with Mamdani.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in this case, the decision is still the same, that Student B gets priority.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if the output membership design is very different,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possible that </a:t>
            </a:r>
            <a:r>
              <a:rPr lang="en-US" dirty="0" err="1"/>
              <a:t>Sugeno</a:t>
            </a:r>
            <a:r>
              <a:rPr lang="en-US" dirty="0"/>
              <a:t> will output different result than Mamdani.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okay, as long as you implement the algorithm correctly.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Alright my friends, and that's it our discussion about Fuzzy Logic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hope this is pretty clear for you.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this it will be time for you to code a program,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implement the Fuzzy Logic algorithm,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Python programming language.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you again in the next topic.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Hendy Irawan. </a:t>
            </a:r>
            <a:r>
              <a:rPr lang="en-US" dirty="0" err="1"/>
              <a:t>Wassalaamu'alaikum</a:t>
            </a:r>
            <a:r>
              <a:rPr lang="en-US" dirty="0"/>
              <a:t> </a:t>
            </a:r>
            <a:r>
              <a:rPr lang="en-US" dirty="0" err="1"/>
              <a:t>warohmatullahi</a:t>
            </a:r>
            <a:r>
              <a:rPr lang="en-US" dirty="0"/>
              <a:t> </a:t>
            </a:r>
            <a:r>
              <a:rPr lang="en-US" dirty="0" err="1"/>
              <a:t>wabarokatuh</a:t>
            </a:r>
            <a:r>
              <a:rPr lang="en-US" dirty="0"/>
              <a:t>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[skip]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[skip]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0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AC8100-CBA6-427A-8125-0CC3C1779AA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885D-B9EC-4571-B810-D4538400072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A08CC-CECD-4BD4-A124-3D42458177F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09AFC-6054-4AF1-8974-C52DED29424F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C693-F954-49DB-AEA9-1BE96C284D7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A0228-1FA1-42A3-B73A-7FCDA439159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99E6-728A-4FF5-BBE3-08B1EBCC4C6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ADB11-0DF0-4F72-8FD0-F4FE27F253D4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A66AD7-BA07-4837-A6F1-8A772A46C17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1" r:id="rId9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59.png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 – </a:t>
            </a:r>
            <a:r>
              <a:rPr lang="en-US" dirty="0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Fuzzy Logic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1-1 S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7555" y="1321656"/>
            <a:ext cx="6069290" cy="511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96F4C-8BC4-452E-9096-6D31E43C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853634"/>
          </a:xfrm>
        </p:spPr>
        <p:txBody>
          <a:bodyPr/>
          <a:lstStyle/>
          <a:p>
            <a:pPr algn="ctr"/>
            <a:r>
              <a:rPr lang="en-US" dirty="0"/>
              <a:t>Case Example </a:t>
            </a:r>
            <a:br>
              <a:rPr lang="en-US" dirty="0"/>
            </a:br>
            <a:r>
              <a:rPr lang="en-US" sz="2000" dirty="0"/>
              <a:t>that can be solved using Fuzzy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88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university wants to provide some scholarships to their outstanding students</a:t>
            </a:r>
          </a:p>
          <a:p>
            <a:r>
              <a:rPr lang="en-US" dirty="0"/>
              <a:t>Define classical rule</a:t>
            </a:r>
          </a:p>
          <a:p>
            <a:pPr lvl="1"/>
            <a:r>
              <a:rPr lang="en-US" dirty="0"/>
              <a:t>Select students based on their current GPA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B6EB5-DC53-4C7D-B7B8-D206DA9D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09" y="4028250"/>
            <a:ext cx="4219024" cy="2113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5EAB26-1D10-4FCB-A1B0-D6166D7DBB23}"/>
              </a:ext>
            </a:extLst>
          </p:cNvPr>
          <p:cNvSpPr/>
          <p:nvPr/>
        </p:nvSpPr>
        <p:spPr>
          <a:xfrm>
            <a:off x="2093296" y="4511040"/>
            <a:ext cx="3903879" cy="16306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&gt;=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FF8000"/>
                </a:solidFill>
              </a:rPr>
              <a:t>3.0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endParaRPr lang="en-US" sz="1600" dirty="0">
              <a:solidFill>
                <a:srgbClr val="808080"/>
              </a:solidFill>
            </a:endParaRPr>
          </a:p>
          <a:p>
            <a:r>
              <a:rPr lang="en-US" sz="1600" dirty="0">
                <a:solidFill>
                  <a:srgbClr val="808080"/>
                </a:solidFill>
              </a:rPr>
              <a:t>	</a:t>
            </a:r>
            <a:r>
              <a:rPr lang="en-US" sz="1600" dirty="0">
                <a:solidFill>
                  <a:srgbClr val="000000"/>
                </a:solidFill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17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selection criteria is too broad, add more parameter</a:t>
            </a:r>
          </a:p>
          <a:p>
            <a:r>
              <a:rPr lang="en-US" dirty="0"/>
              <a:t>Add more classic rule</a:t>
            </a:r>
          </a:p>
          <a:p>
            <a:pPr lvl="1"/>
            <a:r>
              <a:rPr lang="en-US" dirty="0"/>
              <a:t>Select students based on their parent’s income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B6EB5-DC53-4C7D-B7B8-D206DA9D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09" y="4028250"/>
            <a:ext cx="4219024" cy="2113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5EAB26-1D10-4FCB-A1B0-D6166D7DBB23}"/>
              </a:ext>
            </a:extLst>
          </p:cNvPr>
          <p:cNvSpPr/>
          <p:nvPr/>
        </p:nvSpPr>
        <p:spPr>
          <a:xfrm>
            <a:off x="2093296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7B368-C30F-43D5-861C-71C1FE08A2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62" y="3880013"/>
            <a:ext cx="40572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Then come a specific case: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2BE4E4-46F8-4F0F-9A2F-D37B7DF1E163}"/>
              </a:ext>
            </a:extLst>
          </p:cNvPr>
          <p:cNvGraphicFramePr>
            <a:graphicFrameLocks noGrp="1"/>
          </p:cNvGraphicFramePr>
          <p:nvPr/>
        </p:nvGraphicFramePr>
        <p:xfrm>
          <a:off x="2334597" y="2526988"/>
          <a:ext cx="4502603" cy="116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0612">
                  <a:extLst>
                    <a:ext uri="{9D8B030D-6E8A-4147-A177-3AD203B41FA5}">
                      <a16:colId xmlns:a16="http://schemas.microsoft.com/office/drawing/2014/main" val="3407600571"/>
                    </a:ext>
                  </a:extLst>
                </a:gridCol>
                <a:gridCol w="940287">
                  <a:extLst>
                    <a:ext uri="{9D8B030D-6E8A-4147-A177-3AD203B41FA5}">
                      <a16:colId xmlns:a16="http://schemas.microsoft.com/office/drawing/2014/main" val="288343403"/>
                    </a:ext>
                  </a:extLst>
                </a:gridCol>
                <a:gridCol w="2151704">
                  <a:extLst>
                    <a:ext uri="{9D8B030D-6E8A-4147-A177-3AD203B41FA5}">
                      <a16:colId xmlns:a16="http://schemas.microsoft.com/office/drawing/2014/main" val="518580424"/>
                    </a:ext>
                  </a:extLst>
                </a:gridCol>
              </a:tblGrid>
              <a:tr h="5084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Parents’</a:t>
                      </a:r>
                      <a:r>
                        <a:rPr lang="en-US" sz="1400" b="0" baseline="0" dirty="0"/>
                        <a:t> Income</a:t>
                      </a:r>
                    </a:p>
                    <a:p>
                      <a:pPr algn="ctr"/>
                      <a:r>
                        <a:rPr lang="en-US" sz="1400" b="0" baseline="0" dirty="0"/>
                        <a:t>IDR/month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5862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991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52088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DB908F1-1664-4309-94D8-664B9D62F611}"/>
              </a:ext>
            </a:extLst>
          </p:cNvPr>
          <p:cNvSpPr/>
          <p:nvPr/>
        </p:nvSpPr>
        <p:spPr>
          <a:xfrm>
            <a:off x="2093296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86FECD-754B-4D4E-B405-1A63E2EC57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62" y="3880013"/>
            <a:ext cx="40572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Then come a specific case: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a new rule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2BE4E4-46F8-4F0F-9A2F-D37B7DF1E163}"/>
              </a:ext>
            </a:extLst>
          </p:cNvPr>
          <p:cNvGraphicFramePr>
            <a:graphicFrameLocks noGrp="1"/>
          </p:cNvGraphicFramePr>
          <p:nvPr/>
        </p:nvGraphicFramePr>
        <p:xfrm>
          <a:off x="2334597" y="2526988"/>
          <a:ext cx="4502603" cy="116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0612">
                  <a:extLst>
                    <a:ext uri="{9D8B030D-6E8A-4147-A177-3AD203B41FA5}">
                      <a16:colId xmlns:a16="http://schemas.microsoft.com/office/drawing/2014/main" val="3407600571"/>
                    </a:ext>
                  </a:extLst>
                </a:gridCol>
                <a:gridCol w="940287">
                  <a:extLst>
                    <a:ext uri="{9D8B030D-6E8A-4147-A177-3AD203B41FA5}">
                      <a16:colId xmlns:a16="http://schemas.microsoft.com/office/drawing/2014/main" val="288343403"/>
                    </a:ext>
                  </a:extLst>
                </a:gridCol>
                <a:gridCol w="2151704">
                  <a:extLst>
                    <a:ext uri="{9D8B030D-6E8A-4147-A177-3AD203B41FA5}">
                      <a16:colId xmlns:a16="http://schemas.microsoft.com/office/drawing/2014/main" val="518580424"/>
                    </a:ext>
                  </a:extLst>
                </a:gridCol>
              </a:tblGrid>
              <a:tr h="5084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Parents’</a:t>
                      </a:r>
                      <a:r>
                        <a:rPr lang="en-US" sz="1400" b="0" baseline="0" dirty="0"/>
                        <a:t> Income</a:t>
                      </a:r>
                    </a:p>
                    <a:p>
                      <a:pPr algn="ctr"/>
                      <a:r>
                        <a:rPr lang="en-US" sz="1400" b="0" baseline="0" dirty="0"/>
                        <a:t>IDR/month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5862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991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52088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9E3A561-D77E-4AAF-A2D9-42C24EC7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10" y="3901440"/>
            <a:ext cx="4196711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2093296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9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6CB0-EF2B-4380-83A7-E0E5AFF8C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if the University can only provide </a:t>
            </a:r>
            <a:r>
              <a:rPr lang="en-US" dirty="0">
                <a:solidFill>
                  <a:srgbClr val="0000FF"/>
                </a:solidFill>
              </a:rPr>
              <a:t>5 scholarships</a:t>
            </a:r>
            <a:r>
              <a:rPr lang="en-US" dirty="0"/>
              <a:t>, and there are </a:t>
            </a:r>
            <a:r>
              <a:rPr lang="en-US" dirty="0">
                <a:solidFill>
                  <a:srgbClr val="FF0000"/>
                </a:solidFill>
              </a:rPr>
              <a:t>6 qualified </a:t>
            </a:r>
            <a:r>
              <a:rPr lang="en-US" dirty="0"/>
              <a:t>applicants?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D3EA-89C1-4114-8012-D48262721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CF0A72-2881-4656-867C-90CD653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F36CB-82AE-4A64-94A0-36CC23F58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C42-5ED9-4671-92BB-BC0EA778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10" y="3901440"/>
            <a:ext cx="4196711" cy="228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514CD2-6C64-4B20-B015-29260DC7CF6D}"/>
              </a:ext>
            </a:extLst>
          </p:cNvPr>
          <p:cNvSpPr/>
          <p:nvPr/>
        </p:nvSpPr>
        <p:spPr>
          <a:xfrm>
            <a:off x="2093296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03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6CB0-EF2B-4380-83A7-E0E5AFF8C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if the University can only provide </a:t>
            </a:r>
            <a:r>
              <a:rPr lang="en-US" dirty="0">
                <a:solidFill>
                  <a:srgbClr val="0000FF"/>
                </a:solidFill>
              </a:rPr>
              <a:t>5 scholarships</a:t>
            </a:r>
            <a:r>
              <a:rPr lang="en-US" dirty="0"/>
              <a:t>, and there are </a:t>
            </a:r>
            <a:r>
              <a:rPr lang="en-US" dirty="0">
                <a:solidFill>
                  <a:srgbClr val="FF0000"/>
                </a:solidFill>
              </a:rPr>
              <a:t>6 qualified </a:t>
            </a:r>
            <a:r>
              <a:rPr lang="en-US" dirty="0"/>
              <a:t>applicants?</a:t>
            </a:r>
          </a:p>
          <a:p>
            <a:r>
              <a:rPr lang="en-US" dirty="0"/>
              <a:t>Change the binary decision</a:t>
            </a:r>
            <a:br>
              <a:rPr lang="en-US" dirty="0"/>
            </a:br>
            <a:r>
              <a:rPr lang="en-US" dirty="0"/>
              <a:t>to a scoring system [0,1]</a:t>
            </a:r>
          </a:p>
          <a:p>
            <a:pPr lvl="1"/>
            <a:r>
              <a:rPr lang="en-US" dirty="0"/>
              <a:t>Score = </a:t>
            </a:r>
            <a:br>
              <a:rPr lang="en-US" dirty="0"/>
            </a:br>
            <a:r>
              <a:rPr lang="en-US" dirty="0"/>
              <a:t>(GPA/4 + (20-income)/19)/2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D3EA-89C1-4114-8012-D48262721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CF0A72-2881-4656-867C-90CD653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F36CB-82AE-4A64-94A0-36CC23F58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BECDB-C785-450C-AD19-1E9E2E19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5" y="3111760"/>
            <a:ext cx="378547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Combine and Adjust to original rule: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2093295" y="3113792"/>
            <a:ext cx="4410562" cy="3024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+(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 =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CE0419-56E5-45AD-A2AB-42D26684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16" y="3113792"/>
            <a:ext cx="3782717" cy="27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More specific cases?</a:t>
            </a:r>
          </a:p>
          <a:p>
            <a:r>
              <a:rPr lang="en-US" dirty="0"/>
              <a:t>Further modifying the rule to adapt the situation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2093295" y="3113792"/>
            <a:ext cx="4410562" cy="3024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0.8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+(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8451A-C52C-4ED7-8718-2D58448B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16" y="3107078"/>
            <a:ext cx="378547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What is Fuzzy Logic?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Extended Rule</a:t>
            </a:r>
          </a:p>
          <a:p>
            <a:pPr lvl="1"/>
            <a:r>
              <a:rPr lang="en-US" dirty="0"/>
              <a:t>Complicated function</a:t>
            </a:r>
          </a:p>
          <a:p>
            <a:pPr lvl="1"/>
            <a:r>
              <a:rPr lang="en-US" dirty="0"/>
              <a:t>Not easy to modify</a:t>
            </a:r>
          </a:p>
          <a:p>
            <a:pPr lvl="1"/>
            <a:r>
              <a:rPr lang="en-US" dirty="0"/>
              <a:t>Not intuitive</a:t>
            </a:r>
          </a:p>
          <a:p>
            <a:pPr lvl="1"/>
            <a:r>
              <a:rPr lang="en-US" dirty="0"/>
              <a:t>Many hard-coded parameters</a:t>
            </a:r>
          </a:p>
          <a:p>
            <a:pPr lvl="1"/>
            <a:r>
              <a:rPr lang="en-US" dirty="0"/>
              <a:t>Not easy to understand</a:t>
            </a:r>
          </a:p>
          <a:p>
            <a:r>
              <a:rPr lang="en-US" dirty="0"/>
              <a:t>Fuzzy can help this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0CA5A-8CB5-49C0-B8A1-36E5DBBB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27" y="2657292"/>
            <a:ext cx="3752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Fuzzy Value and Fuzzy 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05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Crisp Facts </a:t>
            </a:r>
          </a:p>
          <a:p>
            <a:pPr lvl="1"/>
            <a:r>
              <a:rPr lang="en-US" sz="1800" dirty="0"/>
              <a:t>clear and distinct boundaries</a:t>
            </a:r>
          </a:p>
          <a:p>
            <a:pPr lvl="1"/>
            <a:r>
              <a:rPr lang="en-US" sz="1800" dirty="0"/>
              <a:t>“either-or”</a:t>
            </a:r>
          </a:p>
          <a:p>
            <a:r>
              <a:rPr lang="en-US" sz="2000" dirty="0"/>
              <a:t>Fuzzy Facts</a:t>
            </a:r>
          </a:p>
          <a:p>
            <a:pPr lvl="1"/>
            <a:r>
              <a:rPr lang="en-US" sz="1800" dirty="0"/>
              <a:t>imprecise boundaries</a:t>
            </a:r>
          </a:p>
          <a:p>
            <a:pPr lvl="1"/>
            <a:r>
              <a:rPr lang="en-US" sz="1800" dirty="0"/>
              <a:t>“more-or-less”</a:t>
            </a:r>
          </a:p>
          <a:p>
            <a:r>
              <a:rPr lang="en-US" sz="2000" dirty="0"/>
              <a:t>Probability </a:t>
            </a:r>
          </a:p>
          <a:p>
            <a:pPr lvl="1"/>
            <a:r>
              <a:rPr lang="en-US" sz="1800" dirty="0"/>
              <a:t>incomplete facts</a:t>
            </a:r>
          </a:p>
          <a:p>
            <a:pPr lvl="1"/>
            <a:r>
              <a:rPr lang="en-US" sz="1800" dirty="0"/>
              <a:t>“might-be”, “chance”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Fuzzy, Crisp, and Probability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3124"/>
          <a:stretch/>
        </p:blipFill>
        <p:spPr>
          <a:xfrm>
            <a:off x="7524249" y="2251310"/>
            <a:ext cx="2333047" cy="110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935" r="-1"/>
          <a:stretch/>
        </p:blipFill>
        <p:spPr>
          <a:xfrm>
            <a:off x="7519536" y="3661128"/>
            <a:ext cx="2342471" cy="11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058075-C1E2-48E9-9820-3789024CC3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Crisp value has distinct boundary between 1 and 0</a:t>
            </a:r>
          </a:p>
          <a:p>
            <a:r>
              <a:rPr lang="en-US" sz="2000" dirty="0"/>
              <a:t>Fuzzy vale consist of a crisp value, and a gray area to bridge the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Crisp value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7C868-6ADD-472B-8B73-599BD02B2D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74" y="3179263"/>
            <a:ext cx="3609955" cy="25593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78" y="3526663"/>
            <a:ext cx="4762023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Crisp value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01B40A-1CA4-46E1-9CC6-D5ACAF2AEA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49674"/>
          <a:stretch/>
        </p:blipFill>
        <p:spPr>
          <a:xfrm>
            <a:off x="2207985" y="2133492"/>
            <a:ext cx="2274380" cy="1743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1701"/>
          <a:stretch/>
        </p:blipFill>
        <p:spPr>
          <a:xfrm>
            <a:off x="2207986" y="4358678"/>
            <a:ext cx="2182803" cy="1743860"/>
          </a:xfrm>
          <a:prstGeom prst="rect">
            <a:avLst/>
          </a:prstGeom>
        </p:spPr>
      </p:pic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E83FDA8D-7FD0-4A6A-86B1-C2CAF724A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255" y="1954574"/>
          <a:ext cx="4662308" cy="43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5035680" imgH="4678200" progId="Word.Picture.8">
                  <p:embed/>
                </p:oleObj>
              </mc:Choice>
              <mc:Fallback>
                <p:oleObj name="Picture" r:id="rId4" imgW="5035680" imgH="4678200" progId="Word.Picture.8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E83FDA8D-7FD0-4A6A-86B1-C2CAF724A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255" y="1954574"/>
                        <a:ext cx="4662308" cy="433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pPr lvl="1"/>
            <a:r>
              <a:rPr lang="en-US" dirty="0"/>
              <a:t>likelihood that a future event will occur</a:t>
            </a:r>
          </a:p>
          <a:p>
            <a:pPr lvl="1"/>
            <a:r>
              <a:rPr lang="en-US" dirty="0"/>
              <a:t>Probability event is in a set</a:t>
            </a:r>
          </a:p>
          <a:p>
            <a:r>
              <a:rPr lang="en-US" dirty="0"/>
              <a:t>Fuzzy Logic</a:t>
            </a:r>
          </a:p>
          <a:p>
            <a:pPr lvl="1"/>
            <a:r>
              <a:rPr lang="en-US" dirty="0"/>
              <a:t>Measures ambiguity of event that has already occurred</a:t>
            </a:r>
          </a:p>
          <a:p>
            <a:pPr lvl="1"/>
            <a:r>
              <a:rPr lang="en-US" dirty="0"/>
              <a:t>Degree of membership in a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Probability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linguistic variable is a fuzzy variable</a:t>
            </a:r>
          </a:p>
          <a:p>
            <a:r>
              <a:rPr lang="en-US" dirty="0"/>
              <a:t>A variable whose values are words or sentences in a natural or artificial language</a:t>
            </a:r>
          </a:p>
          <a:p>
            <a:r>
              <a:rPr lang="en-US" dirty="0"/>
              <a:t>Age is a linguistic variable if its values are linguistic rather </a:t>
            </a:r>
            <a:r>
              <a:rPr lang="en-US"/>
              <a:t>than numerical, </a:t>
            </a:r>
            <a:endParaRPr lang="en-US" dirty="0"/>
          </a:p>
          <a:p>
            <a:pPr lvl="1"/>
            <a:r>
              <a:rPr lang="en-US" dirty="0"/>
              <a:t>i.</a:t>
            </a:r>
            <a:r>
              <a:rPr lang="en-US"/>
              <a:t>e., </a:t>
            </a:r>
            <a:r>
              <a:rPr lang="en-US" i="1"/>
              <a:t>young</a:t>
            </a:r>
            <a:r>
              <a:rPr lang="en-US"/>
              <a:t>, </a:t>
            </a:r>
            <a:r>
              <a:rPr lang="en-US" i="1"/>
              <a:t>not young</a:t>
            </a:r>
            <a:r>
              <a:rPr lang="en-US"/>
              <a:t>, </a:t>
            </a:r>
            <a:r>
              <a:rPr lang="en-US" i="1"/>
              <a:t>very young</a:t>
            </a:r>
            <a:r>
              <a:rPr lang="en-US"/>
              <a:t>, </a:t>
            </a:r>
            <a:r>
              <a:rPr lang="en-US" i="1"/>
              <a:t>quite young</a:t>
            </a:r>
            <a:r>
              <a:rPr lang="en-US"/>
              <a:t>, </a:t>
            </a:r>
            <a:r>
              <a:rPr lang="en-US" i="1"/>
              <a:t>old</a:t>
            </a:r>
            <a:r>
              <a:rPr lang="en-US"/>
              <a:t>, </a:t>
            </a:r>
            <a:r>
              <a:rPr lang="en-US" i="1" dirty="0"/>
              <a:t>not very old</a:t>
            </a:r>
            <a:r>
              <a:rPr lang="en-US" dirty="0"/>
              <a:t> and </a:t>
            </a:r>
            <a:r>
              <a:rPr lang="en-US" i="1" dirty="0"/>
              <a:t>not </a:t>
            </a:r>
            <a:r>
              <a:rPr lang="en-US" i="1"/>
              <a:t>very young</a:t>
            </a:r>
            <a:r>
              <a:rPr lang="en-US"/>
              <a:t>, etc., </a:t>
            </a:r>
            <a:endParaRPr lang="en-US" dirty="0"/>
          </a:p>
          <a:p>
            <a:pPr lvl="1"/>
            <a:r>
              <a:rPr lang="en-US" dirty="0"/>
              <a:t>rather </a:t>
            </a:r>
            <a:r>
              <a:rPr lang="en-US"/>
              <a:t>than 20, 21,22, </a:t>
            </a:r>
            <a:r>
              <a:rPr lang="en-US" dirty="0"/>
              <a:t>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Treating </a:t>
            </a:r>
            <a:r>
              <a:rPr lang="en-US" b="1" dirty="0"/>
              <a:t>Truth</a:t>
            </a:r>
            <a:r>
              <a:rPr lang="en-US" dirty="0"/>
              <a:t> as a linguistic variable with values such </a:t>
            </a:r>
            <a:r>
              <a:rPr lang="en-US"/>
              <a:t>as true, very true, completely </a:t>
            </a:r>
            <a:r>
              <a:rPr lang="en-US" i="1"/>
              <a:t>true</a:t>
            </a:r>
            <a:r>
              <a:rPr lang="en-US"/>
              <a:t>, </a:t>
            </a:r>
            <a:r>
              <a:rPr lang="en-US" i="1" dirty="0"/>
              <a:t>not </a:t>
            </a:r>
            <a:r>
              <a:rPr lang="en-US" i="1"/>
              <a:t>very true</a:t>
            </a:r>
            <a:r>
              <a:rPr lang="en-US"/>
              <a:t>, </a:t>
            </a:r>
            <a:r>
              <a:rPr lang="en-US" i="1"/>
              <a:t>untrue</a:t>
            </a:r>
            <a:r>
              <a:rPr lang="en-US"/>
              <a:t>, </a:t>
            </a:r>
            <a:r>
              <a:rPr lang="en-US" i="1"/>
              <a:t>etc</a:t>
            </a:r>
            <a:r>
              <a:rPr lang="en-US"/>
              <a:t>., </a:t>
            </a:r>
            <a:r>
              <a:rPr lang="en-US" dirty="0"/>
              <a:t>leads to what is called fuzzy logic. </a:t>
            </a:r>
          </a:p>
          <a:p>
            <a:r>
              <a:rPr lang="en-US" dirty="0"/>
              <a:t>By providing a basis for </a:t>
            </a:r>
            <a:r>
              <a:rPr lang="en-US"/>
              <a:t>approximate reasoning, that is, </a:t>
            </a:r>
            <a:r>
              <a:rPr lang="en-US" dirty="0"/>
              <a:t>a mode of reasoning which is not exact nor </a:t>
            </a:r>
            <a:r>
              <a:rPr lang="en-US"/>
              <a:t>very inexact, </a:t>
            </a:r>
            <a:r>
              <a:rPr lang="en-US" dirty="0"/>
              <a:t>such logic may offer a more realistic framework for human reasoning than the traditional two-valued logic.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Membership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27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Formula used for more </a:t>
                </a:r>
                <a:r>
                  <a:rPr lang="en-US" i="1" dirty="0"/>
                  <a:t>humane</a:t>
                </a:r>
                <a:r>
                  <a:rPr lang="en-US" dirty="0"/>
                  <a:t> reasoning.</a:t>
                </a:r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 the universe of discourse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member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A fuzzy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defined as a membership function, which maps every object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into a real value in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[0, 1].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Values denote the degree of membership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Experts rely on common sense when they solve problems.</a:t>
            </a:r>
          </a:p>
          <a:p>
            <a:endParaRPr lang="en-US" dirty="0"/>
          </a:p>
          <a:p>
            <a:r>
              <a:rPr lang="en-US" dirty="0"/>
              <a:t>“People do not </a:t>
            </a:r>
            <a:r>
              <a:rPr lang="en-US"/>
              <a:t>require precise, </a:t>
            </a:r>
            <a:r>
              <a:rPr lang="en-US" dirty="0"/>
              <a:t>numerical </a:t>
            </a:r>
            <a:r>
              <a:rPr lang="en-US"/>
              <a:t>information input, </a:t>
            </a:r>
            <a:r>
              <a:rPr lang="en-US" dirty="0"/>
              <a:t>and yet they are capable of highly adaptive control.”</a:t>
            </a:r>
          </a:p>
          <a:p>
            <a:pPr lvl="1"/>
            <a:r>
              <a:rPr lang="en-US" dirty="0"/>
              <a:t>Professor </a:t>
            </a:r>
            <a:r>
              <a:rPr lang="en-US" err="1"/>
              <a:t>Lotfi</a:t>
            </a:r>
            <a:r>
              <a:rPr lang="en-US"/>
              <a:t> Zadeh, UC Berkeley, </a:t>
            </a:r>
            <a:r>
              <a:rPr lang="en-US" dirty="0"/>
              <a:t>1965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Membership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88B40-BE98-438C-8201-936F33890B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493FA5-30F8-4B70-931A-F439D2384C2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 lIns="9144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i="0" dirty="0">
                    <a:latin typeface="+mj-lt"/>
                  </a:rPr>
                  <a:t> is </a:t>
                </a:r>
                <a:r>
                  <a:rPr lang="en-US" sz="2000" dirty="0"/>
                  <a:t>universe of discourse of temperature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∞]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A is a Fuzzy set Temperature with 3 Linguistics: </a:t>
                </a:r>
                <a:br>
                  <a:rPr lang="en-US" sz="2000" dirty="0"/>
                </a:br>
                <a:r>
                  <a:rPr lang="en-US" sz="2000" dirty="0"/>
                  <a:t>Cold, Warm, Hot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Fuzzy set maps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as degree of membership in range of [0,1]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493FA5-30F8-4B70-931A-F439D2384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C5CF0C3F-506A-40D5-8DE0-825476F0ABF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89126" y="3846136"/>
              <a:ext cx="8326423" cy="238291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968903">
                      <a:extLst>
                        <a:ext uri="{9D8B030D-6E8A-4147-A177-3AD203B41FA5}">
                          <a16:colId xmlns:a16="http://schemas.microsoft.com/office/drawing/2014/main" val="2559819945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427707404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3992653388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1282550525"/>
                        </a:ext>
                      </a:extLst>
                    </a:gridCol>
                  </a:tblGrid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Crisp Value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Fuzzy Value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7383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Temperature (°C)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Cold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Warm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Hot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359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56800019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2446041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01329620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8870312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366577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C5CF0C3F-506A-40D5-8DE0-825476F0ABF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89126" y="3846136"/>
              <a:ext cx="8326423" cy="238291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968903">
                      <a:extLst>
                        <a:ext uri="{9D8B030D-6E8A-4147-A177-3AD203B41FA5}">
                          <a16:colId xmlns:a16="http://schemas.microsoft.com/office/drawing/2014/main" val="2559819945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427707404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3992653388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1282550525"/>
                        </a:ext>
                      </a:extLst>
                    </a:gridCol>
                  </a:tblGrid>
                  <a:tr h="340417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98704" marR="98704" anchor="ctr">
                        <a:blipFill>
                          <a:blip r:embed="rId4"/>
                          <a:stretch>
                            <a:fillRect l="-205" t="-3571" r="-181314" b="-62142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Fuzzy Value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7383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Temperature (°C)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Cold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Warm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Hot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359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56800019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2446041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01329620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8870312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3665776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57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Membership function usually described as a mathematical graph function</a:t>
            </a:r>
          </a:p>
          <a:p>
            <a:r>
              <a:rPr lang="en-US" dirty="0"/>
              <a:t>Linear Function: </a:t>
            </a:r>
          </a:p>
          <a:p>
            <a:pPr lvl="1"/>
            <a:r>
              <a:rPr lang="en-US" dirty="0"/>
              <a:t>Triangles, Trapezoidal</a:t>
            </a:r>
          </a:p>
          <a:p>
            <a:r>
              <a:rPr lang="en-US" dirty="0"/>
              <a:t>Sigmoid Function and Bell Function: </a:t>
            </a:r>
          </a:p>
          <a:p>
            <a:pPr lvl="1"/>
            <a:r>
              <a:rPr lang="en-US" dirty="0"/>
              <a:t>Phi, Beta, Gauss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Illustrates linear progression in fuzzy value that bridge one value to another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91AFC-67DA-4AC7-847D-95B388EE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11" y="3028479"/>
            <a:ext cx="3640468" cy="2390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66E06-A4D2-4420-BAF0-C95E072D7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23" y="2879687"/>
            <a:ext cx="3838858" cy="25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6C21FC-7822-43DE-B349-D5CB6413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0" y="2985261"/>
            <a:ext cx="3399528" cy="223756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Combination of two linear membership function make the function looks triangular or trapezoidal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9887C-C725-4539-9FE2-460AD4DE1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29" y="3616721"/>
            <a:ext cx="3737126" cy="223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C2EF7E-2DF3-4CCE-8049-100CE100EC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60"/>
          <a:stretch/>
        </p:blipFill>
        <p:spPr>
          <a:xfrm>
            <a:off x="8208866" y="4153188"/>
            <a:ext cx="3622194" cy="21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Illustrates progression from small beginnings that accelerates and approaches a climax over time</a:t>
            </a:r>
          </a:p>
          <a:p>
            <a:pPr lvl="1"/>
            <a:r>
              <a:rPr lang="en-US" dirty="0"/>
              <a:t>When a specific mathematical model is lacking, a sigmoid function is often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B4A4C-36B0-4D6D-B9BF-5A0CEFC6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62" y="3720174"/>
            <a:ext cx="4813430" cy="2440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212F5-3021-4CDB-BCEA-0BBAABE1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92" y="3668679"/>
            <a:ext cx="4089187" cy="2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Various functions to represent sigmoid such ass bell and gaussian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AC2B6-A294-4C5B-804A-3F23068D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0" y="2675962"/>
            <a:ext cx="4182184" cy="2278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E3B5D-8AB2-4CC3-BC1D-97B46B3E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864" y="3429000"/>
            <a:ext cx="3401066" cy="2261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6BD2CC-9EA0-404D-BD72-809EF4DD5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064" y="4084329"/>
            <a:ext cx="3056191" cy="23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Building Fuzzy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47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97741-2C61-4F31-9D81-4EE3C55761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Consist of 3 main process</a:t>
            </a:r>
          </a:p>
          <a:p>
            <a:r>
              <a:rPr lang="en-US" sz="1800" dirty="0"/>
              <a:t>Fuzzification</a:t>
            </a:r>
          </a:p>
          <a:p>
            <a:pPr lvl="1"/>
            <a:r>
              <a:rPr lang="en-US" sz="1600" dirty="0"/>
              <a:t>Transform crisp input into fuzzy values </a:t>
            </a:r>
            <a:br>
              <a:rPr lang="en-US" sz="1600" dirty="0"/>
            </a:br>
            <a:r>
              <a:rPr lang="en-US" sz="1600" dirty="0"/>
              <a:t>based-on its corresponding Membership Function</a:t>
            </a:r>
          </a:p>
          <a:p>
            <a:r>
              <a:rPr lang="en-US" sz="1800" dirty="0"/>
              <a:t>Inference</a:t>
            </a:r>
          </a:p>
          <a:p>
            <a:pPr lvl="1"/>
            <a:r>
              <a:rPr lang="en-US" sz="1600" dirty="0"/>
              <a:t>Determine the fuzzy output using predefined rule</a:t>
            </a:r>
          </a:p>
          <a:p>
            <a:r>
              <a:rPr lang="en-US" sz="1800" dirty="0"/>
              <a:t>Defuzzification</a:t>
            </a:r>
          </a:p>
          <a:p>
            <a:pPr lvl="1"/>
            <a:r>
              <a:rPr lang="en-US" sz="1600" dirty="0"/>
              <a:t>Transform back the output fuzzy value into crisp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System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1CF7A-FA37-487B-A3C2-903C92ABC4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A4BA1257-E7C1-4B25-8A6E-26287085D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2336"/>
              </p:ext>
            </p:extLst>
          </p:nvPr>
        </p:nvGraphicFramePr>
        <p:xfrm>
          <a:off x="8430619" y="1555423"/>
          <a:ext cx="2975790" cy="458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F2F57B3C-E766-448E-A002-754287D1E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619" y="1555423"/>
                        <a:ext cx="2975790" cy="458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1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97741-2C61-4F31-9D81-4EE3C55761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r>
              <a:rPr lang="en-US" sz="2000" dirty="0"/>
              <a:t>To build a fuzzy system, </a:t>
            </a:r>
            <a:br>
              <a:rPr lang="en-US" sz="2000" dirty="0"/>
            </a:br>
            <a:r>
              <a:rPr lang="en-US" sz="2000" dirty="0"/>
              <a:t>we need to design and specify:</a:t>
            </a:r>
          </a:p>
          <a:p>
            <a:pPr lvl="1"/>
            <a:r>
              <a:rPr lang="en-US" sz="1800" dirty="0"/>
              <a:t>Number of input and output Linguistic</a:t>
            </a:r>
          </a:p>
          <a:p>
            <a:pPr lvl="1"/>
            <a:r>
              <a:rPr lang="en-US" sz="1800" dirty="0"/>
              <a:t>Input Membership Functions</a:t>
            </a:r>
          </a:p>
          <a:p>
            <a:pPr lvl="1"/>
            <a:r>
              <a:rPr lang="en-US" sz="1800" dirty="0"/>
              <a:t>Fuzzy Rules</a:t>
            </a:r>
          </a:p>
          <a:p>
            <a:pPr lvl="1"/>
            <a:r>
              <a:rPr lang="en-US" sz="1800" dirty="0"/>
              <a:t>Defuzzification Method</a:t>
            </a:r>
          </a:p>
          <a:p>
            <a:pPr lvl="1"/>
            <a:r>
              <a:rPr lang="en-US" sz="1800" dirty="0"/>
              <a:t>Output Membership Function</a:t>
            </a:r>
          </a:p>
          <a:p>
            <a:r>
              <a:rPr lang="en-US" sz="2000" dirty="0"/>
              <a:t>Ideally these rules and functions </a:t>
            </a:r>
            <a:br>
              <a:rPr lang="en-US" sz="2000" dirty="0"/>
            </a:br>
            <a:r>
              <a:rPr lang="en-US" sz="2000" dirty="0"/>
              <a:t>are provided by “the expert in the appropriate field”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Fuzzy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10A3FF-98CF-4CBD-BFAB-57A783631D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F2F57B3C-E766-448E-A002-754287D1E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45845"/>
              </p:ext>
            </p:extLst>
          </p:nvPr>
        </p:nvGraphicFramePr>
        <p:xfrm>
          <a:off x="8430619" y="1555423"/>
          <a:ext cx="2975790" cy="458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F2F57B3C-E766-448E-A002-754287D1E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619" y="1555423"/>
                        <a:ext cx="2975790" cy="458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6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Designing</a:t>
            </a:r>
            <a:br>
              <a:rPr lang="en-US" dirty="0"/>
            </a:br>
            <a:r>
              <a:rPr lang="en-US" dirty="0"/>
              <a:t>Fuzzy System for Scholarship Selection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031E8-0DB2-4208-9544-7A36D2A83C31}"/>
              </a:ext>
            </a:extLst>
          </p:cNvPr>
          <p:cNvSpPr/>
          <p:nvPr/>
        </p:nvSpPr>
        <p:spPr>
          <a:xfrm>
            <a:off x="3529553" y="3897020"/>
            <a:ext cx="5132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this example, let’s pretend that we are “the expert in this field”</a:t>
            </a:r>
          </a:p>
        </p:txBody>
      </p:sp>
    </p:spTree>
    <p:extLst>
      <p:ext uri="{BB962C8B-B14F-4D97-AF65-F5344CB8AC3E}">
        <p14:creationId xmlns:p14="http://schemas.microsoft.com/office/powerpoint/2010/main" val="36230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How can we represent expert knowledge that uses vague and ambiguous terms in a computer?</a:t>
            </a:r>
          </a:p>
          <a:p>
            <a:pPr lvl="1"/>
            <a:endParaRPr lang="en-US" dirty="0"/>
          </a:p>
          <a:p>
            <a:r>
              <a:rPr lang="en-US" dirty="0"/>
              <a:t>Accepts noisy, imprecise input!</a:t>
            </a:r>
          </a:p>
          <a:p>
            <a:r>
              <a:rPr lang="en-US" dirty="0"/>
              <a:t>Decisions based on “degree of truth”</a:t>
            </a:r>
          </a:p>
          <a:p>
            <a:pPr lvl="1"/>
            <a:r>
              <a:rPr lang="en-US" dirty="0"/>
              <a:t>Graded truth.  </a:t>
            </a:r>
          </a:p>
          <a:p>
            <a:pPr lvl="1"/>
            <a:r>
              <a:rPr lang="en-US" dirty="0"/>
              <a:t>Truth values between True and False.  </a:t>
            </a:r>
          </a:p>
          <a:p>
            <a:pPr lvl="1"/>
            <a:r>
              <a:rPr lang="en-US" dirty="0"/>
              <a:t>Not everything is either/or, true/false, black/white, on/off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Just as the example has been given previously, </a:t>
            </a:r>
            <a:br>
              <a:rPr lang="en-US" sz="2000" dirty="0"/>
            </a:br>
            <a:r>
              <a:rPr lang="en-US" sz="2000" dirty="0"/>
              <a:t>the inputs for the selection are GPA and Parent’s income, </a:t>
            </a:r>
            <a:br>
              <a:rPr lang="en-US" sz="2000" dirty="0"/>
            </a:br>
            <a:r>
              <a:rPr lang="en-US" sz="2000" dirty="0"/>
              <a:t>while the output is the Acceptance score</a:t>
            </a:r>
          </a:p>
          <a:p>
            <a:r>
              <a:rPr lang="en-US" sz="2000" dirty="0"/>
              <a:t>Design the Linguistic Variable for each Input,</a:t>
            </a:r>
            <a:br>
              <a:rPr lang="en-US" sz="2000" dirty="0"/>
            </a:br>
            <a:r>
              <a:rPr lang="en-US" sz="2000" dirty="0"/>
              <a:t>let’s specify each into three (3) linguistics such as:</a:t>
            </a:r>
          </a:p>
          <a:p>
            <a:pPr lvl="1"/>
            <a:r>
              <a:rPr lang="en-US" dirty="0"/>
              <a:t>GPA: </a:t>
            </a:r>
            <a:r>
              <a:rPr lang="en-US" b="1" dirty="0">
                <a:solidFill>
                  <a:srgbClr val="00B050"/>
                </a:solidFill>
              </a:rPr>
              <a:t>High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Average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</a:p>
          <a:p>
            <a:pPr lvl="1"/>
            <a:r>
              <a:rPr lang="en-US" dirty="0"/>
              <a:t>Income: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Middle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Bottom</a:t>
            </a:r>
            <a:r>
              <a:rPr lang="en-US" dirty="0"/>
              <a:t> </a:t>
            </a:r>
          </a:p>
          <a:p>
            <a:r>
              <a:rPr lang="en-US" sz="2000" dirty="0"/>
              <a:t>For the output, we design also three (3) Linguistic</a:t>
            </a:r>
          </a:p>
          <a:p>
            <a:pPr lvl="1"/>
            <a:r>
              <a:rPr lang="en-US" dirty="0"/>
              <a:t>Score: </a:t>
            </a:r>
            <a:r>
              <a:rPr lang="en-US" b="1" dirty="0"/>
              <a:t>Accepted,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Considered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Rejected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the input and output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9C2D9-80EA-4582-8072-FA0E00BF4F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Design the membership function for each Linguistic</a:t>
            </a:r>
          </a:p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B050"/>
                </a:solidFill>
              </a:rPr>
              <a:t>High</a:t>
            </a:r>
            <a:r>
              <a:rPr lang="en-US" sz="2000" dirty="0"/>
              <a:t> )</a:t>
            </a:r>
          </a:p>
          <a:p>
            <a:pPr lvl="1"/>
            <a:r>
              <a:rPr lang="en-US" sz="1800" dirty="0"/>
              <a:t>The range of GPA is [0,4]</a:t>
            </a:r>
          </a:p>
          <a:p>
            <a:pPr lvl="1"/>
            <a:r>
              <a:rPr lang="en-US" sz="1800" dirty="0"/>
              <a:t>From there, we determine that </a:t>
            </a:r>
          </a:p>
          <a:p>
            <a:pPr lvl="1"/>
            <a:r>
              <a:rPr lang="en-US" sz="1800" dirty="0"/>
              <a:t>GPA&gt;3.25 is definitely </a:t>
            </a:r>
            <a:r>
              <a:rPr lang="en-US" sz="1800" b="1" dirty="0"/>
              <a:t>High</a:t>
            </a:r>
            <a:r>
              <a:rPr lang="en-US" sz="1800" dirty="0"/>
              <a:t>, and GPA≤2.5 is definitely </a:t>
            </a:r>
            <a:r>
              <a:rPr lang="en-US" sz="1800" b="1" dirty="0"/>
              <a:t>Not High </a:t>
            </a:r>
          </a:p>
          <a:p>
            <a:pPr lvl="1"/>
            <a:r>
              <a:rPr lang="en-US" sz="1800" dirty="0"/>
              <a:t>Therefore the range (2.5, 3.25] is the fuzzy area </a:t>
            </a:r>
            <a:br>
              <a:rPr lang="en-US" sz="1800" dirty="0"/>
            </a:br>
            <a:r>
              <a:rPr lang="en-US" sz="1800" dirty="0"/>
              <a:t>between High and Not High</a:t>
            </a:r>
          </a:p>
          <a:p>
            <a:pPr lvl="1"/>
            <a:r>
              <a:rPr lang="en-US" sz="1800" dirty="0"/>
              <a:t>Let’s say that the progression between GPA High and Not High is linear, </a:t>
            </a:r>
          </a:p>
          <a:p>
            <a:pPr lvl="1"/>
            <a:r>
              <a:rPr lang="en-US" sz="1800" dirty="0"/>
              <a:t>thus we have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4DEDB-0CA8-4879-9A29-713EDAAA1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10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Design the membership function for each Linguistic</a:t>
            </a:r>
          </a:p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B050"/>
                </a:solidFill>
              </a:rPr>
              <a:t>High</a:t>
            </a:r>
            <a:r>
              <a:rPr lang="en-US" sz="2000" dirty="0"/>
              <a:t> )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9459-6F29-406A-A80C-6DDA0A9DF4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F51AA5-7C44-48A6-AEF7-C92AA7CF1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660833"/>
              </p:ext>
            </p:extLst>
          </p:nvPr>
        </p:nvGraphicFramePr>
        <p:xfrm>
          <a:off x="1594885" y="3411370"/>
          <a:ext cx="4636544" cy="252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2F6FE7-291D-441E-98A0-F99258AEFA24}"/>
                  </a:ext>
                </a:extLst>
              </p:cNvPr>
              <p:cNvSpPr txBox="1"/>
              <p:nvPr/>
            </p:nvSpPr>
            <p:spPr>
              <a:xfrm>
                <a:off x="1333365" y="4502103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2F6FE7-291D-441E-98A0-F99258AEF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65" y="4502103"/>
                <a:ext cx="214611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47F76-362E-4CAA-B38F-80A1872CC856}"/>
                  </a:ext>
                </a:extLst>
              </p:cNvPr>
              <p:cNvSpPr txBox="1"/>
              <p:nvPr/>
            </p:nvSpPr>
            <p:spPr>
              <a:xfrm>
                <a:off x="6955617" y="3863076"/>
                <a:ext cx="3795712" cy="1555054"/>
              </a:xfrm>
              <a:custGeom>
                <a:avLst/>
                <a:gdLst>
                  <a:gd name="connsiteX0" fmla="*/ 0 w 3795712"/>
                  <a:gd name="connsiteY0" fmla="*/ 0 h 1555054"/>
                  <a:gd name="connsiteX1" fmla="*/ 670576 w 3795712"/>
                  <a:gd name="connsiteY1" fmla="*/ 0 h 1555054"/>
                  <a:gd name="connsiteX2" fmla="*/ 1227280 w 3795712"/>
                  <a:gd name="connsiteY2" fmla="*/ 0 h 1555054"/>
                  <a:gd name="connsiteX3" fmla="*/ 1897856 w 3795712"/>
                  <a:gd name="connsiteY3" fmla="*/ 0 h 1555054"/>
                  <a:gd name="connsiteX4" fmla="*/ 2530475 w 3795712"/>
                  <a:gd name="connsiteY4" fmla="*/ 0 h 1555054"/>
                  <a:gd name="connsiteX5" fmla="*/ 3163093 w 3795712"/>
                  <a:gd name="connsiteY5" fmla="*/ 0 h 1555054"/>
                  <a:gd name="connsiteX6" fmla="*/ 3795712 w 3795712"/>
                  <a:gd name="connsiteY6" fmla="*/ 0 h 1555054"/>
                  <a:gd name="connsiteX7" fmla="*/ 3795712 w 3795712"/>
                  <a:gd name="connsiteY7" fmla="*/ 549452 h 1555054"/>
                  <a:gd name="connsiteX8" fmla="*/ 3795712 w 3795712"/>
                  <a:gd name="connsiteY8" fmla="*/ 1083354 h 1555054"/>
                  <a:gd name="connsiteX9" fmla="*/ 3795712 w 3795712"/>
                  <a:gd name="connsiteY9" fmla="*/ 1555054 h 1555054"/>
                  <a:gd name="connsiteX10" fmla="*/ 3087179 w 3795712"/>
                  <a:gd name="connsiteY10" fmla="*/ 1555054 h 1555054"/>
                  <a:gd name="connsiteX11" fmla="*/ 2454560 w 3795712"/>
                  <a:gd name="connsiteY11" fmla="*/ 1555054 h 1555054"/>
                  <a:gd name="connsiteX12" fmla="*/ 1783985 w 3795712"/>
                  <a:gd name="connsiteY12" fmla="*/ 1555054 h 1555054"/>
                  <a:gd name="connsiteX13" fmla="*/ 1189323 w 3795712"/>
                  <a:gd name="connsiteY13" fmla="*/ 1555054 h 1555054"/>
                  <a:gd name="connsiteX14" fmla="*/ 594662 w 3795712"/>
                  <a:gd name="connsiteY14" fmla="*/ 1555054 h 1555054"/>
                  <a:gd name="connsiteX15" fmla="*/ 0 w 3795712"/>
                  <a:gd name="connsiteY15" fmla="*/ 1555054 h 1555054"/>
                  <a:gd name="connsiteX16" fmla="*/ 0 w 3795712"/>
                  <a:gd name="connsiteY16" fmla="*/ 1067804 h 1555054"/>
                  <a:gd name="connsiteX17" fmla="*/ 0 w 3795712"/>
                  <a:gd name="connsiteY17" fmla="*/ 518351 h 1555054"/>
                  <a:gd name="connsiteX18" fmla="*/ 0 w 3795712"/>
                  <a:gd name="connsiteY18" fmla="*/ 0 h 15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95712" h="1555054" fill="none" extrusionOk="0">
                    <a:moveTo>
                      <a:pt x="0" y="0"/>
                    </a:moveTo>
                    <a:cubicBezTo>
                      <a:pt x="150968" y="-27873"/>
                      <a:pt x="381904" y="-26592"/>
                      <a:pt x="670576" y="0"/>
                    </a:cubicBezTo>
                    <a:cubicBezTo>
                      <a:pt x="959248" y="26592"/>
                      <a:pt x="975900" y="22132"/>
                      <a:pt x="1227280" y="0"/>
                    </a:cubicBezTo>
                    <a:cubicBezTo>
                      <a:pt x="1478660" y="-22132"/>
                      <a:pt x="1741739" y="-28077"/>
                      <a:pt x="1897856" y="0"/>
                    </a:cubicBezTo>
                    <a:cubicBezTo>
                      <a:pt x="2053973" y="28077"/>
                      <a:pt x="2224177" y="3253"/>
                      <a:pt x="2530475" y="0"/>
                    </a:cubicBezTo>
                    <a:cubicBezTo>
                      <a:pt x="2836773" y="-3253"/>
                      <a:pt x="2872677" y="-1268"/>
                      <a:pt x="3163093" y="0"/>
                    </a:cubicBezTo>
                    <a:cubicBezTo>
                      <a:pt x="3453509" y="1268"/>
                      <a:pt x="3580021" y="-30362"/>
                      <a:pt x="3795712" y="0"/>
                    </a:cubicBezTo>
                    <a:cubicBezTo>
                      <a:pt x="3812425" y="167610"/>
                      <a:pt x="3812817" y="435174"/>
                      <a:pt x="3795712" y="549452"/>
                    </a:cubicBezTo>
                    <a:cubicBezTo>
                      <a:pt x="3778607" y="663730"/>
                      <a:pt x="3773934" y="964347"/>
                      <a:pt x="3795712" y="1083354"/>
                    </a:cubicBezTo>
                    <a:cubicBezTo>
                      <a:pt x="3817490" y="1202361"/>
                      <a:pt x="3806200" y="1456366"/>
                      <a:pt x="3795712" y="1555054"/>
                    </a:cubicBezTo>
                    <a:cubicBezTo>
                      <a:pt x="3526808" y="1525622"/>
                      <a:pt x="3415869" y="1553072"/>
                      <a:pt x="3087179" y="1555054"/>
                    </a:cubicBezTo>
                    <a:cubicBezTo>
                      <a:pt x="2758489" y="1557036"/>
                      <a:pt x="2608319" y="1549288"/>
                      <a:pt x="2454560" y="1555054"/>
                    </a:cubicBezTo>
                    <a:cubicBezTo>
                      <a:pt x="2300801" y="1560820"/>
                      <a:pt x="2050327" y="1539147"/>
                      <a:pt x="1783985" y="1555054"/>
                    </a:cubicBezTo>
                    <a:cubicBezTo>
                      <a:pt x="1517643" y="1570961"/>
                      <a:pt x="1437281" y="1535595"/>
                      <a:pt x="1189323" y="1555054"/>
                    </a:cubicBezTo>
                    <a:cubicBezTo>
                      <a:pt x="941365" y="1574513"/>
                      <a:pt x="891622" y="1562083"/>
                      <a:pt x="594662" y="1555054"/>
                    </a:cubicBezTo>
                    <a:cubicBezTo>
                      <a:pt x="297702" y="1548025"/>
                      <a:pt x="224873" y="1531089"/>
                      <a:pt x="0" y="1555054"/>
                    </a:cubicBezTo>
                    <a:cubicBezTo>
                      <a:pt x="4518" y="1426657"/>
                      <a:pt x="22367" y="1273525"/>
                      <a:pt x="0" y="1067804"/>
                    </a:cubicBezTo>
                    <a:cubicBezTo>
                      <a:pt x="-22367" y="862083"/>
                      <a:pt x="14320" y="708221"/>
                      <a:pt x="0" y="518351"/>
                    </a:cubicBezTo>
                    <a:cubicBezTo>
                      <a:pt x="-14320" y="328481"/>
                      <a:pt x="-20388" y="229741"/>
                      <a:pt x="0" y="0"/>
                    </a:cubicBezTo>
                    <a:close/>
                  </a:path>
                  <a:path w="3795712" h="1555054" stroke="0" extrusionOk="0">
                    <a:moveTo>
                      <a:pt x="0" y="0"/>
                    </a:moveTo>
                    <a:cubicBezTo>
                      <a:pt x="301404" y="11258"/>
                      <a:pt x="500865" y="-5529"/>
                      <a:pt x="708533" y="0"/>
                    </a:cubicBezTo>
                    <a:cubicBezTo>
                      <a:pt x="916201" y="5529"/>
                      <a:pt x="1158121" y="19167"/>
                      <a:pt x="1379109" y="0"/>
                    </a:cubicBezTo>
                    <a:cubicBezTo>
                      <a:pt x="1600097" y="-19167"/>
                      <a:pt x="1768698" y="-5655"/>
                      <a:pt x="1973770" y="0"/>
                    </a:cubicBezTo>
                    <a:cubicBezTo>
                      <a:pt x="2178842" y="5655"/>
                      <a:pt x="2451729" y="5536"/>
                      <a:pt x="2644346" y="0"/>
                    </a:cubicBezTo>
                    <a:cubicBezTo>
                      <a:pt x="2836963" y="-5536"/>
                      <a:pt x="3515742" y="-15375"/>
                      <a:pt x="3795712" y="0"/>
                    </a:cubicBezTo>
                    <a:cubicBezTo>
                      <a:pt x="3812048" y="169582"/>
                      <a:pt x="3795779" y="289882"/>
                      <a:pt x="3795712" y="549452"/>
                    </a:cubicBezTo>
                    <a:cubicBezTo>
                      <a:pt x="3795645" y="809022"/>
                      <a:pt x="3783061" y="827837"/>
                      <a:pt x="3795712" y="1021152"/>
                    </a:cubicBezTo>
                    <a:cubicBezTo>
                      <a:pt x="3808363" y="1214467"/>
                      <a:pt x="3780117" y="1378734"/>
                      <a:pt x="3795712" y="1555054"/>
                    </a:cubicBezTo>
                    <a:cubicBezTo>
                      <a:pt x="3650516" y="1537216"/>
                      <a:pt x="3233607" y="1534523"/>
                      <a:pt x="3087179" y="1555054"/>
                    </a:cubicBezTo>
                    <a:cubicBezTo>
                      <a:pt x="2940751" y="1575585"/>
                      <a:pt x="2644192" y="1540509"/>
                      <a:pt x="2454560" y="1555054"/>
                    </a:cubicBezTo>
                    <a:cubicBezTo>
                      <a:pt x="2264928" y="1569599"/>
                      <a:pt x="2158590" y="1569573"/>
                      <a:pt x="1935813" y="1555054"/>
                    </a:cubicBezTo>
                    <a:cubicBezTo>
                      <a:pt x="1713036" y="1540535"/>
                      <a:pt x="1597591" y="1554025"/>
                      <a:pt x="1265237" y="1555054"/>
                    </a:cubicBezTo>
                    <a:cubicBezTo>
                      <a:pt x="932883" y="1556083"/>
                      <a:pt x="883029" y="1550430"/>
                      <a:pt x="594662" y="1555054"/>
                    </a:cubicBezTo>
                    <a:cubicBezTo>
                      <a:pt x="306295" y="1559678"/>
                      <a:pt x="243573" y="1575140"/>
                      <a:pt x="0" y="1555054"/>
                    </a:cubicBezTo>
                    <a:cubicBezTo>
                      <a:pt x="-7562" y="1387379"/>
                      <a:pt x="11331" y="1253385"/>
                      <a:pt x="0" y="1052253"/>
                    </a:cubicBezTo>
                    <a:cubicBezTo>
                      <a:pt x="-11331" y="851121"/>
                      <a:pt x="3318" y="748041"/>
                      <a:pt x="0" y="502801"/>
                    </a:cubicBezTo>
                    <a:cubicBezTo>
                      <a:pt x="-3318" y="257561"/>
                      <a:pt x="129" y="10926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≤2.5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&gt;3.25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.25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2.5&lt;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≤3.25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47F76-362E-4CAA-B38F-80A1872C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17" y="3863076"/>
                <a:ext cx="3795712" cy="155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custGeom>
                        <a:avLst/>
                        <a:gdLst>
                          <a:gd name="connsiteX0" fmla="*/ 0 w 3795712"/>
                          <a:gd name="connsiteY0" fmla="*/ 0 h 1555054"/>
                          <a:gd name="connsiteX1" fmla="*/ 670576 w 3795712"/>
                          <a:gd name="connsiteY1" fmla="*/ 0 h 1555054"/>
                          <a:gd name="connsiteX2" fmla="*/ 1227280 w 3795712"/>
                          <a:gd name="connsiteY2" fmla="*/ 0 h 1555054"/>
                          <a:gd name="connsiteX3" fmla="*/ 1897856 w 3795712"/>
                          <a:gd name="connsiteY3" fmla="*/ 0 h 1555054"/>
                          <a:gd name="connsiteX4" fmla="*/ 2530475 w 3795712"/>
                          <a:gd name="connsiteY4" fmla="*/ 0 h 1555054"/>
                          <a:gd name="connsiteX5" fmla="*/ 3163093 w 3795712"/>
                          <a:gd name="connsiteY5" fmla="*/ 0 h 1555054"/>
                          <a:gd name="connsiteX6" fmla="*/ 3795712 w 3795712"/>
                          <a:gd name="connsiteY6" fmla="*/ 0 h 1555054"/>
                          <a:gd name="connsiteX7" fmla="*/ 3795712 w 3795712"/>
                          <a:gd name="connsiteY7" fmla="*/ 549452 h 1555054"/>
                          <a:gd name="connsiteX8" fmla="*/ 3795712 w 3795712"/>
                          <a:gd name="connsiteY8" fmla="*/ 1083354 h 1555054"/>
                          <a:gd name="connsiteX9" fmla="*/ 3795712 w 3795712"/>
                          <a:gd name="connsiteY9" fmla="*/ 1555054 h 1555054"/>
                          <a:gd name="connsiteX10" fmla="*/ 3087179 w 3795712"/>
                          <a:gd name="connsiteY10" fmla="*/ 1555054 h 1555054"/>
                          <a:gd name="connsiteX11" fmla="*/ 2454560 w 3795712"/>
                          <a:gd name="connsiteY11" fmla="*/ 1555054 h 1555054"/>
                          <a:gd name="connsiteX12" fmla="*/ 1783985 w 3795712"/>
                          <a:gd name="connsiteY12" fmla="*/ 1555054 h 1555054"/>
                          <a:gd name="connsiteX13" fmla="*/ 1189323 w 3795712"/>
                          <a:gd name="connsiteY13" fmla="*/ 1555054 h 1555054"/>
                          <a:gd name="connsiteX14" fmla="*/ 594662 w 3795712"/>
                          <a:gd name="connsiteY14" fmla="*/ 1555054 h 1555054"/>
                          <a:gd name="connsiteX15" fmla="*/ 0 w 3795712"/>
                          <a:gd name="connsiteY15" fmla="*/ 1555054 h 1555054"/>
                          <a:gd name="connsiteX16" fmla="*/ 0 w 3795712"/>
                          <a:gd name="connsiteY16" fmla="*/ 1067804 h 1555054"/>
                          <a:gd name="connsiteX17" fmla="*/ 0 w 3795712"/>
                          <a:gd name="connsiteY17" fmla="*/ 518351 h 1555054"/>
                          <a:gd name="connsiteX18" fmla="*/ 0 w 3795712"/>
                          <a:gd name="connsiteY18" fmla="*/ 0 h 1555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795712" h="1555054" fill="none" extrusionOk="0">
                            <a:moveTo>
                              <a:pt x="0" y="0"/>
                            </a:moveTo>
                            <a:cubicBezTo>
                              <a:pt x="150968" y="-27873"/>
                              <a:pt x="381904" y="-26592"/>
                              <a:pt x="670576" y="0"/>
                            </a:cubicBezTo>
                            <a:cubicBezTo>
                              <a:pt x="959248" y="26592"/>
                              <a:pt x="975900" y="22132"/>
                              <a:pt x="1227280" y="0"/>
                            </a:cubicBezTo>
                            <a:cubicBezTo>
                              <a:pt x="1478660" y="-22132"/>
                              <a:pt x="1741739" y="-28077"/>
                              <a:pt x="1897856" y="0"/>
                            </a:cubicBezTo>
                            <a:cubicBezTo>
                              <a:pt x="2053973" y="28077"/>
                              <a:pt x="2224177" y="3253"/>
                              <a:pt x="2530475" y="0"/>
                            </a:cubicBezTo>
                            <a:cubicBezTo>
                              <a:pt x="2836773" y="-3253"/>
                              <a:pt x="2872677" y="-1268"/>
                              <a:pt x="3163093" y="0"/>
                            </a:cubicBezTo>
                            <a:cubicBezTo>
                              <a:pt x="3453509" y="1268"/>
                              <a:pt x="3580021" y="-30362"/>
                              <a:pt x="3795712" y="0"/>
                            </a:cubicBezTo>
                            <a:cubicBezTo>
                              <a:pt x="3812425" y="167610"/>
                              <a:pt x="3812817" y="435174"/>
                              <a:pt x="3795712" y="549452"/>
                            </a:cubicBezTo>
                            <a:cubicBezTo>
                              <a:pt x="3778607" y="663730"/>
                              <a:pt x="3773934" y="964347"/>
                              <a:pt x="3795712" y="1083354"/>
                            </a:cubicBezTo>
                            <a:cubicBezTo>
                              <a:pt x="3817490" y="1202361"/>
                              <a:pt x="3806200" y="1456366"/>
                              <a:pt x="3795712" y="1555054"/>
                            </a:cubicBezTo>
                            <a:cubicBezTo>
                              <a:pt x="3526808" y="1525622"/>
                              <a:pt x="3415869" y="1553072"/>
                              <a:pt x="3087179" y="1555054"/>
                            </a:cubicBezTo>
                            <a:cubicBezTo>
                              <a:pt x="2758489" y="1557036"/>
                              <a:pt x="2608319" y="1549288"/>
                              <a:pt x="2454560" y="1555054"/>
                            </a:cubicBezTo>
                            <a:cubicBezTo>
                              <a:pt x="2300801" y="1560820"/>
                              <a:pt x="2050327" y="1539147"/>
                              <a:pt x="1783985" y="1555054"/>
                            </a:cubicBezTo>
                            <a:cubicBezTo>
                              <a:pt x="1517643" y="1570961"/>
                              <a:pt x="1437281" y="1535595"/>
                              <a:pt x="1189323" y="1555054"/>
                            </a:cubicBezTo>
                            <a:cubicBezTo>
                              <a:pt x="941365" y="1574513"/>
                              <a:pt x="891622" y="1562083"/>
                              <a:pt x="594662" y="1555054"/>
                            </a:cubicBezTo>
                            <a:cubicBezTo>
                              <a:pt x="297702" y="1548025"/>
                              <a:pt x="224873" y="1531089"/>
                              <a:pt x="0" y="1555054"/>
                            </a:cubicBezTo>
                            <a:cubicBezTo>
                              <a:pt x="4518" y="1426657"/>
                              <a:pt x="22367" y="1273525"/>
                              <a:pt x="0" y="1067804"/>
                            </a:cubicBezTo>
                            <a:cubicBezTo>
                              <a:pt x="-22367" y="862083"/>
                              <a:pt x="14320" y="708221"/>
                              <a:pt x="0" y="518351"/>
                            </a:cubicBezTo>
                            <a:cubicBezTo>
                              <a:pt x="-14320" y="328481"/>
                              <a:pt x="-20388" y="229741"/>
                              <a:pt x="0" y="0"/>
                            </a:cubicBezTo>
                            <a:close/>
                          </a:path>
                          <a:path w="3795712" h="1555054" stroke="0" extrusionOk="0">
                            <a:moveTo>
                              <a:pt x="0" y="0"/>
                            </a:moveTo>
                            <a:cubicBezTo>
                              <a:pt x="301404" y="11258"/>
                              <a:pt x="500865" y="-5529"/>
                              <a:pt x="708533" y="0"/>
                            </a:cubicBezTo>
                            <a:cubicBezTo>
                              <a:pt x="916201" y="5529"/>
                              <a:pt x="1158121" y="19167"/>
                              <a:pt x="1379109" y="0"/>
                            </a:cubicBezTo>
                            <a:cubicBezTo>
                              <a:pt x="1600097" y="-19167"/>
                              <a:pt x="1768698" y="-5655"/>
                              <a:pt x="1973770" y="0"/>
                            </a:cubicBezTo>
                            <a:cubicBezTo>
                              <a:pt x="2178842" y="5655"/>
                              <a:pt x="2451729" y="5536"/>
                              <a:pt x="2644346" y="0"/>
                            </a:cubicBezTo>
                            <a:cubicBezTo>
                              <a:pt x="2836963" y="-5536"/>
                              <a:pt x="3515742" y="-15375"/>
                              <a:pt x="3795712" y="0"/>
                            </a:cubicBezTo>
                            <a:cubicBezTo>
                              <a:pt x="3812048" y="169582"/>
                              <a:pt x="3795779" y="289882"/>
                              <a:pt x="3795712" y="549452"/>
                            </a:cubicBezTo>
                            <a:cubicBezTo>
                              <a:pt x="3795645" y="809022"/>
                              <a:pt x="3783061" y="827837"/>
                              <a:pt x="3795712" y="1021152"/>
                            </a:cubicBezTo>
                            <a:cubicBezTo>
                              <a:pt x="3808363" y="1214467"/>
                              <a:pt x="3780117" y="1378734"/>
                              <a:pt x="3795712" y="1555054"/>
                            </a:cubicBezTo>
                            <a:cubicBezTo>
                              <a:pt x="3650516" y="1537216"/>
                              <a:pt x="3233607" y="1534523"/>
                              <a:pt x="3087179" y="1555054"/>
                            </a:cubicBezTo>
                            <a:cubicBezTo>
                              <a:pt x="2940751" y="1575585"/>
                              <a:pt x="2644192" y="1540509"/>
                              <a:pt x="2454560" y="1555054"/>
                            </a:cubicBezTo>
                            <a:cubicBezTo>
                              <a:pt x="2264928" y="1569599"/>
                              <a:pt x="2158590" y="1569573"/>
                              <a:pt x="1935813" y="1555054"/>
                            </a:cubicBezTo>
                            <a:cubicBezTo>
                              <a:pt x="1713036" y="1540535"/>
                              <a:pt x="1597591" y="1554025"/>
                              <a:pt x="1265237" y="1555054"/>
                            </a:cubicBezTo>
                            <a:cubicBezTo>
                              <a:pt x="932883" y="1556083"/>
                              <a:pt x="883029" y="1550430"/>
                              <a:pt x="594662" y="1555054"/>
                            </a:cubicBezTo>
                            <a:cubicBezTo>
                              <a:pt x="306295" y="1559678"/>
                              <a:pt x="243573" y="1575140"/>
                              <a:pt x="0" y="1555054"/>
                            </a:cubicBezTo>
                            <a:cubicBezTo>
                              <a:pt x="-7562" y="1387379"/>
                              <a:pt x="11331" y="1253385"/>
                              <a:pt x="0" y="1052253"/>
                            </a:cubicBezTo>
                            <a:cubicBezTo>
                              <a:pt x="-11331" y="851121"/>
                              <a:pt x="3318" y="748041"/>
                              <a:pt x="0" y="502801"/>
                            </a:cubicBezTo>
                            <a:cubicBezTo>
                              <a:pt x="-3318" y="257561"/>
                              <a:pt x="129" y="1092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FF0000"/>
                </a:solidFill>
              </a:rPr>
              <a:t>Low</a:t>
            </a:r>
            <a:r>
              <a:rPr lang="en-US" sz="2000" dirty="0"/>
              <a:t> )</a:t>
            </a:r>
          </a:p>
          <a:p>
            <a:pPr lvl="1"/>
            <a:r>
              <a:rPr lang="en-US" dirty="0"/>
              <a:t>Here, we determine that GPA≤1 is </a:t>
            </a:r>
            <a:r>
              <a:rPr lang="en-US" b="1" dirty="0"/>
              <a:t>Low</a:t>
            </a:r>
            <a:r>
              <a:rPr lang="en-US" dirty="0"/>
              <a:t>, and GPA&gt;1.75 is </a:t>
            </a:r>
            <a:r>
              <a:rPr lang="en-US" b="1" dirty="0"/>
              <a:t>Not Low</a:t>
            </a:r>
          </a:p>
          <a:p>
            <a:pPr lvl="1"/>
            <a:r>
              <a:rPr lang="en-US" dirty="0"/>
              <a:t>Using the same linear function, we have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CF6D8FA-A0A0-4F5C-8070-1E2D913C25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5CAEA-53D8-4D1C-BD90-DC93DA8F7E23}"/>
                  </a:ext>
                </a:extLst>
              </p:cNvPr>
              <p:cNvSpPr txBox="1"/>
              <p:nvPr/>
            </p:nvSpPr>
            <p:spPr>
              <a:xfrm>
                <a:off x="1333365" y="4502103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5CAEA-53D8-4D1C-BD90-DC93DA8F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65" y="4502103"/>
                <a:ext cx="214611" cy="276999"/>
              </a:xfrm>
              <a:prstGeom prst="rect">
                <a:avLst/>
              </a:prstGeom>
              <a:blipFill>
                <a:blip r:embed="rId3"/>
                <a:stretch>
                  <a:fillRect l="-20000" r="-1714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D03160C-0F0F-48FA-9358-8F10B9837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375770"/>
              </p:ext>
            </p:extLst>
          </p:nvPr>
        </p:nvGraphicFramePr>
        <p:xfrm>
          <a:off x="1600439" y="3411370"/>
          <a:ext cx="4636008" cy="252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A345A2-CA9B-4C77-B2BE-67A32606B7BF}"/>
                  </a:ext>
                </a:extLst>
              </p:cNvPr>
              <p:cNvSpPr txBox="1"/>
              <p:nvPr/>
            </p:nvSpPr>
            <p:spPr>
              <a:xfrm>
                <a:off x="6955617" y="3863076"/>
                <a:ext cx="3795712" cy="1555054"/>
              </a:xfrm>
              <a:custGeom>
                <a:avLst/>
                <a:gdLst>
                  <a:gd name="connsiteX0" fmla="*/ 0 w 3795712"/>
                  <a:gd name="connsiteY0" fmla="*/ 0 h 1555054"/>
                  <a:gd name="connsiteX1" fmla="*/ 670576 w 3795712"/>
                  <a:gd name="connsiteY1" fmla="*/ 0 h 1555054"/>
                  <a:gd name="connsiteX2" fmla="*/ 1227280 w 3795712"/>
                  <a:gd name="connsiteY2" fmla="*/ 0 h 1555054"/>
                  <a:gd name="connsiteX3" fmla="*/ 1897856 w 3795712"/>
                  <a:gd name="connsiteY3" fmla="*/ 0 h 1555054"/>
                  <a:gd name="connsiteX4" fmla="*/ 2530475 w 3795712"/>
                  <a:gd name="connsiteY4" fmla="*/ 0 h 1555054"/>
                  <a:gd name="connsiteX5" fmla="*/ 3163093 w 3795712"/>
                  <a:gd name="connsiteY5" fmla="*/ 0 h 1555054"/>
                  <a:gd name="connsiteX6" fmla="*/ 3795712 w 3795712"/>
                  <a:gd name="connsiteY6" fmla="*/ 0 h 1555054"/>
                  <a:gd name="connsiteX7" fmla="*/ 3795712 w 3795712"/>
                  <a:gd name="connsiteY7" fmla="*/ 549452 h 1555054"/>
                  <a:gd name="connsiteX8" fmla="*/ 3795712 w 3795712"/>
                  <a:gd name="connsiteY8" fmla="*/ 1083354 h 1555054"/>
                  <a:gd name="connsiteX9" fmla="*/ 3795712 w 3795712"/>
                  <a:gd name="connsiteY9" fmla="*/ 1555054 h 1555054"/>
                  <a:gd name="connsiteX10" fmla="*/ 3087179 w 3795712"/>
                  <a:gd name="connsiteY10" fmla="*/ 1555054 h 1555054"/>
                  <a:gd name="connsiteX11" fmla="*/ 2454560 w 3795712"/>
                  <a:gd name="connsiteY11" fmla="*/ 1555054 h 1555054"/>
                  <a:gd name="connsiteX12" fmla="*/ 1783985 w 3795712"/>
                  <a:gd name="connsiteY12" fmla="*/ 1555054 h 1555054"/>
                  <a:gd name="connsiteX13" fmla="*/ 1189323 w 3795712"/>
                  <a:gd name="connsiteY13" fmla="*/ 1555054 h 1555054"/>
                  <a:gd name="connsiteX14" fmla="*/ 594662 w 3795712"/>
                  <a:gd name="connsiteY14" fmla="*/ 1555054 h 1555054"/>
                  <a:gd name="connsiteX15" fmla="*/ 0 w 3795712"/>
                  <a:gd name="connsiteY15" fmla="*/ 1555054 h 1555054"/>
                  <a:gd name="connsiteX16" fmla="*/ 0 w 3795712"/>
                  <a:gd name="connsiteY16" fmla="*/ 1067804 h 1555054"/>
                  <a:gd name="connsiteX17" fmla="*/ 0 w 3795712"/>
                  <a:gd name="connsiteY17" fmla="*/ 518351 h 1555054"/>
                  <a:gd name="connsiteX18" fmla="*/ 0 w 3795712"/>
                  <a:gd name="connsiteY18" fmla="*/ 0 h 15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95712" h="1555054" fill="none" extrusionOk="0">
                    <a:moveTo>
                      <a:pt x="0" y="0"/>
                    </a:moveTo>
                    <a:cubicBezTo>
                      <a:pt x="150968" y="-27873"/>
                      <a:pt x="381904" y="-26592"/>
                      <a:pt x="670576" y="0"/>
                    </a:cubicBezTo>
                    <a:cubicBezTo>
                      <a:pt x="959248" y="26592"/>
                      <a:pt x="975900" y="22132"/>
                      <a:pt x="1227280" y="0"/>
                    </a:cubicBezTo>
                    <a:cubicBezTo>
                      <a:pt x="1478660" y="-22132"/>
                      <a:pt x="1741739" y="-28077"/>
                      <a:pt x="1897856" y="0"/>
                    </a:cubicBezTo>
                    <a:cubicBezTo>
                      <a:pt x="2053973" y="28077"/>
                      <a:pt x="2224177" y="3253"/>
                      <a:pt x="2530475" y="0"/>
                    </a:cubicBezTo>
                    <a:cubicBezTo>
                      <a:pt x="2836773" y="-3253"/>
                      <a:pt x="2872677" y="-1268"/>
                      <a:pt x="3163093" y="0"/>
                    </a:cubicBezTo>
                    <a:cubicBezTo>
                      <a:pt x="3453509" y="1268"/>
                      <a:pt x="3580021" y="-30362"/>
                      <a:pt x="3795712" y="0"/>
                    </a:cubicBezTo>
                    <a:cubicBezTo>
                      <a:pt x="3812425" y="167610"/>
                      <a:pt x="3812817" y="435174"/>
                      <a:pt x="3795712" y="549452"/>
                    </a:cubicBezTo>
                    <a:cubicBezTo>
                      <a:pt x="3778607" y="663730"/>
                      <a:pt x="3773934" y="964347"/>
                      <a:pt x="3795712" y="1083354"/>
                    </a:cubicBezTo>
                    <a:cubicBezTo>
                      <a:pt x="3817490" y="1202361"/>
                      <a:pt x="3806200" y="1456366"/>
                      <a:pt x="3795712" y="1555054"/>
                    </a:cubicBezTo>
                    <a:cubicBezTo>
                      <a:pt x="3526808" y="1525622"/>
                      <a:pt x="3415869" y="1553072"/>
                      <a:pt x="3087179" y="1555054"/>
                    </a:cubicBezTo>
                    <a:cubicBezTo>
                      <a:pt x="2758489" y="1557036"/>
                      <a:pt x="2608319" y="1549288"/>
                      <a:pt x="2454560" y="1555054"/>
                    </a:cubicBezTo>
                    <a:cubicBezTo>
                      <a:pt x="2300801" y="1560820"/>
                      <a:pt x="2050327" y="1539147"/>
                      <a:pt x="1783985" y="1555054"/>
                    </a:cubicBezTo>
                    <a:cubicBezTo>
                      <a:pt x="1517643" y="1570961"/>
                      <a:pt x="1437281" y="1535595"/>
                      <a:pt x="1189323" y="1555054"/>
                    </a:cubicBezTo>
                    <a:cubicBezTo>
                      <a:pt x="941365" y="1574513"/>
                      <a:pt x="891622" y="1562083"/>
                      <a:pt x="594662" y="1555054"/>
                    </a:cubicBezTo>
                    <a:cubicBezTo>
                      <a:pt x="297702" y="1548025"/>
                      <a:pt x="224873" y="1531089"/>
                      <a:pt x="0" y="1555054"/>
                    </a:cubicBezTo>
                    <a:cubicBezTo>
                      <a:pt x="4518" y="1426657"/>
                      <a:pt x="22367" y="1273525"/>
                      <a:pt x="0" y="1067804"/>
                    </a:cubicBezTo>
                    <a:cubicBezTo>
                      <a:pt x="-22367" y="862083"/>
                      <a:pt x="14320" y="708221"/>
                      <a:pt x="0" y="518351"/>
                    </a:cubicBezTo>
                    <a:cubicBezTo>
                      <a:pt x="-14320" y="328481"/>
                      <a:pt x="-20388" y="229741"/>
                      <a:pt x="0" y="0"/>
                    </a:cubicBezTo>
                    <a:close/>
                  </a:path>
                  <a:path w="3795712" h="1555054" stroke="0" extrusionOk="0">
                    <a:moveTo>
                      <a:pt x="0" y="0"/>
                    </a:moveTo>
                    <a:cubicBezTo>
                      <a:pt x="301404" y="11258"/>
                      <a:pt x="500865" y="-5529"/>
                      <a:pt x="708533" y="0"/>
                    </a:cubicBezTo>
                    <a:cubicBezTo>
                      <a:pt x="916201" y="5529"/>
                      <a:pt x="1158121" y="19167"/>
                      <a:pt x="1379109" y="0"/>
                    </a:cubicBezTo>
                    <a:cubicBezTo>
                      <a:pt x="1600097" y="-19167"/>
                      <a:pt x="1768698" y="-5655"/>
                      <a:pt x="1973770" y="0"/>
                    </a:cubicBezTo>
                    <a:cubicBezTo>
                      <a:pt x="2178842" y="5655"/>
                      <a:pt x="2451729" y="5536"/>
                      <a:pt x="2644346" y="0"/>
                    </a:cubicBezTo>
                    <a:cubicBezTo>
                      <a:pt x="2836963" y="-5536"/>
                      <a:pt x="3515742" y="-15375"/>
                      <a:pt x="3795712" y="0"/>
                    </a:cubicBezTo>
                    <a:cubicBezTo>
                      <a:pt x="3812048" y="169582"/>
                      <a:pt x="3795779" y="289882"/>
                      <a:pt x="3795712" y="549452"/>
                    </a:cubicBezTo>
                    <a:cubicBezTo>
                      <a:pt x="3795645" y="809022"/>
                      <a:pt x="3783061" y="827837"/>
                      <a:pt x="3795712" y="1021152"/>
                    </a:cubicBezTo>
                    <a:cubicBezTo>
                      <a:pt x="3808363" y="1214467"/>
                      <a:pt x="3780117" y="1378734"/>
                      <a:pt x="3795712" y="1555054"/>
                    </a:cubicBezTo>
                    <a:cubicBezTo>
                      <a:pt x="3650516" y="1537216"/>
                      <a:pt x="3233607" y="1534523"/>
                      <a:pt x="3087179" y="1555054"/>
                    </a:cubicBezTo>
                    <a:cubicBezTo>
                      <a:pt x="2940751" y="1575585"/>
                      <a:pt x="2644192" y="1540509"/>
                      <a:pt x="2454560" y="1555054"/>
                    </a:cubicBezTo>
                    <a:cubicBezTo>
                      <a:pt x="2264928" y="1569599"/>
                      <a:pt x="2158590" y="1569573"/>
                      <a:pt x="1935813" y="1555054"/>
                    </a:cubicBezTo>
                    <a:cubicBezTo>
                      <a:pt x="1713036" y="1540535"/>
                      <a:pt x="1597591" y="1554025"/>
                      <a:pt x="1265237" y="1555054"/>
                    </a:cubicBezTo>
                    <a:cubicBezTo>
                      <a:pt x="932883" y="1556083"/>
                      <a:pt x="883029" y="1550430"/>
                      <a:pt x="594662" y="1555054"/>
                    </a:cubicBezTo>
                    <a:cubicBezTo>
                      <a:pt x="306295" y="1559678"/>
                      <a:pt x="243573" y="1575140"/>
                      <a:pt x="0" y="1555054"/>
                    </a:cubicBezTo>
                    <a:cubicBezTo>
                      <a:pt x="-7562" y="1387379"/>
                      <a:pt x="11331" y="1253385"/>
                      <a:pt x="0" y="1052253"/>
                    </a:cubicBezTo>
                    <a:cubicBezTo>
                      <a:pt x="-11331" y="851121"/>
                      <a:pt x="3318" y="748041"/>
                      <a:pt x="0" y="502801"/>
                    </a:cubicBezTo>
                    <a:cubicBezTo>
                      <a:pt x="-3318" y="257561"/>
                      <a:pt x="129" y="10926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&gt;1.75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1.75−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1.75−1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≤1.75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A345A2-CA9B-4C77-B2BE-67A32606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17" y="3863076"/>
                <a:ext cx="3795712" cy="155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custGeom>
                        <a:avLst/>
                        <a:gdLst>
                          <a:gd name="connsiteX0" fmla="*/ 0 w 3795712"/>
                          <a:gd name="connsiteY0" fmla="*/ 0 h 1555054"/>
                          <a:gd name="connsiteX1" fmla="*/ 670576 w 3795712"/>
                          <a:gd name="connsiteY1" fmla="*/ 0 h 1555054"/>
                          <a:gd name="connsiteX2" fmla="*/ 1227280 w 3795712"/>
                          <a:gd name="connsiteY2" fmla="*/ 0 h 1555054"/>
                          <a:gd name="connsiteX3" fmla="*/ 1897856 w 3795712"/>
                          <a:gd name="connsiteY3" fmla="*/ 0 h 1555054"/>
                          <a:gd name="connsiteX4" fmla="*/ 2530475 w 3795712"/>
                          <a:gd name="connsiteY4" fmla="*/ 0 h 1555054"/>
                          <a:gd name="connsiteX5" fmla="*/ 3163093 w 3795712"/>
                          <a:gd name="connsiteY5" fmla="*/ 0 h 1555054"/>
                          <a:gd name="connsiteX6" fmla="*/ 3795712 w 3795712"/>
                          <a:gd name="connsiteY6" fmla="*/ 0 h 1555054"/>
                          <a:gd name="connsiteX7" fmla="*/ 3795712 w 3795712"/>
                          <a:gd name="connsiteY7" fmla="*/ 549452 h 1555054"/>
                          <a:gd name="connsiteX8" fmla="*/ 3795712 w 3795712"/>
                          <a:gd name="connsiteY8" fmla="*/ 1083354 h 1555054"/>
                          <a:gd name="connsiteX9" fmla="*/ 3795712 w 3795712"/>
                          <a:gd name="connsiteY9" fmla="*/ 1555054 h 1555054"/>
                          <a:gd name="connsiteX10" fmla="*/ 3087179 w 3795712"/>
                          <a:gd name="connsiteY10" fmla="*/ 1555054 h 1555054"/>
                          <a:gd name="connsiteX11" fmla="*/ 2454560 w 3795712"/>
                          <a:gd name="connsiteY11" fmla="*/ 1555054 h 1555054"/>
                          <a:gd name="connsiteX12" fmla="*/ 1783985 w 3795712"/>
                          <a:gd name="connsiteY12" fmla="*/ 1555054 h 1555054"/>
                          <a:gd name="connsiteX13" fmla="*/ 1189323 w 3795712"/>
                          <a:gd name="connsiteY13" fmla="*/ 1555054 h 1555054"/>
                          <a:gd name="connsiteX14" fmla="*/ 594662 w 3795712"/>
                          <a:gd name="connsiteY14" fmla="*/ 1555054 h 1555054"/>
                          <a:gd name="connsiteX15" fmla="*/ 0 w 3795712"/>
                          <a:gd name="connsiteY15" fmla="*/ 1555054 h 1555054"/>
                          <a:gd name="connsiteX16" fmla="*/ 0 w 3795712"/>
                          <a:gd name="connsiteY16" fmla="*/ 1067804 h 1555054"/>
                          <a:gd name="connsiteX17" fmla="*/ 0 w 3795712"/>
                          <a:gd name="connsiteY17" fmla="*/ 518351 h 1555054"/>
                          <a:gd name="connsiteX18" fmla="*/ 0 w 3795712"/>
                          <a:gd name="connsiteY18" fmla="*/ 0 h 1555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795712" h="1555054" fill="none" extrusionOk="0">
                            <a:moveTo>
                              <a:pt x="0" y="0"/>
                            </a:moveTo>
                            <a:cubicBezTo>
                              <a:pt x="150968" y="-27873"/>
                              <a:pt x="381904" y="-26592"/>
                              <a:pt x="670576" y="0"/>
                            </a:cubicBezTo>
                            <a:cubicBezTo>
                              <a:pt x="959248" y="26592"/>
                              <a:pt x="975900" y="22132"/>
                              <a:pt x="1227280" y="0"/>
                            </a:cubicBezTo>
                            <a:cubicBezTo>
                              <a:pt x="1478660" y="-22132"/>
                              <a:pt x="1741739" y="-28077"/>
                              <a:pt x="1897856" y="0"/>
                            </a:cubicBezTo>
                            <a:cubicBezTo>
                              <a:pt x="2053973" y="28077"/>
                              <a:pt x="2224177" y="3253"/>
                              <a:pt x="2530475" y="0"/>
                            </a:cubicBezTo>
                            <a:cubicBezTo>
                              <a:pt x="2836773" y="-3253"/>
                              <a:pt x="2872677" y="-1268"/>
                              <a:pt x="3163093" y="0"/>
                            </a:cubicBezTo>
                            <a:cubicBezTo>
                              <a:pt x="3453509" y="1268"/>
                              <a:pt x="3580021" y="-30362"/>
                              <a:pt x="3795712" y="0"/>
                            </a:cubicBezTo>
                            <a:cubicBezTo>
                              <a:pt x="3812425" y="167610"/>
                              <a:pt x="3812817" y="435174"/>
                              <a:pt x="3795712" y="549452"/>
                            </a:cubicBezTo>
                            <a:cubicBezTo>
                              <a:pt x="3778607" y="663730"/>
                              <a:pt x="3773934" y="964347"/>
                              <a:pt x="3795712" y="1083354"/>
                            </a:cubicBezTo>
                            <a:cubicBezTo>
                              <a:pt x="3817490" y="1202361"/>
                              <a:pt x="3806200" y="1456366"/>
                              <a:pt x="3795712" y="1555054"/>
                            </a:cubicBezTo>
                            <a:cubicBezTo>
                              <a:pt x="3526808" y="1525622"/>
                              <a:pt x="3415869" y="1553072"/>
                              <a:pt x="3087179" y="1555054"/>
                            </a:cubicBezTo>
                            <a:cubicBezTo>
                              <a:pt x="2758489" y="1557036"/>
                              <a:pt x="2608319" y="1549288"/>
                              <a:pt x="2454560" y="1555054"/>
                            </a:cubicBezTo>
                            <a:cubicBezTo>
                              <a:pt x="2300801" y="1560820"/>
                              <a:pt x="2050327" y="1539147"/>
                              <a:pt x="1783985" y="1555054"/>
                            </a:cubicBezTo>
                            <a:cubicBezTo>
                              <a:pt x="1517643" y="1570961"/>
                              <a:pt x="1437281" y="1535595"/>
                              <a:pt x="1189323" y="1555054"/>
                            </a:cubicBezTo>
                            <a:cubicBezTo>
                              <a:pt x="941365" y="1574513"/>
                              <a:pt x="891622" y="1562083"/>
                              <a:pt x="594662" y="1555054"/>
                            </a:cubicBezTo>
                            <a:cubicBezTo>
                              <a:pt x="297702" y="1548025"/>
                              <a:pt x="224873" y="1531089"/>
                              <a:pt x="0" y="1555054"/>
                            </a:cubicBezTo>
                            <a:cubicBezTo>
                              <a:pt x="4518" y="1426657"/>
                              <a:pt x="22367" y="1273525"/>
                              <a:pt x="0" y="1067804"/>
                            </a:cubicBezTo>
                            <a:cubicBezTo>
                              <a:pt x="-22367" y="862083"/>
                              <a:pt x="14320" y="708221"/>
                              <a:pt x="0" y="518351"/>
                            </a:cubicBezTo>
                            <a:cubicBezTo>
                              <a:pt x="-14320" y="328481"/>
                              <a:pt x="-20388" y="229741"/>
                              <a:pt x="0" y="0"/>
                            </a:cubicBezTo>
                            <a:close/>
                          </a:path>
                          <a:path w="3795712" h="1555054" stroke="0" extrusionOk="0">
                            <a:moveTo>
                              <a:pt x="0" y="0"/>
                            </a:moveTo>
                            <a:cubicBezTo>
                              <a:pt x="301404" y="11258"/>
                              <a:pt x="500865" y="-5529"/>
                              <a:pt x="708533" y="0"/>
                            </a:cubicBezTo>
                            <a:cubicBezTo>
                              <a:pt x="916201" y="5529"/>
                              <a:pt x="1158121" y="19167"/>
                              <a:pt x="1379109" y="0"/>
                            </a:cubicBezTo>
                            <a:cubicBezTo>
                              <a:pt x="1600097" y="-19167"/>
                              <a:pt x="1768698" y="-5655"/>
                              <a:pt x="1973770" y="0"/>
                            </a:cubicBezTo>
                            <a:cubicBezTo>
                              <a:pt x="2178842" y="5655"/>
                              <a:pt x="2451729" y="5536"/>
                              <a:pt x="2644346" y="0"/>
                            </a:cubicBezTo>
                            <a:cubicBezTo>
                              <a:pt x="2836963" y="-5536"/>
                              <a:pt x="3515742" y="-15375"/>
                              <a:pt x="3795712" y="0"/>
                            </a:cubicBezTo>
                            <a:cubicBezTo>
                              <a:pt x="3812048" y="169582"/>
                              <a:pt x="3795779" y="289882"/>
                              <a:pt x="3795712" y="549452"/>
                            </a:cubicBezTo>
                            <a:cubicBezTo>
                              <a:pt x="3795645" y="809022"/>
                              <a:pt x="3783061" y="827837"/>
                              <a:pt x="3795712" y="1021152"/>
                            </a:cubicBezTo>
                            <a:cubicBezTo>
                              <a:pt x="3808363" y="1214467"/>
                              <a:pt x="3780117" y="1378734"/>
                              <a:pt x="3795712" y="1555054"/>
                            </a:cubicBezTo>
                            <a:cubicBezTo>
                              <a:pt x="3650516" y="1537216"/>
                              <a:pt x="3233607" y="1534523"/>
                              <a:pt x="3087179" y="1555054"/>
                            </a:cubicBezTo>
                            <a:cubicBezTo>
                              <a:pt x="2940751" y="1575585"/>
                              <a:pt x="2644192" y="1540509"/>
                              <a:pt x="2454560" y="1555054"/>
                            </a:cubicBezTo>
                            <a:cubicBezTo>
                              <a:pt x="2264928" y="1569599"/>
                              <a:pt x="2158590" y="1569573"/>
                              <a:pt x="1935813" y="1555054"/>
                            </a:cubicBezTo>
                            <a:cubicBezTo>
                              <a:pt x="1713036" y="1540535"/>
                              <a:pt x="1597591" y="1554025"/>
                              <a:pt x="1265237" y="1555054"/>
                            </a:cubicBezTo>
                            <a:cubicBezTo>
                              <a:pt x="932883" y="1556083"/>
                              <a:pt x="883029" y="1550430"/>
                              <a:pt x="594662" y="1555054"/>
                            </a:cubicBezTo>
                            <a:cubicBezTo>
                              <a:pt x="306295" y="1559678"/>
                              <a:pt x="243573" y="1575140"/>
                              <a:pt x="0" y="1555054"/>
                            </a:cubicBezTo>
                            <a:cubicBezTo>
                              <a:pt x="-7562" y="1387379"/>
                              <a:pt x="11331" y="1253385"/>
                              <a:pt x="0" y="1052253"/>
                            </a:cubicBezTo>
                            <a:cubicBezTo>
                              <a:pt x="-11331" y="851121"/>
                              <a:pt x="3318" y="748041"/>
                              <a:pt x="0" y="502801"/>
                            </a:cubicBezTo>
                            <a:cubicBezTo>
                              <a:pt x="-3318" y="257561"/>
                              <a:pt x="129" y="1092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EA8546-5FAA-4B8C-AA19-A21DEB0E9FFD}"/>
                  </a:ext>
                </a:extLst>
              </p:cNvPr>
              <p:cNvSpPr txBox="1"/>
              <p:nvPr/>
            </p:nvSpPr>
            <p:spPr>
              <a:xfrm>
                <a:off x="1333365" y="4852982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EA8546-5FAA-4B8C-AA19-A21DEB0E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65" y="4852982"/>
                <a:ext cx="214611" cy="276999"/>
              </a:xfrm>
              <a:prstGeom prst="rect">
                <a:avLst/>
              </a:prstGeom>
              <a:blipFill>
                <a:blip r:embed="rId3"/>
                <a:stretch>
                  <a:fillRect l="-20000" r="-1714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70C0"/>
                </a:solidFill>
              </a:rPr>
              <a:t>Average</a:t>
            </a:r>
            <a:r>
              <a:rPr lang="en-US" sz="2000" dirty="0"/>
              <a:t> 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Average</a:t>
            </a:r>
            <a:r>
              <a:rPr lang="en-US" dirty="0"/>
              <a:t> GPA is considered between 2.2 to 2.8</a:t>
            </a:r>
          </a:p>
          <a:p>
            <a:pPr lvl="1"/>
            <a:r>
              <a:rPr lang="en-US" dirty="0"/>
              <a:t>While GPA≤1 or GPA&gt;3.5 is considered </a:t>
            </a:r>
            <a:r>
              <a:rPr lang="en-US" b="1" dirty="0"/>
              <a:t>Not Average</a:t>
            </a:r>
          </a:p>
          <a:p>
            <a:pPr lvl="1"/>
            <a:r>
              <a:rPr lang="en-US" dirty="0"/>
              <a:t>Using the same linear function, we have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5E38416-281A-4122-BD09-D23DB61E0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A298E-A666-4CD2-89D4-1506A157ED06}"/>
                  </a:ext>
                </a:extLst>
              </p:cNvPr>
              <p:cNvSpPr txBox="1"/>
              <p:nvPr/>
            </p:nvSpPr>
            <p:spPr>
              <a:xfrm>
                <a:off x="6955617" y="4213955"/>
                <a:ext cx="3795712" cy="1921036"/>
              </a:xfrm>
              <a:custGeom>
                <a:avLst/>
                <a:gdLst>
                  <a:gd name="connsiteX0" fmla="*/ 0 w 3795712"/>
                  <a:gd name="connsiteY0" fmla="*/ 0 h 1921036"/>
                  <a:gd name="connsiteX1" fmla="*/ 670576 w 3795712"/>
                  <a:gd name="connsiteY1" fmla="*/ 0 h 1921036"/>
                  <a:gd name="connsiteX2" fmla="*/ 1227280 w 3795712"/>
                  <a:gd name="connsiteY2" fmla="*/ 0 h 1921036"/>
                  <a:gd name="connsiteX3" fmla="*/ 1897856 w 3795712"/>
                  <a:gd name="connsiteY3" fmla="*/ 0 h 1921036"/>
                  <a:gd name="connsiteX4" fmla="*/ 2530475 w 3795712"/>
                  <a:gd name="connsiteY4" fmla="*/ 0 h 1921036"/>
                  <a:gd name="connsiteX5" fmla="*/ 3163093 w 3795712"/>
                  <a:gd name="connsiteY5" fmla="*/ 0 h 1921036"/>
                  <a:gd name="connsiteX6" fmla="*/ 3795712 w 3795712"/>
                  <a:gd name="connsiteY6" fmla="*/ 0 h 1921036"/>
                  <a:gd name="connsiteX7" fmla="*/ 3795712 w 3795712"/>
                  <a:gd name="connsiteY7" fmla="*/ 678766 h 1921036"/>
                  <a:gd name="connsiteX8" fmla="*/ 3795712 w 3795712"/>
                  <a:gd name="connsiteY8" fmla="*/ 1338322 h 1921036"/>
                  <a:gd name="connsiteX9" fmla="*/ 3795712 w 3795712"/>
                  <a:gd name="connsiteY9" fmla="*/ 1921036 h 1921036"/>
                  <a:gd name="connsiteX10" fmla="*/ 3087179 w 3795712"/>
                  <a:gd name="connsiteY10" fmla="*/ 1921036 h 1921036"/>
                  <a:gd name="connsiteX11" fmla="*/ 2454560 w 3795712"/>
                  <a:gd name="connsiteY11" fmla="*/ 1921036 h 1921036"/>
                  <a:gd name="connsiteX12" fmla="*/ 1783985 w 3795712"/>
                  <a:gd name="connsiteY12" fmla="*/ 1921036 h 1921036"/>
                  <a:gd name="connsiteX13" fmla="*/ 1189323 w 3795712"/>
                  <a:gd name="connsiteY13" fmla="*/ 1921036 h 1921036"/>
                  <a:gd name="connsiteX14" fmla="*/ 594662 w 3795712"/>
                  <a:gd name="connsiteY14" fmla="*/ 1921036 h 1921036"/>
                  <a:gd name="connsiteX15" fmla="*/ 0 w 3795712"/>
                  <a:gd name="connsiteY15" fmla="*/ 1921036 h 1921036"/>
                  <a:gd name="connsiteX16" fmla="*/ 0 w 3795712"/>
                  <a:gd name="connsiteY16" fmla="*/ 1319111 h 1921036"/>
                  <a:gd name="connsiteX17" fmla="*/ 0 w 3795712"/>
                  <a:gd name="connsiteY17" fmla="*/ 640345 h 1921036"/>
                  <a:gd name="connsiteX18" fmla="*/ 0 w 3795712"/>
                  <a:gd name="connsiteY18" fmla="*/ 0 h 1921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95712" h="1921036" fill="none" extrusionOk="0">
                    <a:moveTo>
                      <a:pt x="0" y="0"/>
                    </a:moveTo>
                    <a:cubicBezTo>
                      <a:pt x="150968" y="-27873"/>
                      <a:pt x="381904" y="-26592"/>
                      <a:pt x="670576" y="0"/>
                    </a:cubicBezTo>
                    <a:cubicBezTo>
                      <a:pt x="959248" y="26592"/>
                      <a:pt x="975900" y="22132"/>
                      <a:pt x="1227280" y="0"/>
                    </a:cubicBezTo>
                    <a:cubicBezTo>
                      <a:pt x="1478660" y="-22132"/>
                      <a:pt x="1741739" y="-28077"/>
                      <a:pt x="1897856" y="0"/>
                    </a:cubicBezTo>
                    <a:cubicBezTo>
                      <a:pt x="2053973" y="28077"/>
                      <a:pt x="2224177" y="3253"/>
                      <a:pt x="2530475" y="0"/>
                    </a:cubicBezTo>
                    <a:cubicBezTo>
                      <a:pt x="2836773" y="-3253"/>
                      <a:pt x="2872677" y="-1268"/>
                      <a:pt x="3163093" y="0"/>
                    </a:cubicBezTo>
                    <a:cubicBezTo>
                      <a:pt x="3453509" y="1268"/>
                      <a:pt x="3580021" y="-30362"/>
                      <a:pt x="3795712" y="0"/>
                    </a:cubicBezTo>
                    <a:cubicBezTo>
                      <a:pt x="3803138" y="228586"/>
                      <a:pt x="3818903" y="440183"/>
                      <a:pt x="3795712" y="678766"/>
                    </a:cubicBezTo>
                    <a:cubicBezTo>
                      <a:pt x="3772521" y="917349"/>
                      <a:pt x="3805619" y="1135479"/>
                      <a:pt x="3795712" y="1338322"/>
                    </a:cubicBezTo>
                    <a:cubicBezTo>
                      <a:pt x="3785805" y="1541165"/>
                      <a:pt x="3772399" y="1761789"/>
                      <a:pt x="3795712" y="1921036"/>
                    </a:cubicBezTo>
                    <a:cubicBezTo>
                      <a:pt x="3526808" y="1891604"/>
                      <a:pt x="3415869" y="1919054"/>
                      <a:pt x="3087179" y="1921036"/>
                    </a:cubicBezTo>
                    <a:cubicBezTo>
                      <a:pt x="2758489" y="1923018"/>
                      <a:pt x="2608319" y="1915270"/>
                      <a:pt x="2454560" y="1921036"/>
                    </a:cubicBezTo>
                    <a:cubicBezTo>
                      <a:pt x="2300801" y="1926802"/>
                      <a:pt x="2050327" y="1905129"/>
                      <a:pt x="1783985" y="1921036"/>
                    </a:cubicBezTo>
                    <a:cubicBezTo>
                      <a:pt x="1517643" y="1936943"/>
                      <a:pt x="1437281" y="1901577"/>
                      <a:pt x="1189323" y="1921036"/>
                    </a:cubicBezTo>
                    <a:cubicBezTo>
                      <a:pt x="941365" y="1940495"/>
                      <a:pt x="891622" y="1928065"/>
                      <a:pt x="594662" y="1921036"/>
                    </a:cubicBezTo>
                    <a:cubicBezTo>
                      <a:pt x="297702" y="1914007"/>
                      <a:pt x="224873" y="1897071"/>
                      <a:pt x="0" y="1921036"/>
                    </a:cubicBezTo>
                    <a:cubicBezTo>
                      <a:pt x="1474" y="1736196"/>
                      <a:pt x="-21602" y="1445206"/>
                      <a:pt x="0" y="1319111"/>
                    </a:cubicBezTo>
                    <a:cubicBezTo>
                      <a:pt x="21602" y="1193016"/>
                      <a:pt x="-8003" y="805574"/>
                      <a:pt x="0" y="640345"/>
                    </a:cubicBezTo>
                    <a:cubicBezTo>
                      <a:pt x="8003" y="475116"/>
                      <a:pt x="-11034" y="196603"/>
                      <a:pt x="0" y="0"/>
                    </a:cubicBezTo>
                    <a:close/>
                  </a:path>
                  <a:path w="3795712" h="1921036" stroke="0" extrusionOk="0">
                    <a:moveTo>
                      <a:pt x="0" y="0"/>
                    </a:moveTo>
                    <a:cubicBezTo>
                      <a:pt x="301404" y="11258"/>
                      <a:pt x="500865" y="-5529"/>
                      <a:pt x="708533" y="0"/>
                    </a:cubicBezTo>
                    <a:cubicBezTo>
                      <a:pt x="916201" y="5529"/>
                      <a:pt x="1158121" y="19167"/>
                      <a:pt x="1379109" y="0"/>
                    </a:cubicBezTo>
                    <a:cubicBezTo>
                      <a:pt x="1600097" y="-19167"/>
                      <a:pt x="1768698" y="-5655"/>
                      <a:pt x="1973770" y="0"/>
                    </a:cubicBezTo>
                    <a:cubicBezTo>
                      <a:pt x="2178842" y="5655"/>
                      <a:pt x="2451729" y="5536"/>
                      <a:pt x="2644346" y="0"/>
                    </a:cubicBezTo>
                    <a:cubicBezTo>
                      <a:pt x="2836963" y="-5536"/>
                      <a:pt x="3515742" y="-15375"/>
                      <a:pt x="3795712" y="0"/>
                    </a:cubicBezTo>
                    <a:cubicBezTo>
                      <a:pt x="3798203" y="219099"/>
                      <a:pt x="3776078" y="400224"/>
                      <a:pt x="3795712" y="678766"/>
                    </a:cubicBezTo>
                    <a:cubicBezTo>
                      <a:pt x="3815346" y="957308"/>
                      <a:pt x="3808040" y="1009517"/>
                      <a:pt x="3795712" y="1261480"/>
                    </a:cubicBezTo>
                    <a:cubicBezTo>
                      <a:pt x="3783384" y="1513443"/>
                      <a:pt x="3767696" y="1671904"/>
                      <a:pt x="3795712" y="1921036"/>
                    </a:cubicBezTo>
                    <a:cubicBezTo>
                      <a:pt x="3650516" y="1903198"/>
                      <a:pt x="3233607" y="1900505"/>
                      <a:pt x="3087179" y="1921036"/>
                    </a:cubicBezTo>
                    <a:cubicBezTo>
                      <a:pt x="2940751" y="1941567"/>
                      <a:pt x="2644192" y="1906491"/>
                      <a:pt x="2454560" y="1921036"/>
                    </a:cubicBezTo>
                    <a:cubicBezTo>
                      <a:pt x="2264928" y="1935581"/>
                      <a:pt x="2158590" y="1935555"/>
                      <a:pt x="1935813" y="1921036"/>
                    </a:cubicBezTo>
                    <a:cubicBezTo>
                      <a:pt x="1713036" y="1906517"/>
                      <a:pt x="1597591" y="1920007"/>
                      <a:pt x="1265237" y="1921036"/>
                    </a:cubicBezTo>
                    <a:cubicBezTo>
                      <a:pt x="932883" y="1922065"/>
                      <a:pt x="883029" y="1916412"/>
                      <a:pt x="594662" y="1921036"/>
                    </a:cubicBezTo>
                    <a:cubicBezTo>
                      <a:pt x="306295" y="1925660"/>
                      <a:pt x="243573" y="1941122"/>
                      <a:pt x="0" y="1921036"/>
                    </a:cubicBezTo>
                    <a:cubicBezTo>
                      <a:pt x="-21732" y="1753503"/>
                      <a:pt x="3295" y="1607767"/>
                      <a:pt x="0" y="1299901"/>
                    </a:cubicBezTo>
                    <a:cubicBezTo>
                      <a:pt x="-3295" y="992036"/>
                      <a:pt x="-32046" y="911685"/>
                      <a:pt x="0" y="621135"/>
                    </a:cubicBezTo>
                    <a:cubicBezTo>
                      <a:pt x="32046" y="330585"/>
                      <a:pt x="16236" y="14979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≤1,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&gt;3.5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2.2−1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≤2.2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2.2&lt;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≤2.8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3.5−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3.5−2.8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2.8&lt;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≤3.5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A298E-A666-4CD2-89D4-1506A157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17" y="4213955"/>
                <a:ext cx="3795712" cy="1921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custGeom>
                        <a:avLst/>
                        <a:gdLst>
                          <a:gd name="connsiteX0" fmla="*/ 0 w 3795712"/>
                          <a:gd name="connsiteY0" fmla="*/ 0 h 1921036"/>
                          <a:gd name="connsiteX1" fmla="*/ 670576 w 3795712"/>
                          <a:gd name="connsiteY1" fmla="*/ 0 h 1921036"/>
                          <a:gd name="connsiteX2" fmla="*/ 1227280 w 3795712"/>
                          <a:gd name="connsiteY2" fmla="*/ 0 h 1921036"/>
                          <a:gd name="connsiteX3" fmla="*/ 1897856 w 3795712"/>
                          <a:gd name="connsiteY3" fmla="*/ 0 h 1921036"/>
                          <a:gd name="connsiteX4" fmla="*/ 2530475 w 3795712"/>
                          <a:gd name="connsiteY4" fmla="*/ 0 h 1921036"/>
                          <a:gd name="connsiteX5" fmla="*/ 3163093 w 3795712"/>
                          <a:gd name="connsiteY5" fmla="*/ 0 h 1921036"/>
                          <a:gd name="connsiteX6" fmla="*/ 3795712 w 3795712"/>
                          <a:gd name="connsiteY6" fmla="*/ 0 h 1921036"/>
                          <a:gd name="connsiteX7" fmla="*/ 3795712 w 3795712"/>
                          <a:gd name="connsiteY7" fmla="*/ 678766 h 1921036"/>
                          <a:gd name="connsiteX8" fmla="*/ 3795712 w 3795712"/>
                          <a:gd name="connsiteY8" fmla="*/ 1338322 h 1921036"/>
                          <a:gd name="connsiteX9" fmla="*/ 3795712 w 3795712"/>
                          <a:gd name="connsiteY9" fmla="*/ 1921036 h 1921036"/>
                          <a:gd name="connsiteX10" fmla="*/ 3087179 w 3795712"/>
                          <a:gd name="connsiteY10" fmla="*/ 1921036 h 1921036"/>
                          <a:gd name="connsiteX11" fmla="*/ 2454560 w 3795712"/>
                          <a:gd name="connsiteY11" fmla="*/ 1921036 h 1921036"/>
                          <a:gd name="connsiteX12" fmla="*/ 1783985 w 3795712"/>
                          <a:gd name="connsiteY12" fmla="*/ 1921036 h 1921036"/>
                          <a:gd name="connsiteX13" fmla="*/ 1189323 w 3795712"/>
                          <a:gd name="connsiteY13" fmla="*/ 1921036 h 1921036"/>
                          <a:gd name="connsiteX14" fmla="*/ 594662 w 3795712"/>
                          <a:gd name="connsiteY14" fmla="*/ 1921036 h 1921036"/>
                          <a:gd name="connsiteX15" fmla="*/ 0 w 3795712"/>
                          <a:gd name="connsiteY15" fmla="*/ 1921036 h 1921036"/>
                          <a:gd name="connsiteX16" fmla="*/ 0 w 3795712"/>
                          <a:gd name="connsiteY16" fmla="*/ 1319111 h 1921036"/>
                          <a:gd name="connsiteX17" fmla="*/ 0 w 3795712"/>
                          <a:gd name="connsiteY17" fmla="*/ 640345 h 1921036"/>
                          <a:gd name="connsiteX18" fmla="*/ 0 w 3795712"/>
                          <a:gd name="connsiteY18" fmla="*/ 0 h 19210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795712" h="1921036" fill="none" extrusionOk="0">
                            <a:moveTo>
                              <a:pt x="0" y="0"/>
                            </a:moveTo>
                            <a:cubicBezTo>
                              <a:pt x="150968" y="-27873"/>
                              <a:pt x="381904" y="-26592"/>
                              <a:pt x="670576" y="0"/>
                            </a:cubicBezTo>
                            <a:cubicBezTo>
                              <a:pt x="959248" y="26592"/>
                              <a:pt x="975900" y="22132"/>
                              <a:pt x="1227280" y="0"/>
                            </a:cubicBezTo>
                            <a:cubicBezTo>
                              <a:pt x="1478660" y="-22132"/>
                              <a:pt x="1741739" y="-28077"/>
                              <a:pt x="1897856" y="0"/>
                            </a:cubicBezTo>
                            <a:cubicBezTo>
                              <a:pt x="2053973" y="28077"/>
                              <a:pt x="2224177" y="3253"/>
                              <a:pt x="2530475" y="0"/>
                            </a:cubicBezTo>
                            <a:cubicBezTo>
                              <a:pt x="2836773" y="-3253"/>
                              <a:pt x="2872677" y="-1268"/>
                              <a:pt x="3163093" y="0"/>
                            </a:cubicBezTo>
                            <a:cubicBezTo>
                              <a:pt x="3453509" y="1268"/>
                              <a:pt x="3580021" y="-30362"/>
                              <a:pt x="3795712" y="0"/>
                            </a:cubicBezTo>
                            <a:cubicBezTo>
                              <a:pt x="3803138" y="228586"/>
                              <a:pt x="3818903" y="440183"/>
                              <a:pt x="3795712" y="678766"/>
                            </a:cubicBezTo>
                            <a:cubicBezTo>
                              <a:pt x="3772521" y="917349"/>
                              <a:pt x="3805619" y="1135479"/>
                              <a:pt x="3795712" y="1338322"/>
                            </a:cubicBezTo>
                            <a:cubicBezTo>
                              <a:pt x="3785805" y="1541165"/>
                              <a:pt x="3772399" y="1761789"/>
                              <a:pt x="3795712" y="1921036"/>
                            </a:cubicBezTo>
                            <a:cubicBezTo>
                              <a:pt x="3526808" y="1891604"/>
                              <a:pt x="3415869" y="1919054"/>
                              <a:pt x="3087179" y="1921036"/>
                            </a:cubicBezTo>
                            <a:cubicBezTo>
                              <a:pt x="2758489" y="1923018"/>
                              <a:pt x="2608319" y="1915270"/>
                              <a:pt x="2454560" y="1921036"/>
                            </a:cubicBezTo>
                            <a:cubicBezTo>
                              <a:pt x="2300801" y="1926802"/>
                              <a:pt x="2050327" y="1905129"/>
                              <a:pt x="1783985" y="1921036"/>
                            </a:cubicBezTo>
                            <a:cubicBezTo>
                              <a:pt x="1517643" y="1936943"/>
                              <a:pt x="1437281" y="1901577"/>
                              <a:pt x="1189323" y="1921036"/>
                            </a:cubicBezTo>
                            <a:cubicBezTo>
                              <a:pt x="941365" y="1940495"/>
                              <a:pt x="891622" y="1928065"/>
                              <a:pt x="594662" y="1921036"/>
                            </a:cubicBezTo>
                            <a:cubicBezTo>
                              <a:pt x="297702" y="1914007"/>
                              <a:pt x="224873" y="1897071"/>
                              <a:pt x="0" y="1921036"/>
                            </a:cubicBezTo>
                            <a:cubicBezTo>
                              <a:pt x="1474" y="1736196"/>
                              <a:pt x="-21602" y="1445206"/>
                              <a:pt x="0" y="1319111"/>
                            </a:cubicBezTo>
                            <a:cubicBezTo>
                              <a:pt x="21602" y="1193016"/>
                              <a:pt x="-8003" y="805574"/>
                              <a:pt x="0" y="640345"/>
                            </a:cubicBezTo>
                            <a:cubicBezTo>
                              <a:pt x="8003" y="475116"/>
                              <a:pt x="-11034" y="196603"/>
                              <a:pt x="0" y="0"/>
                            </a:cubicBezTo>
                            <a:close/>
                          </a:path>
                          <a:path w="3795712" h="1921036" stroke="0" extrusionOk="0">
                            <a:moveTo>
                              <a:pt x="0" y="0"/>
                            </a:moveTo>
                            <a:cubicBezTo>
                              <a:pt x="301404" y="11258"/>
                              <a:pt x="500865" y="-5529"/>
                              <a:pt x="708533" y="0"/>
                            </a:cubicBezTo>
                            <a:cubicBezTo>
                              <a:pt x="916201" y="5529"/>
                              <a:pt x="1158121" y="19167"/>
                              <a:pt x="1379109" y="0"/>
                            </a:cubicBezTo>
                            <a:cubicBezTo>
                              <a:pt x="1600097" y="-19167"/>
                              <a:pt x="1768698" y="-5655"/>
                              <a:pt x="1973770" y="0"/>
                            </a:cubicBezTo>
                            <a:cubicBezTo>
                              <a:pt x="2178842" y="5655"/>
                              <a:pt x="2451729" y="5536"/>
                              <a:pt x="2644346" y="0"/>
                            </a:cubicBezTo>
                            <a:cubicBezTo>
                              <a:pt x="2836963" y="-5536"/>
                              <a:pt x="3515742" y="-15375"/>
                              <a:pt x="3795712" y="0"/>
                            </a:cubicBezTo>
                            <a:cubicBezTo>
                              <a:pt x="3798203" y="219099"/>
                              <a:pt x="3776078" y="400224"/>
                              <a:pt x="3795712" y="678766"/>
                            </a:cubicBezTo>
                            <a:cubicBezTo>
                              <a:pt x="3815346" y="957308"/>
                              <a:pt x="3808040" y="1009517"/>
                              <a:pt x="3795712" y="1261480"/>
                            </a:cubicBezTo>
                            <a:cubicBezTo>
                              <a:pt x="3783384" y="1513443"/>
                              <a:pt x="3767696" y="1671904"/>
                              <a:pt x="3795712" y="1921036"/>
                            </a:cubicBezTo>
                            <a:cubicBezTo>
                              <a:pt x="3650516" y="1903198"/>
                              <a:pt x="3233607" y="1900505"/>
                              <a:pt x="3087179" y="1921036"/>
                            </a:cubicBezTo>
                            <a:cubicBezTo>
                              <a:pt x="2940751" y="1941567"/>
                              <a:pt x="2644192" y="1906491"/>
                              <a:pt x="2454560" y="1921036"/>
                            </a:cubicBezTo>
                            <a:cubicBezTo>
                              <a:pt x="2264928" y="1935581"/>
                              <a:pt x="2158590" y="1935555"/>
                              <a:pt x="1935813" y="1921036"/>
                            </a:cubicBezTo>
                            <a:cubicBezTo>
                              <a:pt x="1713036" y="1906517"/>
                              <a:pt x="1597591" y="1920007"/>
                              <a:pt x="1265237" y="1921036"/>
                            </a:cubicBezTo>
                            <a:cubicBezTo>
                              <a:pt x="932883" y="1922065"/>
                              <a:pt x="883029" y="1916412"/>
                              <a:pt x="594662" y="1921036"/>
                            </a:cubicBezTo>
                            <a:cubicBezTo>
                              <a:pt x="306295" y="1925660"/>
                              <a:pt x="243573" y="1941122"/>
                              <a:pt x="0" y="1921036"/>
                            </a:cubicBezTo>
                            <a:cubicBezTo>
                              <a:pt x="-21732" y="1753503"/>
                              <a:pt x="3295" y="1607767"/>
                              <a:pt x="0" y="1299901"/>
                            </a:cubicBezTo>
                            <a:cubicBezTo>
                              <a:pt x="-3295" y="992036"/>
                              <a:pt x="-32046" y="911685"/>
                              <a:pt x="0" y="621135"/>
                            </a:cubicBezTo>
                            <a:cubicBezTo>
                              <a:pt x="32046" y="330585"/>
                              <a:pt x="16236" y="1497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667CC8D-2DAC-4ED6-873B-05116DF67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18505"/>
              </p:ext>
            </p:extLst>
          </p:nvPr>
        </p:nvGraphicFramePr>
        <p:xfrm>
          <a:off x="1603971" y="3759481"/>
          <a:ext cx="4636008" cy="252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9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If we combine the Membership Function for GPA </a:t>
            </a:r>
            <a:br>
              <a:rPr lang="en-US" sz="2000" dirty="0"/>
            </a:br>
            <a:r>
              <a:rPr lang="en-US" sz="2000" dirty="0"/>
              <a:t>it’ll look like:</a:t>
            </a:r>
          </a:p>
          <a:p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Do the same for Income 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C3B497-CA80-4906-8F4C-2534E87A67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DD4A17-C6E7-4492-9BF8-EEEB88E48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602465"/>
              </p:ext>
            </p:extLst>
          </p:nvPr>
        </p:nvGraphicFramePr>
        <p:xfrm>
          <a:off x="3419996" y="2838742"/>
          <a:ext cx="5490088" cy="268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7B4250-F9E3-47EC-86F2-3D170545A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662635"/>
              </p:ext>
            </p:extLst>
          </p:nvPr>
        </p:nvGraphicFramePr>
        <p:xfrm>
          <a:off x="3419996" y="2838742"/>
          <a:ext cx="5490088" cy="268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2B1FB5E-9A56-4BA5-AEFB-F693D7317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159987"/>
              </p:ext>
            </p:extLst>
          </p:nvPr>
        </p:nvGraphicFramePr>
        <p:xfrm>
          <a:off x="3419996" y="2838742"/>
          <a:ext cx="5490088" cy="268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1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Membership Function for Parent’s Income</a:t>
            </a:r>
          </a:p>
          <a:p>
            <a:pPr lvl="1"/>
            <a:r>
              <a:rPr lang="en-US" sz="1600" dirty="0"/>
              <a:t>We determine that Income&gt;16 million is considered as </a:t>
            </a:r>
            <a:r>
              <a:rPr lang="en-US" sz="1600" b="1" dirty="0"/>
              <a:t>Upper</a:t>
            </a:r>
            <a:r>
              <a:rPr lang="en-US" sz="1600" dirty="0"/>
              <a:t> with fuzziness starts from 12 million, and </a:t>
            </a:r>
          </a:p>
          <a:p>
            <a:pPr lvl="1"/>
            <a:r>
              <a:rPr lang="en-US" sz="1600" dirty="0"/>
              <a:t>Income≤4 million is considered as </a:t>
            </a:r>
            <a:r>
              <a:rPr lang="en-US" sz="1600" b="1" dirty="0"/>
              <a:t>Bottom</a:t>
            </a:r>
            <a:r>
              <a:rPr lang="en-US" sz="1600" dirty="0"/>
              <a:t>, and by 8 million it’s no longer considered Bottom</a:t>
            </a:r>
          </a:p>
          <a:p>
            <a:pPr lvl="1"/>
            <a:r>
              <a:rPr lang="en-US" sz="1600" dirty="0"/>
              <a:t>Income between 8 to 11 million is considered as </a:t>
            </a:r>
            <a:r>
              <a:rPr lang="en-US" sz="1600" b="1" dirty="0"/>
              <a:t>Middle</a:t>
            </a:r>
            <a:r>
              <a:rPr lang="en-US" sz="1600" dirty="0"/>
              <a:t> with fuzziness starts from 5 to 15 million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BB43A-F002-49BD-9E15-5811F64D5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050BE6A-4F3F-4664-8CE9-FC8059269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013188"/>
              </p:ext>
            </p:extLst>
          </p:nvPr>
        </p:nvGraphicFramePr>
        <p:xfrm>
          <a:off x="3646967" y="3785192"/>
          <a:ext cx="4795285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558643C-7500-463A-B072-CCBFCF7BE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332021"/>
              </p:ext>
            </p:extLst>
          </p:nvPr>
        </p:nvGraphicFramePr>
        <p:xfrm>
          <a:off x="3646967" y="3785192"/>
          <a:ext cx="4795285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48CFD31-1BCA-4A24-893B-D12E0A5A5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88016"/>
              </p:ext>
            </p:extLst>
          </p:nvPr>
        </p:nvGraphicFramePr>
        <p:xfrm>
          <a:off x="3646967" y="3785192"/>
          <a:ext cx="4795285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747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Define rules that will determine Accepted or Rejected score based on GPA and Income inputs</a:t>
            </a:r>
          </a:p>
          <a:p>
            <a:r>
              <a:rPr lang="en-US" sz="2000" dirty="0"/>
              <a:t>With 2 inputs and 3 linguistics each, there will be 3x3=9 rules (combinatorial)</a:t>
            </a:r>
          </a:p>
          <a:p>
            <a:r>
              <a:rPr lang="en-US" sz="2000" dirty="0"/>
              <a:t>Basic rule form: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Design the Fuzzy Rules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2994-167F-475E-81A5-1E7EEA82BA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7A63D-8454-45D8-91A6-FC23D3DE0958}"/>
              </a:ext>
            </a:extLst>
          </p:cNvPr>
          <p:cNvSpPr/>
          <p:nvPr/>
        </p:nvSpPr>
        <p:spPr>
          <a:xfrm>
            <a:off x="2475384" y="4151604"/>
            <a:ext cx="7006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'High'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'Bottom'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'Accepted’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'Average'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'Middle'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'Considered’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'Low'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'Upper'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'Rejected’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957845-4C5A-44C1-ACDC-8BD8CA687D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Or define it as a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Design the Fuzzy Rules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793AE-BBEA-4C19-83DC-041035EE42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06C88C5-E783-49F8-A840-B98F75CD4B69}"/>
              </a:ext>
            </a:extLst>
          </p:cNvPr>
          <p:cNvGraphicFramePr>
            <a:graphicFrameLocks/>
          </p:cNvGraphicFramePr>
          <p:nvPr/>
        </p:nvGraphicFramePr>
        <p:xfrm>
          <a:off x="2670758" y="2534584"/>
          <a:ext cx="676317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391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2254391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2254391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Rejected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Rejected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Process that maps a fuzzy set back to a crisp set</a:t>
            </a:r>
          </a:p>
          <a:p>
            <a:r>
              <a:rPr lang="en-US" sz="2000" dirty="0"/>
              <a:t>Common methods:</a:t>
            </a:r>
          </a:p>
          <a:p>
            <a:pPr lvl="1"/>
            <a:r>
              <a:rPr lang="en-US" dirty="0"/>
              <a:t>Center of Gravity (</a:t>
            </a:r>
            <a:r>
              <a:rPr lang="en-US" dirty="0" err="1"/>
              <a:t>Mamdani</a:t>
            </a:r>
            <a:r>
              <a:rPr lang="en-US" dirty="0"/>
              <a:t>-style)</a:t>
            </a:r>
          </a:p>
          <a:p>
            <a:pPr lvl="1"/>
            <a:r>
              <a:rPr lang="en-US" dirty="0"/>
              <a:t>Constant Defuzzification (Takagi-</a:t>
            </a:r>
            <a:r>
              <a:rPr lang="en-US" dirty="0" err="1"/>
              <a:t>Sugeno</a:t>
            </a:r>
            <a:r>
              <a:rPr lang="en-US" dirty="0"/>
              <a:t>-style)</a:t>
            </a:r>
          </a:p>
          <a:p>
            <a:r>
              <a:rPr lang="en-US" sz="2000" dirty="0"/>
              <a:t>Other common methods:</a:t>
            </a:r>
          </a:p>
          <a:p>
            <a:pPr lvl="1"/>
            <a:r>
              <a:rPr lang="en-US" sz="1800" dirty="0"/>
              <a:t>Mean of Maxima</a:t>
            </a:r>
          </a:p>
          <a:p>
            <a:pPr lvl="1"/>
            <a:r>
              <a:rPr lang="en-US" sz="1800" dirty="0"/>
              <a:t>Weighted Average</a:t>
            </a:r>
          </a:p>
          <a:p>
            <a:pPr lvl="1"/>
            <a:r>
              <a:rPr lang="en-US" sz="1800" dirty="0"/>
              <a:t>Middle of Maxima</a:t>
            </a:r>
          </a:p>
          <a:p>
            <a:pPr lvl="1"/>
            <a:r>
              <a:rPr lang="en-US" sz="1800" dirty="0"/>
              <a:t>Singleton, Etc.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B2366-43B9-496B-836E-EEFC85D17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51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logic is based on the idea that all things admit of degrees.  </a:t>
            </a:r>
          </a:p>
          <a:p>
            <a:pPr lvl="1"/>
            <a:r>
              <a:rPr lang="en-US" dirty="0"/>
              <a:t>Temperature, height, speed, distance, beauty </a:t>
            </a:r>
          </a:p>
          <a:p>
            <a:pPr lvl="2"/>
            <a:r>
              <a:rPr lang="en-US" dirty="0"/>
              <a:t>all come on a sliding scale.</a:t>
            </a:r>
          </a:p>
          <a:p>
            <a:pPr lvl="1"/>
            <a:r>
              <a:rPr lang="en-US" dirty="0"/>
              <a:t>Model uncertainty in natural language.</a:t>
            </a:r>
          </a:p>
          <a:p>
            <a:pPr lvl="2"/>
            <a:r>
              <a:rPr lang="en-US" dirty="0"/>
              <a:t>The motor is running really hot.</a:t>
            </a:r>
          </a:p>
          <a:p>
            <a:pPr lvl="2"/>
            <a:r>
              <a:rPr lang="en-US" dirty="0"/>
              <a:t>Tom is a very tall guy.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Center of Gravity (</a:t>
            </a:r>
            <a:r>
              <a:rPr lang="en-US" sz="2000" dirty="0" err="1"/>
              <a:t>Mamdani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Has the same Membership form as input</a:t>
            </a:r>
          </a:p>
          <a:p>
            <a:pPr lvl="1"/>
            <a:r>
              <a:rPr lang="en-US" dirty="0"/>
              <a:t>For example, let the output membership function be: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445B71-7C90-4CBE-9405-246F4AD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846548-E06A-4661-8B77-B7388E095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945311"/>
              </p:ext>
            </p:extLst>
          </p:nvPr>
        </p:nvGraphicFramePr>
        <p:xfrm>
          <a:off x="3349257" y="3429000"/>
          <a:ext cx="5101802" cy="265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A808E9-76A5-4D8A-B2C8-3EF5B8B5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156076"/>
              </p:ext>
            </p:extLst>
          </p:nvPr>
        </p:nvGraphicFramePr>
        <p:xfrm>
          <a:off x="3349257" y="3429000"/>
          <a:ext cx="5101802" cy="265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955013-99C7-4A78-AF7D-5AFABABC1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147067"/>
              </p:ext>
            </p:extLst>
          </p:nvPr>
        </p:nvGraphicFramePr>
        <p:xfrm>
          <a:off x="3349257" y="3429000"/>
          <a:ext cx="5101802" cy="265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8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Center of Gravity (</a:t>
            </a:r>
            <a:r>
              <a:rPr lang="en-US" sz="2000" dirty="0" err="1"/>
              <a:t>Mamdani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Clipping using MAX-MIN method to “chop off” parts of Membership based on the fuzzy output obtained from rule inferencing, then Aggregate the clipped membership</a:t>
            </a:r>
          </a:p>
          <a:p>
            <a:pPr lvl="1"/>
            <a:r>
              <a:rPr lang="en-US" dirty="0"/>
              <a:t>For example, we obtained fuzzy output</a:t>
            </a:r>
          </a:p>
          <a:p>
            <a:pPr lvl="2"/>
            <a:r>
              <a:rPr lang="en-US" dirty="0"/>
              <a:t>Rejected(0.2)</a:t>
            </a:r>
          </a:p>
          <a:p>
            <a:pPr lvl="2"/>
            <a:r>
              <a:rPr lang="en-US" dirty="0"/>
              <a:t>Considered(0.4)</a:t>
            </a:r>
          </a:p>
          <a:p>
            <a:pPr lvl="2"/>
            <a:r>
              <a:rPr lang="en-US" dirty="0"/>
              <a:t>Accepted(0.6)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8B917-E8BF-4047-A66C-3D51A8939E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60036-6881-4A21-BAF1-3E54FEA6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06" y="4022295"/>
            <a:ext cx="4390261" cy="2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Center of Gravity (</a:t>
                </a:r>
                <a:r>
                  <a:rPr lang="en-US" sz="2000" dirty="0" err="1"/>
                  <a:t>Mamdani</a:t>
                </a:r>
                <a:r>
                  <a:rPr lang="en-US" sz="2000" dirty="0"/>
                  <a:t>-style) </a:t>
                </a:r>
              </a:p>
              <a:p>
                <a:pPr lvl="1"/>
                <a:r>
                  <a:rPr lang="en-US" dirty="0"/>
                  <a:t>Calculate center of gravity using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1800" dirty="0"/>
                  <a:t>If the crisp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/>
                  <a:t>) are discrete, we can replace integration with summation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DF6CDA-EB5F-4E67-A55B-635A6AE75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B623E-F5BF-45C1-9FA5-CDF7C90DFADF}"/>
                  </a:ext>
                </a:extLst>
              </p:cNvPr>
              <p:cNvSpPr txBox="1"/>
              <p:nvPr/>
            </p:nvSpPr>
            <p:spPr>
              <a:xfrm>
                <a:off x="2610742" y="4826558"/>
                <a:ext cx="2806878" cy="1026989"/>
              </a:xfrm>
              <a:custGeom>
                <a:avLst/>
                <a:gdLst>
                  <a:gd name="connsiteX0" fmla="*/ 0 w 2806878"/>
                  <a:gd name="connsiteY0" fmla="*/ 0 h 1026989"/>
                  <a:gd name="connsiteX1" fmla="*/ 589444 w 2806878"/>
                  <a:gd name="connsiteY1" fmla="*/ 0 h 1026989"/>
                  <a:gd name="connsiteX2" fmla="*/ 1206958 w 2806878"/>
                  <a:gd name="connsiteY2" fmla="*/ 0 h 1026989"/>
                  <a:gd name="connsiteX3" fmla="*/ 1824471 w 2806878"/>
                  <a:gd name="connsiteY3" fmla="*/ 0 h 1026989"/>
                  <a:gd name="connsiteX4" fmla="*/ 2806878 w 2806878"/>
                  <a:gd name="connsiteY4" fmla="*/ 0 h 1026989"/>
                  <a:gd name="connsiteX5" fmla="*/ 2806878 w 2806878"/>
                  <a:gd name="connsiteY5" fmla="*/ 503225 h 1026989"/>
                  <a:gd name="connsiteX6" fmla="*/ 2806878 w 2806878"/>
                  <a:gd name="connsiteY6" fmla="*/ 1026989 h 1026989"/>
                  <a:gd name="connsiteX7" fmla="*/ 2301640 w 2806878"/>
                  <a:gd name="connsiteY7" fmla="*/ 1026989 h 1026989"/>
                  <a:gd name="connsiteX8" fmla="*/ 1824471 w 2806878"/>
                  <a:gd name="connsiteY8" fmla="*/ 1026989 h 1026989"/>
                  <a:gd name="connsiteX9" fmla="*/ 1291164 w 2806878"/>
                  <a:gd name="connsiteY9" fmla="*/ 1026989 h 1026989"/>
                  <a:gd name="connsiteX10" fmla="*/ 701720 w 2806878"/>
                  <a:gd name="connsiteY10" fmla="*/ 1026989 h 1026989"/>
                  <a:gd name="connsiteX11" fmla="*/ 0 w 2806878"/>
                  <a:gd name="connsiteY11" fmla="*/ 1026989 h 1026989"/>
                  <a:gd name="connsiteX12" fmla="*/ 0 w 2806878"/>
                  <a:gd name="connsiteY12" fmla="*/ 534034 h 1026989"/>
                  <a:gd name="connsiteX13" fmla="*/ 0 w 2806878"/>
                  <a:gd name="connsiteY13" fmla="*/ 0 h 1026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6878" h="1026989" fill="none" extrusionOk="0">
                    <a:moveTo>
                      <a:pt x="0" y="0"/>
                    </a:moveTo>
                    <a:cubicBezTo>
                      <a:pt x="165109" y="-10757"/>
                      <a:pt x="397703" y="27751"/>
                      <a:pt x="589444" y="0"/>
                    </a:cubicBezTo>
                    <a:cubicBezTo>
                      <a:pt x="781185" y="-27751"/>
                      <a:pt x="932201" y="63974"/>
                      <a:pt x="1206958" y="0"/>
                    </a:cubicBezTo>
                    <a:cubicBezTo>
                      <a:pt x="1481715" y="-63974"/>
                      <a:pt x="1551119" y="974"/>
                      <a:pt x="1824471" y="0"/>
                    </a:cubicBezTo>
                    <a:cubicBezTo>
                      <a:pt x="2097823" y="-974"/>
                      <a:pt x="2425718" y="113091"/>
                      <a:pt x="2806878" y="0"/>
                    </a:cubicBezTo>
                    <a:cubicBezTo>
                      <a:pt x="2811537" y="116062"/>
                      <a:pt x="2756555" y="271925"/>
                      <a:pt x="2806878" y="503225"/>
                    </a:cubicBezTo>
                    <a:cubicBezTo>
                      <a:pt x="2857201" y="734526"/>
                      <a:pt x="2765973" y="811992"/>
                      <a:pt x="2806878" y="1026989"/>
                    </a:cubicBezTo>
                    <a:cubicBezTo>
                      <a:pt x="2554501" y="1056157"/>
                      <a:pt x="2496766" y="990160"/>
                      <a:pt x="2301640" y="1026989"/>
                    </a:cubicBezTo>
                    <a:cubicBezTo>
                      <a:pt x="2106514" y="1063818"/>
                      <a:pt x="1963708" y="992007"/>
                      <a:pt x="1824471" y="1026989"/>
                    </a:cubicBezTo>
                    <a:cubicBezTo>
                      <a:pt x="1685234" y="1061971"/>
                      <a:pt x="1490808" y="1010947"/>
                      <a:pt x="1291164" y="1026989"/>
                    </a:cubicBezTo>
                    <a:cubicBezTo>
                      <a:pt x="1091520" y="1043031"/>
                      <a:pt x="922984" y="973697"/>
                      <a:pt x="701720" y="1026989"/>
                    </a:cubicBezTo>
                    <a:cubicBezTo>
                      <a:pt x="480456" y="1080281"/>
                      <a:pt x="246966" y="963274"/>
                      <a:pt x="0" y="1026989"/>
                    </a:cubicBezTo>
                    <a:cubicBezTo>
                      <a:pt x="-17032" y="921437"/>
                      <a:pt x="45270" y="639797"/>
                      <a:pt x="0" y="534034"/>
                    </a:cubicBezTo>
                    <a:cubicBezTo>
                      <a:pt x="-45270" y="428272"/>
                      <a:pt x="25844" y="140140"/>
                      <a:pt x="0" y="0"/>
                    </a:cubicBezTo>
                    <a:close/>
                  </a:path>
                  <a:path w="2806878" h="1026989" stroke="0" extrusionOk="0">
                    <a:moveTo>
                      <a:pt x="0" y="0"/>
                    </a:moveTo>
                    <a:cubicBezTo>
                      <a:pt x="167787" y="-51128"/>
                      <a:pt x="338166" y="65223"/>
                      <a:pt x="617513" y="0"/>
                    </a:cubicBezTo>
                    <a:cubicBezTo>
                      <a:pt x="896860" y="-65223"/>
                      <a:pt x="953286" y="19436"/>
                      <a:pt x="1122751" y="0"/>
                    </a:cubicBezTo>
                    <a:cubicBezTo>
                      <a:pt x="1292216" y="-19436"/>
                      <a:pt x="1498658" y="10456"/>
                      <a:pt x="1599920" y="0"/>
                    </a:cubicBezTo>
                    <a:cubicBezTo>
                      <a:pt x="1701182" y="-10456"/>
                      <a:pt x="1934624" y="13650"/>
                      <a:pt x="2161296" y="0"/>
                    </a:cubicBezTo>
                    <a:cubicBezTo>
                      <a:pt x="2387968" y="-13650"/>
                      <a:pt x="2499502" y="45152"/>
                      <a:pt x="2806878" y="0"/>
                    </a:cubicBezTo>
                    <a:cubicBezTo>
                      <a:pt x="2860582" y="175819"/>
                      <a:pt x="2773888" y="332739"/>
                      <a:pt x="2806878" y="534034"/>
                    </a:cubicBezTo>
                    <a:cubicBezTo>
                      <a:pt x="2839868" y="735329"/>
                      <a:pt x="2774651" y="890413"/>
                      <a:pt x="2806878" y="1026989"/>
                    </a:cubicBezTo>
                    <a:cubicBezTo>
                      <a:pt x="2614239" y="1040716"/>
                      <a:pt x="2563726" y="1002860"/>
                      <a:pt x="2329709" y="1026989"/>
                    </a:cubicBezTo>
                    <a:cubicBezTo>
                      <a:pt x="2095692" y="1051118"/>
                      <a:pt x="1916257" y="970514"/>
                      <a:pt x="1796402" y="1026989"/>
                    </a:cubicBezTo>
                    <a:cubicBezTo>
                      <a:pt x="1676547" y="1083464"/>
                      <a:pt x="1484020" y="973512"/>
                      <a:pt x="1235026" y="1026989"/>
                    </a:cubicBezTo>
                    <a:cubicBezTo>
                      <a:pt x="986032" y="1080466"/>
                      <a:pt x="840459" y="993137"/>
                      <a:pt x="645582" y="1026989"/>
                    </a:cubicBezTo>
                    <a:cubicBezTo>
                      <a:pt x="450705" y="1060841"/>
                      <a:pt x="204878" y="982602"/>
                      <a:pt x="0" y="1026989"/>
                    </a:cubicBezTo>
                    <a:cubicBezTo>
                      <a:pt x="-27731" y="926538"/>
                      <a:pt x="14553" y="737623"/>
                      <a:pt x="0" y="544304"/>
                    </a:cubicBezTo>
                    <a:cubicBezTo>
                      <a:pt x="-14553" y="350985"/>
                      <a:pt x="48079" y="16493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5295588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B623E-F5BF-45C1-9FA5-CDF7C90D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42" y="4826558"/>
                <a:ext cx="2806878" cy="1026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529558870">
                      <a:custGeom>
                        <a:avLst/>
                        <a:gdLst>
                          <a:gd name="connsiteX0" fmla="*/ 0 w 2806878"/>
                          <a:gd name="connsiteY0" fmla="*/ 0 h 1026989"/>
                          <a:gd name="connsiteX1" fmla="*/ 589444 w 2806878"/>
                          <a:gd name="connsiteY1" fmla="*/ 0 h 1026989"/>
                          <a:gd name="connsiteX2" fmla="*/ 1206958 w 2806878"/>
                          <a:gd name="connsiteY2" fmla="*/ 0 h 1026989"/>
                          <a:gd name="connsiteX3" fmla="*/ 1824471 w 2806878"/>
                          <a:gd name="connsiteY3" fmla="*/ 0 h 1026989"/>
                          <a:gd name="connsiteX4" fmla="*/ 2806878 w 2806878"/>
                          <a:gd name="connsiteY4" fmla="*/ 0 h 1026989"/>
                          <a:gd name="connsiteX5" fmla="*/ 2806878 w 2806878"/>
                          <a:gd name="connsiteY5" fmla="*/ 503225 h 1026989"/>
                          <a:gd name="connsiteX6" fmla="*/ 2806878 w 2806878"/>
                          <a:gd name="connsiteY6" fmla="*/ 1026989 h 1026989"/>
                          <a:gd name="connsiteX7" fmla="*/ 2301640 w 2806878"/>
                          <a:gd name="connsiteY7" fmla="*/ 1026989 h 1026989"/>
                          <a:gd name="connsiteX8" fmla="*/ 1824471 w 2806878"/>
                          <a:gd name="connsiteY8" fmla="*/ 1026989 h 1026989"/>
                          <a:gd name="connsiteX9" fmla="*/ 1291164 w 2806878"/>
                          <a:gd name="connsiteY9" fmla="*/ 1026989 h 1026989"/>
                          <a:gd name="connsiteX10" fmla="*/ 701720 w 2806878"/>
                          <a:gd name="connsiteY10" fmla="*/ 1026989 h 1026989"/>
                          <a:gd name="connsiteX11" fmla="*/ 0 w 2806878"/>
                          <a:gd name="connsiteY11" fmla="*/ 1026989 h 1026989"/>
                          <a:gd name="connsiteX12" fmla="*/ 0 w 2806878"/>
                          <a:gd name="connsiteY12" fmla="*/ 534034 h 1026989"/>
                          <a:gd name="connsiteX13" fmla="*/ 0 w 2806878"/>
                          <a:gd name="connsiteY13" fmla="*/ 0 h 10269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2806878" h="1026989" fill="none" extrusionOk="0">
                            <a:moveTo>
                              <a:pt x="0" y="0"/>
                            </a:moveTo>
                            <a:cubicBezTo>
                              <a:pt x="165109" y="-10757"/>
                              <a:pt x="397703" y="27751"/>
                              <a:pt x="589444" y="0"/>
                            </a:cubicBezTo>
                            <a:cubicBezTo>
                              <a:pt x="781185" y="-27751"/>
                              <a:pt x="932201" y="63974"/>
                              <a:pt x="1206958" y="0"/>
                            </a:cubicBezTo>
                            <a:cubicBezTo>
                              <a:pt x="1481715" y="-63974"/>
                              <a:pt x="1551119" y="974"/>
                              <a:pt x="1824471" y="0"/>
                            </a:cubicBezTo>
                            <a:cubicBezTo>
                              <a:pt x="2097823" y="-974"/>
                              <a:pt x="2425718" y="113091"/>
                              <a:pt x="2806878" y="0"/>
                            </a:cubicBezTo>
                            <a:cubicBezTo>
                              <a:pt x="2811537" y="116062"/>
                              <a:pt x="2756555" y="271925"/>
                              <a:pt x="2806878" y="503225"/>
                            </a:cubicBezTo>
                            <a:cubicBezTo>
                              <a:pt x="2857201" y="734526"/>
                              <a:pt x="2765973" y="811992"/>
                              <a:pt x="2806878" y="1026989"/>
                            </a:cubicBezTo>
                            <a:cubicBezTo>
                              <a:pt x="2554501" y="1056157"/>
                              <a:pt x="2496766" y="990160"/>
                              <a:pt x="2301640" y="1026989"/>
                            </a:cubicBezTo>
                            <a:cubicBezTo>
                              <a:pt x="2106514" y="1063818"/>
                              <a:pt x="1963708" y="992007"/>
                              <a:pt x="1824471" y="1026989"/>
                            </a:cubicBezTo>
                            <a:cubicBezTo>
                              <a:pt x="1685234" y="1061971"/>
                              <a:pt x="1490808" y="1010947"/>
                              <a:pt x="1291164" y="1026989"/>
                            </a:cubicBezTo>
                            <a:cubicBezTo>
                              <a:pt x="1091520" y="1043031"/>
                              <a:pt x="922984" y="973697"/>
                              <a:pt x="701720" y="1026989"/>
                            </a:cubicBezTo>
                            <a:cubicBezTo>
                              <a:pt x="480456" y="1080281"/>
                              <a:pt x="246966" y="963274"/>
                              <a:pt x="0" y="1026989"/>
                            </a:cubicBezTo>
                            <a:cubicBezTo>
                              <a:pt x="-17032" y="921437"/>
                              <a:pt x="45270" y="639797"/>
                              <a:pt x="0" y="534034"/>
                            </a:cubicBezTo>
                            <a:cubicBezTo>
                              <a:pt x="-45270" y="428272"/>
                              <a:pt x="25844" y="140140"/>
                              <a:pt x="0" y="0"/>
                            </a:cubicBezTo>
                            <a:close/>
                          </a:path>
                          <a:path w="2806878" h="1026989" stroke="0" extrusionOk="0">
                            <a:moveTo>
                              <a:pt x="0" y="0"/>
                            </a:moveTo>
                            <a:cubicBezTo>
                              <a:pt x="167787" y="-51128"/>
                              <a:pt x="338166" y="65223"/>
                              <a:pt x="617513" y="0"/>
                            </a:cubicBezTo>
                            <a:cubicBezTo>
                              <a:pt x="896860" y="-65223"/>
                              <a:pt x="953286" y="19436"/>
                              <a:pt x="1122751" y="0"/>
                            </a:cubicBezTo>
                            <a:cubicBezTo>
                              <a:pt x="1292216" y="-19436"/>
                              <a:pt x="1498658" y="10456"/>
                              <a:pt x="1599920" y="0"/>
                            </a:cubicBezTo>
                            <a:cubicBezTo>
                              <a:pt x="1701182" y="-10456"/>
                              <a:pt x="1934624" y="13650"/>
                              <a:pt x="2161296" y="0"/>
                            </a:cubicBezTo>
                            <a:cubicBezTo>
                              <a:pt x="2387968" y="-13650"/>
                              <a:pt x="2499502" y="45152"/>
                              <a:pt x="2806878" y="0"/>
                            </a:cubicBezTo>
                            <a:cubicBezTo>
                              <a:pt x="2860582" y="175819"/>
                              <a:pt x="2773888" y="332739"/>
                              <a:pt x="2806878" y="534034"/>
                            </a:cubicBezTo>
                            <a:cubicBezTo>
                              <a:pt x="2839868" y="735329"/>
                              <a:pt x="2774651" y="890413"/>
                              <a:pt x="2806878" y="1026989"/>
                            </a:cubicBezTo>
                            <a:cubicBezTo>
                              <a:pt x="2614239" y="1040716"/>
                              <a:pt x="2563726" y="1002860"/>
                              <a:pt x="2329709" y="1026989"/>
                            </a:cubicBezTo>
                            <a:cubicBezTo>
                              <a:pt x="2095692" y="1051118"/>
                              <a:pt x="1916257" y="970514"/>
                              <a:pt x="1796402" y="1026989"/>
                            </a:cubicBezTo>
                            <a:cubicBezTo>
                              <a:pt x="1676547" y="1083464"/>
                              <a:pt x="1484020" y="973512"/>
                              <a:pt x="1235026" y="1026989"/>
                            </a:cubicBezTo>
                            <a:cubicBezTo>
                              <a:pt x="986032" y="1080466"/>
                              <a:pt x="840459" y="993137"/>
                              <a:pt x="645582" y="1026989"/>
                            </a:cubicBezTo>
                            <a:cubicBezTo>
                              <a:pt x="450705" y="1060841"/>
                              <a:pt x="204878" y="982602"/>
                              <a:pt x="0" y="1026989"/>
                            </a:cubicBezTo>
                            <a:cubicBezTo>
                              <a:pt x="-27731" y="926538"/>
                              <a:pt x="14553" y="737623"/>
                              <a:pt x="0" y="544304"/>
                            </a:cubicBezTo>
                            <a:cubicBezTo>
                              <a:pt x="-14553" y="350985"/>
                              <a:pt x="48079" y="16493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82CD04-A0BB-406F-A2E5-7654C1E8B417}"/>
                  </a:ext>
                </a:extLst>
              </p:cNvPr>
              <p:cNvSpPr/>
              <p:nvPr/>
            </p:nvSpPr>
            <p:spPr>
              <a:xfrm>
                <a:off x="5793913" y="5007605"/>
                <a:ext cx="4119589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𝑚𝑒𝑚𝑏𝑒𝑟𝑠h𝑖𝑝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82CD04-A0BB-406F-A2E5-7654C1E8B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13" y="5007605"/>
                <a:ext cx="4119589" cy="656205"/>
              </a:xfrm>
              <a:prstGeom prst="rect">
                <a:avLst/>
              </a:prstGeom>
              <a:blipFill>
                <a:blip r:embed="rId5"/>
                <a:stretch>
                  <a:fillRect l="-296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90B6-98AC-42E1-B648-F89BBE822B51}"/>
                  </a:ext>
                </a:extLst>
              </p:cNvPr>
              <p:cNvSpPr txBox="1"/>
              <p:nvPr/>
            </p:nvSpPr>
            <p:spPr>
              <a:xfrm>
                <a:off x="2604977" y="3019647"/>
                <a:ext cx="2870790" cy="1148315"/>
              </a:xfrm>
              <a:custGeom>
                <a:avLst/>
                <a:gdLst>
                  <a:gd name="connsiteX0" fmla="*/ 0 w 2870790"/>
                  <a:gd name="connsiteY0" fmla="*/ 0 h 1148315"/>
                  <a:gd name="connsiteX1" fmla="*/ 602866 w 2870790"/>
                  <a:gd name="connsiteY1" fmla="*/ 0 h 1148315"/>
                  <a:gd name="connsiteX2" fmla="*/ 1177024 w 2870790"/>
                  <a:gd name="connsiteY2" fmla="*/ 0 h 1148315"/>
                  <a:gd name="connsiteX3" fmla="*/ 1808598 w 2870790"/>
                  <a:gd name="connsiteY3" fmla="*/ 0 h 1148315"/>
                  <a:gd name="connsiteX4" fmla="*/ 2325340 w 2870790"/>
                  <a:gd name="connsiteY4" fmla="*/ 0 h 1148315"/>
                  <a:gd name="connsiteX5" fmla="*/ 2870790 w 2870790"/>
                  <a:gd name="connsiteY5" fmla="*/ 0 h 1148315"/>
                  <a:gd name="connsiteX6" fmla="*/ 2870790 w 2870790"/>
                  <a:gd name="connsiteY6" fmla="*/ 539708 h 1148315"/>
                  <a:gd name="connsiteX7" fmla="*/ 2870790 w 2870790"/>
                  <a:gd name="connsiteY7" fmla="*/ 1148315 h 1148315"/>
                  <a:gd name="connsiteX8" fmla="*/ 2325340 w 2870790"/>
                  <a:gd name="connsiteY8" fmla="*/ 1148315 h 1148315"/>
                  <a:gd name="connsiteX9" fmla="*/ 1722474 w 2870790"/>
                  <a:gd name="connsiteY9" fmla="*/ 1148315 h 1148315"/>
                  <a:gd name="connsiteX10" fmla="*/ 1119608 w 2870790"/>
                  <a:gd name="connsiteY10" fmla="*/ 1148315 h 1148315"/>
                  <a:gd name="connsiteX11" fmla="*/ 545450 w 2870790"/>
                  <a:gd name="connsiteY11" fmla="*/ 1148315 h 1148315"/>
                  <a:gd name="connsiteX12" fmla="*/ 0 w 2870790"/>
                  <a:gd name="connsiteY12" fmla="*/ 1148315 h 1148315"/>
                  <a:gd name="connsiteX13" fmla="*/ 0 w 2870790"/>
                  <a:gd name="connsiteY13" fmla="*/ 608607 h 1148315"/>
                  <a:gd name="connsiteX14" fmla="*/ 0 w 2870790"/>
                  <a:gd name="connsiteY14" fmla="*/ 0 h 114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70790" h="1148315" fill="none" extrusionOk="0">
                    <a:moveTo>
                      <a:pt x="0" y="0"/>
                    </a:moveTo>
                    <a:cubicBezTo>
                      <a:pt x="159316" y="-61492"/>
                      <a:pt x="342607" y="24732"/>
                      <a:pt x="602866" y="0"/>
                    </a:cubicBezTo>
                    <a:cubicBezTo>
                      <a:pt x="863125" y="-24732"/>
                      <a:pt x="891490" y="55084"/>
                      <a:pt x="1177024" y="0"/>
                    </a:cubicBezTo>
                    <a:cubicBezTo>
                      <a:pt x="1462558" y="-55084"/>
                      <a:pt x="1508367" y="8258"/>
                      <a:pt x="1808598" y="0"/>
                    </a:cubicBezTo>
                    <a:cubicBezTo>
                      <a:pt x="2108829" y="-8258"/>
                      <a:pt x="2157006" y="11697"/>
                      <a:pt x="2325340" y="0"/>
                    </a:cubicBezTo>
                    <a:cubicBezTo>
                      <a:pt x="2493674" y="-11697"/>
                      <a:pt x="2725887" y="32241"/>
                      <a:pt x="2870790" y="0"/>
                    </a:cubicBezTo>
                    <a:cubicBezTo>
                      <a:pt x="2903856" y="240985"/>
                      <a:pt x="2815213" y="319181"/>
                      <a:pt x="2870790" y="539708"/>
                    </a:cubicBezTo>
                    <a:cubicBezTo>
                      <a:pt x="2926367" y="760235"/>
                      <a:pt x="2861686" y="898047"/>
                      <a:pt x="2870790" y="1148315"/>
                    </a:cubicBezTo>
                    <a:cubicBezTo>
                      <a:pt x="2660523" y="1197942"/>
                      <a:pt x="2590543" y="1099904"/>
                      <a:pt x="2325340" y="1148315"/>
                    </a:cubicBezTo>
                    <a:cubicBezTo>
                      <a:pt x="2060137" y="1196726"/>
                      <a:pt x="1920740" y="1121751"/>
                      <a:pt x="1722474" y="1148315"/>
                    </a:cubicBezTo>
                    <a:cubicBezTo>
                      <a:pt x="1524208" y="1174879"/>
                      <a:pt x="1299090" y="1144822"/>
                      <a:pt x="1119608" y="1148315"/>
                    </a:cubicBezTo>
                    <a:cubicBezTo>
                      <a:pt x="940126" y="1151808"/>
                      <a:pt x="666520" y="1145862"/>
                      <a:pt x="545450" y="1148315"/>
                    </a:cubicBezTo>
                    <a:cubicBezTo>
                      <a:pt x="424380" y="1150768"/>
                      <a:pt x="207260" y="1093126"/>
                      <a:pt x="0" y="1148315"/>
                    </a:cubicBezTo>
                    <a:cubicBezTo>
                      <a:pt x="-23227" y="891087"/>
                      <a:pt x="29342" y="865369"/>
                      <a:pt x="0" y="608607"/>
                    </a:cubicBezTo>
                    <a:cubicBezTo>
                      <a:pt x="-29342" y="351845"/>
                      <a:pt x="40815" y="219979"/>
                      <a:pt x="0" y="0"/>
                    </a:cubicBezTo>
                    <a:close/>
                  </a:path>
                  <a:path w="2870790" h="1148315" stroke="0" extrusionOk="0">
                    <a:moveTo>
                      <a:pt x="0" y="0"/>
                    </a:moveTo>
                    <a:cubicBezTo>
                      <a:pt x="120909" y="-50116"/>
                      <a:pt x="330164" y="52841"/>
                      <a:pt x="602866" y="0"/>
                    </a:cubicBezTo>
                    <a:cubicBezTo>
                      <a:pt x="875568" y="-52841"/>
                      <a:pt x="1069892" y="22313"/>
                      <a:pt x="1234440" y="0"/>
                    </a:cubicBezTo>
                    <a:cubicBezTo>
                      <a:pt x="1398988" y="-22313"/>
                      <a:pt x="1674157" y="40909"/>
                      <a:pt x="1837306" y="0"/>
                    </a:cubicBezTo>
                    <a:cubicBezTo>
                      <a:pt x="2000455" y="-40909"/>
                      <a:pt x="2397730" y="60164"/>
                      <a:pt x="2870790" y="0"/>
                    </a:cubicBezTo>
                    <a:cubicBezTo>
                      <a:pt x="2928739" y="174612"/>
                      <a:pt x="2847653" y="336408"/>
                      <a:pt x="2870790" y="539708"/>
                    </a:cubicBezTo>
                    <a:cubicBezTo>
                      <a:pt x="2893927" y="743008"/>
                      <a:pt x="2846616" y="929337"/>
                      <a:pt x="2870790" y="1148315"/>
                    </a:cubicBezTo>
                    <a:cubicBezTo>
                      <a:pt x="2599158" y="1170616"/>
                      <a:pt x="2397189" y="1126299"/>
                      <a:pt x="2239216" y="1148315"/>
                    </a:cubicBezTo>
                    <a:cubicBezTo>
                      <a:pt x="2081243" y="1170331"/>
                      <a:pt x="1934084" y="1095517"/>
                      <a:pt x="1693766" y="1148315"/>
                    </a:cubicBezTo>
                    <a:cubicBezTo>
                      <a:pt x="1453448" y="1201113"/>
                      <a:pt x="1420385" y="1143028"/>
                      <a:pt x="1177024" y="1148315"/>
                    </a:cubicBezTo>
                    <a:cubicBezTo>
                      <a:pt x="933663" y="1153602"/>
                      <a:pt x="915783" y="1091990"/>
                      <a:pt x="688990" y="1148315"/>
                    </a:cubicBezTo>
                    <a:cubicBezTo>
                      <a:pt x="462197" y="1204640"/>
                      <a:pt x="243378" y="1110948"/>
                      <a:pt x="0" y="1148315"/>
                    </a:cubicBezTo>
                    <a:cubicBezTo>
                      <a:pt x="-50514" y="921927"/>
                      <a:pt x="61444" y="825959"/>
                      <a:pt x="0" y="551191"/>
                    </a:cubicBezTo>
                    <a:cubicBezTo>
                      <a:pt x="-61444" y="276423"/>
                      <a:pt x="34150" y="16005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93610189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90B6-98AC-42E1-B648-F89BBE82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77" y="3019647"/>
                <a:ext cx="2870790" cy="1148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36101892">
                      <a:custGeom>
                        <a:avLst/>
                        <a:gdLst>
                          <a:gd name="connsiteX0" fmla="*/ 0 w 2870790"/>
                          <a:gd name="connsiteY0" fmla="*/ 0 h 1148315"/>
                          <a:gd name="connsiteX1" fmla="*/ 602866 w 2870790"/>
                          <a:gd name="connsiteY1" fmla="*/ 0 h 1148315"/>
                          <a:gd name="connsiteX2" fmla="*/ 1177024 w 2870790"/>
                          <a:gd name="connsiteY2" fmla="*/ 0 h 1148315"/>
                          <a:gd name="connsiteX3" fmla="*/ 1808598 w 2870790"/>
                          <a:gd name="connsiteY3" fmla="*/ 0 h 1148315"/>
                          <a:gd name="connsiteX4" fmla="*/ 2325340 w 2870790"/>
                          <a:gd name="connsiteY4" fmla="*/ 0 h 1148315"/>
                          <a:gd name="connsiteX5" fmla="*/ 2870790 w 2870790"/>
                          <a:gd name="connsiteY5" fmla="*/ 0 h 1148315"/>
                          <a:gd name="connsiteX6" fmla="*/ 2870790 w 2870790"/>
                          <a:gd name="connsiteY6" fmla="*/ 539708 h 1148315"/>
                          <a:gd name="connsiteX7" fmla="*/ 2870790 w 2870790"/>
                          <a:gd name="connsiteY7" fmla="*/ 1148315 h 1148315"/>
                          <a:gd name="connsiteX8" fmla="*/ 2325340 w 2870790"/>
                          <a:gd name="connsiteY8" fmla="*/ 1148315 h 1148315"/>
                          <a:gd name="connsiteX9" fmla="*/ 1722474 w 2870790"/>
                          <a:gd name="connsiteY9" fmla="*/ 1148315 h 1148315"/>
                          <a:gd name="connsiteX10" fmla="*/ 1119608 w 2870790"/>
                          <a:gd name="connsiteY10" fmla="*/ 1148315 h 1148315"/>
                          <a:gd name="connsiteX11" fmla="*/ 545450 w 2870790"/>
                          <a:gd name="connsiteY11" fmla="*/ 1148315 h 1148315"/>
                          <a:gd name="connsiteX12" fmla="*/ 0 w 2870790"/>
                          <a:gd name="connsiteY12" fmla="*/ 1148315 h 1148315"/>
                          <a:gd name="connsiteX13" fmla="*/ 0 w 2870790"/>
                          <a:gd name="connsiteY13" fmla="*/ 608607 h 1148315"/>
                          <a:gd name="connsiteX14" fmla="*/ 0 w 2870790"/>
                          <a:gd name="connsiteY14" fmla="*/ 0 h 11483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870790" h="1148315" fill="none" extrusionOk="0">
                            <a:moveTo>
                              <a:pt x="0" y="0"/>
                            </a:moveTo>
                            <a:cubicBezTo>
                              <a:pt x="159316" y="-61492"/>
                              <a:pt x="342607" y="24732"/>
                              <a:pt x="602866" y="0"/>
                            </a:cubicBezTo>
                            <a:cubicBezTo>
                              <a:pt x="863125" y="-24732"/>
                              <a:pt x="891490" y="55084"/>
                              <a:pt x="1177024" y="0"/>
                            </a:cubicBezTo>
                            <a:cubicBezTo>
                              <a:pt x="1462558" y="-55084"/>
                              <a:pt x="1508367" y="8258"/>
                              <a:pt x="1808598" y="0"/>
                            </a:cubicBezTo>
                            <a:cubicBezTo>
                              <a:pt x="2108829" y="-8258"/>
                              <a:pt x="2157006" y="11697"/>
                              <a:pt x="2325340" y="0"/>
                            </a:cubicBezTo>
                            <a:cubicBezTo>
                              <a:pt x="2493674" y="-11697"/>
                              <a:pt x="2725887" y="32241"/>
                              <a:pt x="2870790" y="0"/>
                            </a:cubicBezTo>
                            <a:cubicBezTo>
                              <a:pt x="2903856" y="240985"/>
                              <a:pt x="2815213" y="319181"/>
                              <a:pt x="2870790" y="539708"/>
                            </a:cubicBezTo>
                            <a:cubicBezTo>
                              <a:pt x="2926367" y="760235"/>
                              <a:pt x="2861686" y="898047"/>
                              <a:pt x="2870790" y="1148315"/>
                            </a:cubicBezTo>
                            <a:cubicBezTo>
                              <a:pt x="2660523" y="1197942"/>
                              <a:pt x="2590543" y="1099904"/>
                              <a:pt x="2325340" y="1148315"/>
                            </a:cubicBezTo>
                            <a:cubicBezTo>
                              <a:pt x="2060137" y="1196726"/>
                              <a:pt x="1920740" y="1121751"/>
                              <a:pt x="1722474" y="1148315"/>
                            </a:cubicBezTo>
                            <a:cubicBezTo>
                              <a:pt x="1524208" y="1174879"/>
                              <a:pt x="1299090" y="1144822"/>
                              <a:pt x="1119608" y="1148315"/>
                            </a:cubicBezTo>
                            <a:cubicBezTo>
                              <a:pt x="940126" y="1151808"/>
                              <a:pt x="666520" y="1145862"/>
                              <a:pt x="545450" y="1148315"/>
                            </a:cubicBezTo>
                            <a:cubicBezTo>
                              <a:pt x="424380" y="1150768"/>
                              <a:pt x="207260" y="1093126"/>
                              <a:pt x="0" y="1148315"/>
                            </a:cubicBezTo>
                            <a:cubicBezTo>
                              <a:pt x="-23227" y="891087"/>
                              <a:pt x="29342" y="865369"/>
                              <a:pt x="0" y="608607"/>
                            </a:cubicBezTo>
                            <a:cubicBezTo>
                              <a:pt x="-29342" y="351845"/>
                              <a:pt x="40815" y="219979"/>
                              <a:pt x="0" y="0"/>
                            </a:cubicBezTo>
                            <a:close/>
                          </a:path>
                          <a:path w="2870790" h="1148315" stroke="0" extrusionOk="0">
                            <a:moveTo>
                              <a:pt x="0" y="0"/>
                            </a:moveTo>
                            <a:cubicBezTo>
                              <a:pt x="120909" y="-50116"/>
                              <a:pt x="330164" y="52841"/>
                              <a:pt x="602866" y="0"/>
                            </a:cubicBezTo>
                            <a:cubicBezTo>
                              <a:pt x="875568" y="-52841"/>
                              <a:pt x="1069892" y="22313"/>
                              <a:pt x="1234440" y="0"/>
                            </a:cubicBezTo>
                            <a:cubicBezTo>
                              <a:pt x="1398988" y="-22313"/>
                              <a:pt x="1674157" y="40909"/>
                              <a:pt x="1837306" y="0"/>
                            </a:cubicBezTo>
                            <a:cubicBezTo>
                              <a:pt x="2000455" y="-40909"/>
                              <a:pt x="2397730" y="60164"/>
                              <a:pt x="2870790" y="0"/>
                            </a:cubicBezTo>
                            <a:cubicBezTo>
                              <a:pt x="2928739" y="174612"/>
                              <a:pt x="2847653" y="336408"/>
                              <a:pt x="2870790" y="539708"/>
                            </a:cubicBezTo>
                            <a:cubicBezTo>
                              <a:pt x="2893927" y="743008"/>
                              <a:pt x="2846616" y="929337"/>
                              <a:pt x="2870790" y="1148315"/>
                            </a:cubicBezTo>
                            <a:cubicBezTo>
                              <a:pt x="2599158" y="1170616"/>
                              <a:pt x="2397189" y="1126299"/>
                              <a:pt x="2239216" y="1148315"/>
                            </a:cubicBezTo>
                            <a:cubicBezTo>
                              <a:pt x="2081243" y="1170331"/>
                              <a:pt x="1934084" y="1095517"/>
                              <a:pt x="1693766" y="1148315"/>
                            </a:cubicBezTo>
                            <a:cubicBezTo>
                              <a:pt x="1453448" y="1201113"/>
                              <a:pt x="1420385" y="1143028"/>
                              <a:pt x="1177024" y="1148315"/>
                            </a:cubicBezTo>
                            <a:cubicBezTo>
                              <a:pt x="933663" y="1153602"/>
                              <a:pt x="915783" y="1091990"/>
                              <a:pt x="688990" y="1148315"/>
                            </a:cubicBezTo>
                            <a:cubicBezTo>
                              <a:pt x="462197" y="1204640"/>
                              <a:pt x="243378" y="1110948"/>
                              <a:pt x="0" y="1148315"/>
                            </a:cubicBezTo>
                            <a:cubicBezTo>
                              <a:pt x="-50514" y="921927"/>
                              <a:pt x="61444" y="825959"/>
                              <a:pt x="0" y="551191"/>
                            </a:cubicBezTo>
                            <a:cubicBezTo>
                              <a:pt x="-61444" y="276423"/>
                              <a:pt x="34150" y="16005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6E82AD-3777-4112-A3FA-38EA673E8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58711"/>
              </p:ext>
            </p:extLst>
          </p:nvPr>
        </p:nvGraphicFramePr>
        <p:xfrm>
          <a:off x="3402419" y="3428999"/>
          <a:ext cx="4933507" cy="26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477DC9-488B-43BA-8767-F50C328F8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871701"/>
              </p:ext>
            </p:extLst>
          </p:nvPr>
        </p:nvGraphicFramePr>
        <p:xfrm>
          <a:off x="3402419" y="3428999"/>
          <a:ext cx="4933507" cy="26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Constant Defuzzification (Takagi-</a:t>
            </a:r>
            <a:r>
              <a:rPr lang="en-US" sz="2000" dirty="0" err="1"/>
              <a:t>Sugeno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Choose a constant value to represent each output linguistic</a:t>
            </a:r>
          </a:p>
          <a:p>
            <a:pPr lvl="1"/>
            <a:r>
              <a:rPr lang="en-US" dirty="0"/>
              <a:t>For example, set the </a:t>
            </a:r>
            <a:r>
              <a:rPr lang="en-US"/>
              <a:t>constant value to 50, 70, and 100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6BF0CF-A769-4973-9B8D-55406C55D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99A541-91C1-4A8A-AAFF-920541EC5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076593"/>
              </p:ext>
            </p:extLst>
          </p:nvPr>
        </p:nvGraphicFramePr>
        <p:xfrm>
          <a:off x="3402419" y="3428999"/>
          <a:ext cx="4933507" cy="26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402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Constant Defuzzification (Takagi-</a:t>
            </a:r>
            <a:r>
              <a:rPr lang="en-US" sz="2000" dirty="0" err="1"/>
              <a:t>Sugeno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Using fuzzy output obtained from rule inferencing</a:t>
            </a:r>
          </a:p>
          <a:p>
            <a:pPr lvl="1"/>
            <a:r>
              <a:rPr lang="en-US" dirty="0"/>
              <a:t>Calculate crisp output using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604B-969B-4989-BFD6-A3D8213B89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F2AB1-FAEC-4A5C-97C6-871BC8295E7C}"/>
                  </a:ext>
                </a:extLst>
              </p:cNvPr>
              <p:cNvSpPr txBox="1"/>
              <p:nvPr/>
            </p:nvSpPr>
            <p:spPr>
              <a:xfrm>
                <a:off x="2606355" y="3704201"/>
                <a:ext cx="2599056" cy="1198604"/>
              </a:xfrm>
              <a:custGeom>
                <a:avLst/>
                <a:gdLst>
                  <a:gd name="connsiteX0" fmla="*/ 0 w 2599056"/>
                  <a:gd name="connsiteY0" fmla="*/ 0 h 1198604"/>
                  <a:gd name="connsiteX1" fmla="*/ 623773 w 2599056"/>
                  <a:gd name="connsiteY1" fmla="*/ 0 h 1198604"/>
                  <a:gd name="connsiteX2" fmla="*/ 1273537 w 2599056"/>
                  <a:gd name="connsiteY2" fmla="*/ 0 h 1198604"/>
                  <a:gd name="connsiteX3" fmla="*/ 1923301 w 2599056"/>
                  <a:gd name="connsiteY3" fmla="*/ 0 h 1198604"/>
                  <a:gd name="connsiteX4" fmla="*/ 2599056 w 2599056"/>
                  <a:gd name="connsiteY4" fmla="*/ 0 h 1198604"/>
                  <a:gd name="connsiteX5" fmla="*/ 2599056 w 2599056"/>
                  <a:gd name="connsiteY5" fmla="*/ 611288 h 1198604"/>
                  <a:gd name="connsiteX6" fmla="*/ 2599056 w 2599056"/>
                  <a:gd name="connsiteY6" fmla="*/ 1198604 h 1198604"/>
                  <a:gd name="connsiteX7" fmla="*/ 1897311 w 2599056"/>
                  <a:gd name="connsiteY7" fmla="*/ 1198604 h 1198604"/>
                  <a:gd name="connsiteX8" fmla="*/ 1299528 w 2599056"/>
                  <a:gd name="connsiteY8" fmla="*/ 1198604 h 1198604"/>
                  <a:gd name="connsiteX9" fmla="*/ 675755 w 2599056"/>
                  <a:gd name="connsiteY9" fmla="*/ 1198604 h 1198604"/>
                  <a:gd name="connsiteX10" fmla="*/ 0 w 2599056"/>
                  <a:gd name="connsiteY10" fmla="*/ 1198604 h 1198604"/>
                  <a:gd name="connsiteX11" fmla="*/ 0 w 2599056"/>
                  <a:gd name="connsiteY11" fmla="*/ 575330 h 1198604"/>
                  <a:gd name="connsiteX12" fmla="*/ 0 w 2599056"/>
                  <a:gd name="connsiteY12" fmla="*/ 0 h 119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99056" h="1198604" fill="none" extrusionOk="0">
                    <a:moveTo>
                      <a:pt x="0" y="0"/>
                    </a:moveTo>
                    <a:cubicBezTo>
                      <a:pt x="125305" y="19295"/>
                      <a:pt x="464302" y="10079"/>
                      <a:pt x="623773" y="0"/>
                    </a:cubicBezTo>
                    <a:cubicBezTo>
                      <a:pt x="783244" y="-10079"/>
                      <a:pt x="973106" y="23852"/>
                      <a:pt x="1273537" y="0"/>
                    </a:cubicBezTo>
                    <a:cubicBezTo>
                      <a:pt x="1573968" y="-23852"/>
                      <a:pt x="1698843" y="-28229"/>
                      <a:pt x="1923301" y="0"/>
                    </a:cubicBezTo>
                    <a:cubicBezTo>
                      <a:pt x="2147759" y="28229"/>
                      <a:pt x="2434200" y="-18233"/>
                      <a:pt x="2599056" y="0"/>
                    </a:cubicBezTo>
                    <a:cubicBezTo>
                      <a:pt x="2625052" y="270245"/>
                      <a:pt x="2605554" y="324218"/>
                      <a:pt x="2599056" y="611288"/>
                    </a:cubicBezTo>
                    <a:cubicBezTo>
                      <a:pt x="2592558" y="898358"/>
                      <a:pt x="2604513" y="911316"/>
                      <a:pt x="2599056" y="1198604"/>
                    </a:cubicBezTo>
                    <a:cubicBezTo>
                      <a:pt x="2356760" y="1169411"/>
                      <a:pt x="2102778" y="1185566"/>
                      <a:pt x="1897311" y="1198604"/>
                    </a:cubicBezTo>
                    <a:cubicBezTo>
                      <a:pt x="1691844" y="1211642"/>
                      <a:pt x="1456975" y="1183230"/>
                      <a:pt x="1299528" y="1198604"/>
                    </a:cubicBezTo>
                    <a:cubicBezTo>
                      <a:pt x="1142081" y="1213978"/>
                      <a:pt x="976154" y="1198713"/>
                      <a:pt x="675755" y="1198604"/>
                    </a:cubicBezTo>
                    <a:cubicBezTo>
                      <a:pt x="375356" y="1198495"/>
                      <a:pt x="317606" y="1229130"/>
                      <a:pt x="0" y="1198604"/>
                    </a:cubicBezTo>
                    <a:cubicBezTo>
                      <a:pt x="22297" y="1022198"/>
                      <a:pt x="-24692" y="768543"/>
                      <a:pt x="0" y="575330"/>
                    </a:cubicBezTo>
                    <a:cubicBezTo>
                      <a:pt x="24692" y="382117"/>
                      <a:pt x="5478" y="284503"/>
                      <a:pt x="0" y="0"/>
                    </a:cubicBezTo>
                    <a:close/>
                  </a:path>
                  <a:path w="2599056" h="1198604" stroke="0" extrusionOk="0">
                    <a:moveTo>
                      <a:pt x="0" y="0"/>
                    </a:moveTo>
                    <a:cubicBezTo>
                      <a:pt x="161883" y="-22142"/>
                      <a:pt x="392997" y="-13948"/>
                      <a:pt x="675755" y="0"/>
                    </a:cubicBezTo>
                    <a:cubicBezTo>
                      <a:pt x="958514" y="13948"/>
                      <a:pt x="1022483" y="-17387"/>
                      <a:pt x="1299528" y="0"/>
                    </a:cubicBezTo>
                    <a:cubicBezTo>
                      <a:pt x="1576573" y="17387"/>
                      <a:pt x="1655226" y="-21389"/>
                      <a:pt x="1975283" y="0"/>
                    </a:cubicBezTo>
                    <a:cubicBezTo>
                      <a:pt x="2295341" y="21389"/>
                      <a:pt x="2293986" y="-26285"/>
                      <a:pt x="2599056" y="0"/>
                    </a:cubicBezTo>
                    <a:cubicBezTo>
                      <a:pt x="2626936" y="204393"/>
                      <a:pt x="2589014" y="314797"/>
                      <a:pt x="2599056" y="587316"/>
                    </a:cubicBezTo>
                    <a:cubicBezTo>
                      <a:pt x="2609098" y="859835"/>
                      <a:pt x="2575483" y="893562"/>
                      <a:pt x="2599056" y="1198604"/>
                    </a:cubicBezTo>
                    <a:cubicBezTo>
                      <a:pt x="2298763" y="1229457"/>
                      <a:pt x="2233274" y="1210032"/>
                      <a:pt x="1975283" y="1198604"/>
                    </a:cubicBezTo>
                    <a:cubicBezTo>
                      <a:pt x="1717292" y="1187176"/>
                      <a:pt x="1552790" y="1211388"/>
                      <a:pt x="1351509" y="1198604"/>
                    </a:cubicBezTo>
                    <a:cubicBezTo>
                      <a:pt x="1150228" y="1185820"/>
                      <a:pt x="998019" y="1193873"/>
                      <a:pt x="727736" y="1198604"/>
                    </a:cubicBezTo>
                    <a:cubicBezTo>
                      <a:pt x="457453" y="1203335"/>
                      <a:pt x="220397" y="1166151"/>
                      <a:pt x="0" y="1198604"/>
                    </a:cubicBezTo>
                    <a:cubicBezTo>
                      <a:pt x="-7116" y="964770"/>
                      <a:pt x="-9403" y="887507"/>
                      <a:pt x="0" y="635260"/>
                    </a:cubicBezTo>
                    <a:cubicBezTo>
                      <a:pt x="9403" y="383013"/>
                      <a:pt x="-4869" y="15403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8199956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F2AB1-FAEC-4A5C-97C6-871BC829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55" y="3704201"/>
                <a:ext cx="2599056" cy="119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819995603">
                      <a:custGeom>
                        <a:avLst/>
                        <a:gdLst>
                          <a:gd name="connsiteX0" fmla="*/ 0 w 2599056"/>
                          <a:gd name="connsiteY0" fmla="*/ 0 h 1198604"/>
                          <a:gd name="connsiteX1" fmla="*/ 623773 w 2599056"/>
                          <a:gd name="connsiteY1" fmla="*/ 0 h 1198604"/>
                          <a:gd name="connsiteX2" fmla="*/ 1273537 w 2599056"/>
                          <a:gd name="connsiteY2" fmla="*/ 0 h 1198604"/>
                          <a:gd name="connsiteX3" fmla="*/ 1923301 w 2599056"/>
                          <a:gd name="connsiteY3" fmla="*/ 0 h 1198604"/>
                          <a:gd name="connsiteX4" fmla="*/ 2599056 w 2599056"/>
                          <a:gd name="connsiteY4" fmla="*/ 0 h 1198604"/>
                          <a:gd name="connsiteX5" fmla="*/ 2599056 w 2599056"/>
                          <a:gd name="connsiteY5" fmla="*/ 611288 h 1198604"/>
                          <a:gd name="connsiteX6" fmla="*/ 2599056 w 2599056"/>
                          <a:gd name="connsiteY6" fmla="*/ 1198604 h 1198604"/>
                          <a:gd name="connsiteX7" fmla="*/ 1897311 w 2599056"/>
                          <a:gd name="connsiteY7" fmla="*/ 1198604 h 1198604"/>
                          <a:gd name="connsiteX8" fmla="*/ 1299528 w 2599056"/>
                          <a:gd name="connsiteY8" fmla="*/ 1198604 h 1198604"/>
                          <a:gd name="connsiteX9" fmla="*/ 675755 w 2599056"/>
                          <a:gd name="connsiteY9" fmla="*/ 1198604 h 1198604"/>
                          <a:gd name="connsiteX10" fmla="*/ 0 w 2599056"/>
                          <a:gd name="connsiteY10" fmla="*/ 1198604 h 1198604"/>
                          <a:gd name="connsiteX11" fmla="*/ 0 w 2599056"/>
                          <a:gd name="connsiteY11" fmla="*/ 575330 h 1198604"/>
                          <a:gd name="connsiteX12" fmla="*/ 0 w 2599056"/>
                          <a:gd name="connsiteY12" fmla="*/ 0 h 1198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9056" h="1198604" fill="none" extrusionOk="0">
                            <a:moveTo>
                              <a:pt x="0" y="0"/>
                            </a:moveTo>
                            <a:cubicBezTo>
                              <a:pt x="125305" y="19295"/>
                              <a:pt x="464302" y="10079"/>
                              <a:pt x="623773" y="0"/>
                            </a:cubicBezTo>
                            <a:cubicBezTo>
                              <a:pt x="783244" y="-10079"/>
                              <a:pt x="973106" y="23852"/>
                              <a:pt x="1273537" y="0"/>
                            </a:cubicBezTo>
                            <a:cubicBezTo>
                              <a:pt x="1573968" y="-23852"/>
                              <a:pt x="1698843" y="-28229"/>
                              <a:pt x="1923301" y="0"/>
                            </a:cubicBezTo>
                            <a:cubicBezTo>
                              <a:pt x="2147759" y="28229"/>
                              <a:pt x="2434200" y="-18233"/>
                              <a:pt x="2599056" y="0"/>
                            </a:cubicBezTo>
                            <a:cubicBezTo>
                              <a:pt x="2625052" y="270245"/>
                              <a:pt x="2605554" y="324218"/>
                              <a:pt x="2599056" y="611288"/>
                            </a:cubicBezTo>
                            <a:cubicBezTo>
                              <a:pt x="2592558" y="898358"/>
                              <a:pt x="2604513" y="911316"/>
                              <a:pt x="2599056" y="1198604"/>
                            </a:cubicBezTo>
                            <a:cubicBezTo>
                              <a:pt x="2356760" y="1169411"/>
                              <a:pt x="2102778" y="1185566"/>
                              <a:pt x="1897311" y="1198604"/>
                            </a:cubicBezTo>
                            <a:cubicBezTo>
                              <a:pt x="1691844" y="1211642"/>
                              <a:pt x="1456975" y="1183230"/>
                              <a:pt x="1299528" y="1198604"/>
                            </a:cubicBezTo>
                            <a:cubicBezTo>
                              <a:pt x="1142081" y="1213978"/>
                              <a:pt x="976154" y="1198713"/>
                              <a:pt x="675755" y="1198604"/>
                            </a:cubicBezTo>
                            <a:cubicBezTo>
                              <a:pt x="375356" y="1198495"/>
                              <a:pt x="317606" y="1229130"/>
                              <a:pt x="0" y="1198604"/>
                            </a:cubicBezTo>
                            <a:cubicBezTo>
                              <a:pt x="22297" y="1022198"/>
                              <a:pt x="-24692" y="768543"/>
                              <a:pt x="0" y="575330"/>
                            </a:cubicBezTo>
                            <a:cubicBezTo>
                              <a:pt x="24692" y="382117"/>
                              <a:pt x="5478" y="284503"/>
                              <a:pt x="0" y="0"/>
                            </a:cubicBezTo>
                            <a:close/>
                          </a:path>
                          <a:path w="2599056" h="1198604" stroke="0" extrusionOk="0">
                            <a:moveTo>
                              <a:pt x="0" y="0"/>
                            </a:moveTo>
                            <a:cubicBezTo>
                              <a:pt x="161883" y="-22142"/>
                              <a:pt x="392997" y="-13948"/>
                              <a:pt x="675755" y="0"/>
                            </a:cubicBezTo>
                            <a:cubicBezTo>
                              <a:pt x="958514" y="13948"/>
                              <a:pt x="1022483" y="-17387"/>
                              <a:pt x="1299528" y="0"/>
                            </a:cubicBezTo>
                            <a:cubicBezTo>
                              <a:pt x="1576573" y="17387"/>
                              <a:pt x="1655226" y="-21389"/>
                              <a:pt x="1975283" y="0"/>
                            </a:cubicBezTo>
                            <a:cubicBezTo>
                              <a:pt x="2295341" y="21389"/>
                              <a:pt x="2293986" y="-26285"/>
                              <a:pt x="2599056" y="0"/>
                            </a:cubicBezTo>
                            <a:cubicBezTo>
                              <a:pt x="2626936" y="204393"/>
                              <a:pt x="2589014" y="314797"/>
                              <a:pt x="2599056" y="587316"/>
                            </a:cubicBezTo>
                            <a:cubicBezTo>
                              <a:pt x="2609098" y="859835"/>
                              <a:pt x="2575483" y="893562"/>
                              <a:pt x="2599056" y="1198604"/>
                            </a:cubicBezTo>
                            <a:cubicBezTo>
                              <a:pt x="2298763" y="1229457"/>
                              <a:pt x="2233274" y="1210032"/>
                              <a:pt x="1975283" y="1198604"/>
                            </a:cubicBezTo>
                            <a:cubicBezTo>
                              <a:pt x="1717292" y="1187176"/>
                              <a:pt x="1552790" y="1211388"/>
                              <a:pt x="1351509" y="1198604"/>
                            </a:cubicBezTo>
                            <a:cubicBezTo>
                              <a:pt x="1150228" y="1185820"/>
                              <a:pt x="998019" y="1193873"/>
                              <a:pt x="727736" y="1198604"/>
                            </a:cubicBezTo>
                            <a:cubicBezTo>
                              <a:pt x="457453" y="1203335"/>
                              <a:pt x="220397" y="1166151"/>
                              <a:pt x="0" y="1198604"/>
                            </a:cubicBezTo>
                            <a:cubicBezTo>
                              <a:pt x="-7116" y="964770"/>
                              <a:pt x="-9403" y="887507"/>
                              <a:pt x="0" y="635260"/>
                            </a:cubicBezTo>
                            <a:cubicBezTo>
                              <a:pt x="9403" y="383013"/>
                              <a:pt x="-4869" y="1540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B851C-6357-4DD2-8BB0-529DA01D1A35}"/>
                  </a:ext>
                </a:extLst>
              </p:cNvPr>
              <p:cNvSpPr/>
              <p:nvPr/>
            </p:nvSpPr>
            <p:spPr>
              <a:xfrm>
                <a:off x="5793915" y="3977868"/>
                <a:ext cx="4078809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𝑙𝑖𝑛𝑔𝑢𝑖𝑠𝑡𝑖𝑐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𝑚𝑒𝑚𝑏𝑒𝑟𝑠h𝑖𝑝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𝑙𝑖𝑛𝑔𝑢𝑖𝑠𝑡𝑖𝑐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B851C-6357-4DD2-8BB0-529DA01D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15" y="3977868"/>
                <a:ext cx="4078809" cy="651269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7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173943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Fuzzy System for Scholarship Selection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031E8-0DB2-4208-9544-7A36D2A83C31}"/>
              </a:ext>
            </a:extLst>
          </p:cNvPr>
          <p:cNvSpPr/>
          <p:nvPr/>
        </p:nvSpPr>
        <p:spPr>
          <a:xfrm>
            <a:off x="3529553" y="3897019"/>
            <a:ext cx="513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to an example </a:t>
            </a:r>
          </a:p>
        </p:txBody>
      </p:sp>
    </p:spTree>
    <p:extLst>
      <p:ext uri="{BB962C8B-B14F-4D97-AF65-F5344CB8AC3E}">
        <p14:creationId xmlns:p14="http://schemas.microsoft.com/office/powerpoint/2010/main" val="32769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2413590"/>
            <a:ext cx="11101917" cy="362144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Student A</a:t>
            </a:r>
            <a:r>
              <a:rPr lang="en-US" sz="2000" dirty="0"/>
              <a:t> has GPA of 3.01 with Parental Income of 14M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Student B </a:t>
            </a:r>
            <a:r>
              <a:rPr lang="en-US" sz="2000" dirty="0"/>
              <a:t>has GPA of 2.90 with Parental Income of 5.5M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52A43-5E33-498D-BDBB-C2761FD38E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tabLst>
                    <a:tab pos="1776413" algn="l"/>
                  </a:tabLst>
                </a:pPr>
                <a:r>
                  <a:rPr lang="en-US" sz="2000" dirty="0">
                    <a:solidFill>
                      <a:srgbClr val="FF0000"/>
                    </a:solidFill>
                  </a:rPr>
                  <a:t>Student A </a:t>
                </a:r>
                <a:r>
                  <a:rPr lang="en-US" sz="2000" dirty="0"/>
                  <a:t>has GPA of 3.01</a:t>
                </a:r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High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3.01−2.5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3.25−2.5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0.51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Average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3.5−3.01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3.5−2.8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0.49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Low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>
                  <a:tabLst>
                    <a:tab pos="1776413" algn="l"/>
                  </a:tabLst>
                </a:pPr>
                <a:r>
                  <a:rPr lang="en-US" sz="2000" dirty="0">
                    <a:solidFill>
                      <a:srgbClr val="0000FF"/>
                    </a:solidFill>
                  </a:rPr>
                  <a:t>Student B </a:t>
                </a:r>
                <a:r>
                  <a:rPr lang="en-US" sz="2000" dirty="0"/>
                  <a:t>has GPA of 2.90</a:t>
                </a:r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High 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2.9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−2.5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Average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3.5−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2.9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3.5−2.8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0.85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Low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 b="-28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Fuzzification - GPA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CCED5C-1723-4911-92FE-2EF45CF49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A161C-5421-4B77-825C-5A1B4557E2AA}"/>
              </a:ext>
            </a:extLst>
          </p:cNvPr>
          <p:cNvGrpSpPr/>
          <p:nvPr/>
        </p:nvGrpSpPr>
        <p:grpSpPr>
          <a:xfrm>
            <a:off x="6332269" y="2232837"/>
            <a:ext cx="5312986" cy="2709660"/>
            <a:chOff x="6332269" y="2987199"/>
            <a:chExt cx="3925672" cy="19552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0C6D950-A9F8-41F2-9402-95314CB0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269" y="2987199"/>
              <a:ext cx="3925672" cy="19552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7AE88-534A-4E16-90D8-75BE8CFD3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1874" y="3327150"/>
              <a:ext cx="0" cy="13716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D65AD5-4927-47E5-8834-A29C13E5B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562" y="3327150"/>
              <a:ext cx="0" cy="1371600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Student A</a:t>
                </a:r>
                <a:r>
                  <a:rPr lang="en-US" sz="2000" dirty="0"/>
                  <a:t> has Parental Income of 14M</a:t>
                </a:r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Upper 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14−12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16−12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Middle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15−14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15−11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Bottom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>
                  <a:tabLst>
                    <a:tab pos="1776413" algn="l"/>
                  </a:tabLst>
                </a:pPr>
                <a:r>
                  <a:rPr lang="en-US" sz="2000" dirty="0">
                    <a:solidFill>
                      <a:srgbClr val="0000FF"/>
                    </a:solidFill>
                  </a:rPr>
                  <a:t>Student B</a:t>
                </a:r>
                <a:r>
                  <a:rPr lang="en-US" sz="2000" dirty="0"/>
                  <a:t> has Parental Income of 5.5M</a:t>
                </a:r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Upper 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Middle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5.5−5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.167</m:t>
                    </m:r>
                  </m:oMath>
                </a14:m>
                <a:endParaRPr lang="en-US" sz="1800" dirty="0"/>
              </a:p>
              <a:p>
                <a:pPr lvl="1">
                  <a:tabLst>
                    <a:tab pos="1776413" algn="l"/>
                  </a:tabLst>
                </a:pPr>
                <a:r>
                  <a:rPr lang="en-US" sz="1800" dirty="0"/>
                  <a:t>Bottom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8−5.5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=0.625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 b="-18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Fuzzification - Income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A96DC-2371-47A3-AEB0-EFBB432A8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B8BDD8-B3F5-41C9-9ECC-3893AB68CA7E}"/>
              </a:ext>
            </a:extLst>
          </p:cNvPr>
          <p:cNvGrpSpPr/>
          <p:nvPr/>
        </p:nvGrpSpPr>
        <p:grpSpPr>
          <a:xfrm>
            <a:off x="6423523" y="2429170"/>
            <a:ext cx="5442412" cy="2865844"/>
            <a:chOff x="6423523" y="2429170"/>
            <a:chExt cx="3792041" cy="19996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B3EF5A-E441-4A80-885F-F27A6532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3523" y="2429170"/>
              <a:ext cx="3792041" cy="199966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5348A4-BF55-41F7-ADF2-C4607917BF3E}"/>
                </a:ext>
              </a:extLst>
            </p:cNvPr>
            <p:cNvCxnSpPr/>
            <p:nvPr/>
          </p:nvCxnSpPr>
          <p:spPr>
            <a:xfrm flipV="1">
              <a:off x="7689414" y="2906163"/>
              <a:ext cx="0" cy="1204111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301F88-71DB-485B-8663-87ED6BBFA4C4}"/>
                </a:ext>
              </a:extLst>
            </p:cNvPr>
            <p:cNvCxnSpPr/>
            <p:nvPr/>
          </p:nvCxnSpPr>
          <p:spPr>
            <a:xfrm flipV="1">
              <a:off x="9036866" y="2906163"/>
              <a:ext cx="0" cy="1204111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Apply the inference rule to the fuzzy inputs to obtain the fuzzy output</a:t>
            </a:r>
          </a:p>
          <a:p>
            <a:r>
              <a:rPr lang="en-US" sz="2000" dirty="0"/>
              <a:t>Using Clipping technique, the conjunction rule will get the minimum value of fuzzy input as the fuzzy output</a:t>
            </a:r>
          </a:p>
          <a:p>
            <a:r>
              <a:rPr lang="en-US" sz="2000" dirty="0"/>
              <a:t>For example, for Student A, we will get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7F698-66E4-4163-BAE7-1DB5B8E2E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7A63D-8454-45D8-91A6-FC23D3DE0958}"/>
              </a:ext>
            </a:extLst>
          </p:cNvPr>
          <p:cNvSpPr/>
          <p:nvPr/>
        </p:nvSpPr>
        <p:spPr>
          <a:xfrm>
            <a:off x="2272684" y="4196872"/>
            <a:ext cx="8114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'High(0.68)'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'Bottom(0)'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'Accepted(0)’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'Average(0.70)'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'Middle(0.25)'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'Considered(0.25)’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‘Low(0)'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'Upper(0.5)'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'Rejected(0)’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921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using linguistic terms. Natural to express expert knowledge. </a:t>
            </a:r>
          </a:p>
          <a:p>
            <a:pPr lvl="2"/>
            <a:r>
              <a:rPr lang="en-US" dirty="0"/>
              <a:t>If the weather is cold, then wear warm clothing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EF7EA52-9464-487A-9F7C-2BC85F2C0D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r>
              <a:rPr lang="en-US" dirty="0"/>
              <a:t>Thus we have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593328-C390-4CCE-883C-18D1C4005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06C88C5-E783-49F8-A840-B98F75CD4B69}"/>
              </a:ext>
            </a:extLst>
          </p:cNvPr>
          <p:cNvGraphicFramePr>
            <a:graphicFrameLocks/>
          </p:cNvGraphicFramePr>
          <p:nvPr/>
        </p:nvGraphicFramePr>
        <p:xfrm>
          <a:off x="1848008" y="2553082"/>
          <a:ext cx="4204337" cy="310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67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34628107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445118519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  <a:gridCol w="576900">
                  <a:extLst>
                    <a:ext uri="{9D8B030D-6E8A-4147-A177-3AD203B41FA5}">
                      <a16:colId xmlns:a16="http://schemas.microsoft.com/office/drawing/2014/main" val="2893702748"/>
                    </a:ext>
                  </a:extLst>
                </a:gridCol>
              </a:tblGrid>
              <a:tr h="28230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Student 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327657"/>
                  </a:ext>
                </a:extLst>
              </a:tr>
              <a:tr h="2823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GPA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0.70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Rejected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9EAE0D49-8317-4183-AC6B-D7A256A6AB8B}"/>
              </a:ext>
            </a:extLst>
          </p:cNvPr>
          <p:cNvGraphicFramePr>
            <a:graphicFrameLocks/>
          </p:cNvGraphicFramePr>
          <p:nvPr/>
        </p:nvGraphicFramePr>
        <p:xfrm>
          <a:off x="6204745" y="2553081"/>
          <a:ext cx="4197987" cy="310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34628107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3445118519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  <a:gridCol w="576900">
                  <a:extLst>
                    <a:ext uri="{9D8B030D-6E8A-4147-A177-3AD203B41FA5}">
                      <a16:colId xmlns:a16="http://schemas.microsoft.com/office/drawing/2014/main" val="2893702748"/>
                    </a:ext>
                  </a:extLst>
                </a:gridCol>
              </a:tblGrid>
              <a:tr h="28230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Student 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327657"/>
                  </a:ext>
                </a:extLst>
              </a:tr>
              <a:tr h="2823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GPA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0.85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Rejected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Disjunction rule, get the maximum value for each fuzzy output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600" dirty="0"/>
                  <a:t>Accepted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285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.53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.625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/>
                  <a:t>Considered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.167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167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Rejected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7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F00BF-4960-4079-98FA-417374FD4D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50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Clipping technique, we will get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758" b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10392-F24B-4904-BAE1-22CAC48B40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38034-ECE5-4E56-9FD4-C348596D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17" y="2450467"/>
            <a:ext cx="3326489" cy="1829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FE428-DB7B-4293-A9C2-56A16492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16" y="4311544"/>
            <a:ext cx="3326489" cy="18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87680" y="2009550"/>
                <a:ext cx="11101917" cy="4025490"/>
              </a:xfrm>
            </p:spPr>
            <p:txBody>
              <a:bodyPr/>
              <a:lstStyle/>
              <a:p>
                <a:r>
                  <a:rPr lang="en-US" sz="2000" dirty="0"/>
                  <a:t>To </a:t>
                </a:r>
                <a:r>
                  <a:rPr lang="en-US" sz="2000" dirty="0" err="1"/>
                  <a:t>defuzzify</a:t>
                </a:r>
                <a:r>
                  <a:rPr lang="en-US" sz="2000" dirty="0"/>
                  <a:t> it, we can use either equation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To simplify the calculation, we use the discrete equation</a:t>
                </a:r>
              </a:p>
              <a:p>
                <a:r>
                  <a:rPr lang="en-US" sz="2000" dirty="0"/>
                  <a:t>To calculate the crisp output, first generate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random number</a:t>
                </a:r>
              </a:p>
              <a:p>
                <a:pPr lvl="1"/>
                <a:r>
                  <a:rPr lang="en-US" sz="1800" dirty="0"/>
                  <a:t>For example = 5, 15, 25, 35, 45, 55, 65, 75, 85, 95</a:t>
                </a:r>
              </a:p>
              <a:p>
                <a:r>
                  <a:rPr lang="en-US" sz="2000" dirty="0"/>
                  <a:t>Then for each number, calculate the membership </a:t>
                </a:r>
                <a:br>
                  <a:rPr lang="en-US" sz="2000" dirty="0"/>
                </a:br>
                <a:r>
                  <a:rPr lang="en-US" sz="2000" dirty="0"/>
                  <a:t>using the clipped membership function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87680" y="2009550"/>
                <a:ext cx="11101917" cy="4025490"/>
              </a:xfrm>
              <a:blipFill>
                <a:blip r:embed="rId3"/>
                <a:stretch>
                  <a:fillRect t="-606" b="-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81CCA3-E05B-4E5D-8AE0-0A59BDAA6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63284-D3BB-42DE-8BBD-2295E1223DC2}"/>
                  </a:ext>
                </a:extLst>
              </p:cNvPr>
              <p:cNvSpPr txBox="1"/>
              <p:nvPr/>
            </p:nvSpPr>
            <p:spPr>
              <a:xfrm>
                <a:off x="2360429" y="2656992"/>
                <a:ext cx="4942748" cy="899604"/>
              </a:xfrm>
              <a:custGeom>
                <a:avLst/>
                <a:gdLst>
                  <a:gd name="connsiteX0" fmla="*/ 0 w 4942748"/>
                  <a:gd name="connsiteY0" fmla="*/ 0 h 899604"/>
                  <a:gd name="connsiteX1" fmla="*/ 518989 w 4942748"/>
                  <a:gd name="connsiteY1" fmla="*/ 0 h 899604"/>
                  <a:gd name="connsiteX2" fmla="*/ 1186260 w 4942748"/>
                  <a:gd name="connsiteY2" fmla="*/ 0 h 899604"/>
                  <a:gd name="connsiteX3" fmla="*/ 1804103 w 4942748"/>
                  <a:gd name="connsiteY3" fmla="*/ 0 h 899604"/>
                  <a:gd name="connsiteX4" fmla="*/ 2273664 w 4942748"/>
                  <a:gd name="connsiteY4" fmla="*/ 0 h 899604"/>
                  <a:gd name="connsiteX5" fmla="*/ 2940935 w 4942748"/>
                  <a:gd name="connsiteY5" fmla="*/ 0 h 899604"/>
                  <a:gd name="connsiteX6" fmla="*/ 3558779 w 4942748"/>
                  <a:gd name="connsiteY6" fmla="*/ 0 h 899604"/>
                  <a:gd name="connsiteX7" fmla="*/ 4127195 w 4942748"/>
                  <a:gd name="connsiteY7" fmla="*/ 0 h 899604"/>
                  <a:gd name="connsiteX8" fmla="*/ 4942748 w 4942748"/>
                  <a:gd name="connsiteY8" fmla="*/ 0 h 899604"/>
                  <a:gd name="connsiteX9" fmla="*/ 4942748 w 4942748"/>
                  <a:gd name="connsiteY9" fmla="*/ 467794 h 899604"/>
                  <a:gd name="connsiteX10" fmla="*/ 4942748 w 4942748"/>
                  <a:gd name="connsiteY10" fmla="*/ 899604 h 899604"/>
                  <a:gd name="connsiteX11" fmla="*/ 4374332 w 4942748"/>
                  <a:gd name="connsiteY11" fmla="*/ 899604 h 899604"/>
                  <a:gd name="connsiteX12" fmla="*/ 3756488 w 4942748"/>
                  <a:gd name="connsiteY12" fmla="*/ 899604 h 899604"/>
                  <a:gd name="connsiteX13" fmla="*/ 3188072 w 4942748"/>
                  <a:gd name="connsiteY13" fmla="*/ 899604 h 899604"/>
                  <a:gd name="connsiteX14" fmla="*/ 2570229 w 4942748"/>
                  <a:gd name="connsiteY14" fmla="*/ 899604 h 899604"/>
                  <a:gd name="connsiteX15" fmla="*/ 1952385 w 4942748"/>
                  <a:gd name="connsiteY15" fmla="*/ 899604 h 899604"/>
                  <a:gd name="connsiteX16" fmla="*/ 1433397 w 4942748"/>
                  <a:gd name="connsiteY16" fmla="*/ 899604 h 899604"/>
                  <a:gd name="connsiteX17" fmla="*/ 766126 w 4942748"/>
                  <a:gd name="connsiteY17" fmla="*/ 899604 h 899604"/>
                  <a:gd name="connsiteX18" fmla="*/ 0 w 4942748"/>
                  <a:gd name="connsiteY18" fmla="*/ 899604 h 899604"/>
                  <a:gd name="connsiteX19" fmla="*/ 0 w 4942748"/>
                  <a:gd name="connsiteY19" fmla="*/ 458798 h 899604"/>
                  <a:gd name="connsiteX20" fmla="*/ 0 w 4942748"/>
                  <a:gd name="connsiteY20" fmla="*/ 0 h 89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42748" h="899604" fill="none" extrusionOk="0">
                    <a:moveTo>
                      <a:pt x="0" y="0"/>
                    </a:moveTo>
                    <a:cubicBezTo>
                      <a:pt x="160253" y="22997"/>
                      <a:pt x="300780" y="-1317"/>
                      <a:pt x="518989" y="0"/>
                    </a:cubicBezTo>
                    <a:cubicBezTo>
                      <a:pt x="737198" y="1317"/>
                      <a:pt x="1039531" y="-27576"/>
                      <a:pt x="1186260" y="0"/>
                    </a:cubicBezTo>
                    <a:cubicBezTo>
                      <a:pt x="1332989" y="27576"/>
                      <a:pt x="1546595" y="-1746"/>
                      <a:pt x="1804103" y="0"/>
                    </a:cubicBezTo>
                    <a:cubicBezTo>
                      <a:pt x="2061611" y="1746"/>
                      <a:pt x="2084659" y="10531"/>
                      <a:pt x="2273664" y="0"/>
                    </a:cubicBezTo>
                    <a:cubicBezTo>
                      <a:pt x="2462669" y="-10531"/>
                      <a:pt x="2643847" y="-11933"/>
                      <a:pt x="2940935" y="0"/>
                    </a:cubicBezTo>
                    <a:cubicBezTo>
                      <a:pt x="3238023" y="11933"/>
                      <a:pt x="3391511" y="2217"/>
                      <a:pt x="3558779" y="0"/>
                    </a:cubicBezTo>
                    <a:cubicBezTo>
                      <a:pt x="3726047" y="-2217"/>
                      <a:pt x="3864438" y="-14532"/>
                      <a:pt x="4127195" y="0"/>
                    </a:cubicBezTo>
                    <a:cubicBezTo>
                      <a:pt x="4389952" y="14532"/>
                      <a:pt x="4758908" y="-37646"/>
                      <a:pt x="4942748" y="0"/>
                    </a:cubicBezTo>
                    <a:cubicBezTo>
                      <a:pt x="4919995" y="121815"/>
                      <a:pt x="4928125" y="273807"/>
                      <a:pt x="4942748" y="467794"/>
                    </a:cubicBezTo>
                    <a:cubicBezTo>
                      <a:pt x="4957371" y="661781"/>
                      <a:pt x="4958478" y="742062"/>
                      <a:pt x="4942748" y="899604"/>
                    </a:cubicBezTo>
                    <a:cubicBezTo>
                      <a:pt x="4807020" y="878922"/>
                      <a:pt x="4555334" y="905489"/>
                      <a:pt x="4374332" y="899604"/>
                    </a:cubicBezTo>
                    <a:cubicBezTo>
                      <a:pt x="4193330" y="893719"/>
                      <a:pt x="3991253" y="883607"/>
                      <a:pt x="3756488" y="899604"/>
                    </a:cubicBezTo>
                    <a:cubicBezTo>
                      <a:pt x="3521723" y="915601"/>
                      <a:pt x="3365791" y="919849"/>
                      <a:pt x="3188072" y="899604"/>
                    </a:cubicBezTo>
                    <a:cubicBezTo>
                      <a:pt x="3010353" y="879359"/>
                      <a:pt x="2814170" y="900629"/>
                      <a:pt x="2570229" y="899604"/>
                    </a:cubicBezTo>
                    <a:cubicBezTo>
                      <a:pt x="2326288" y="898579"/>
                      <a:pt x="2246651" y="873285"/>
                      <a:pt x="1952385" y="899604"/>
                    </a:cubicBezTo>
                    <a:cubicBezTo>
                      <a:pt x="1658119" y="925923"/>
                      <a:pt x="1677331" y="885427"/>
                      <a:pt x="1433397" y="899604"/>
                    </a:cubicBezTo>
                    <a:cubicBezTo>
                      <a:pt x="1189463" y="913781"/>
                      <a:pt x="913240" y="899784"/>
                      <a:pt x="766126" y="899604"/>
                    </a:cubicBezTo>
                    <a:cubicBezTo>
                      <a:pt x="619012" y="899424"/>
                      <a:pt x="321806" y="893322"/>
                      <a:pt x="0" y="899604"/>
                    </a:cubicBezTo>
                    <a:cubicBezTo>
                      <a:pt x="-17009" y="706293"/>
                      <a:pt x="14568" y="661157"/>
                      <a:pt x="0" y="458798"/>
                    </a:cubicBezTo>
                    <a:cubicBezTo>
                      <a:pt x="-14568" y="256439"/>
                      <a:pt x="-935" y="193604"/>
                      <a:pt x="0" y="0"/>
                    </a:cubicBezTo>
                    <a:close/>
                  </a:path>
                  <a:path w="4942748" h="899604" stroke="0" extrusionOk="0">
                    <a:moveTo>
                      <a:pt x="0" y="0"/>
                    </a:moveTo>
                    <a:cubicBezTo>
                      <a:pt x="235813" y="7158"/>
                      <a:pt x="381748" y="8257"/>
                      <a:pt x="617844" y="0"/>
                    </a:cubicBezTo>
                    <a:cubicBezTo>
                      <a:pt x="853940" y="-8257"/>
                      <a:pt x="1004408" y="-415"/>
                      <a:pt x="1186260" y="0"/>
                    </a:cubicBezTo>
                    <a:cubicBezTo>
                      <a:pt x="1368112" y="415"/>
                      <a:pt x="1734030" y="30049"/>
                      <a:pt x="1902958" y="0"/>
                    </a:cubicBezTo>
                    <a:cubicBezTo>
                      <a:pt x="2071886" y="-30049"/>
                      <a:pt x="2306251" y="-12263"/>
                      <a:pt x="2619656" y="0"/>
                    </a:cubicBezTo>
                    <a:cubicBezTo>
                      <a:pt x="2933061" y="12263"/>
                      <a:pt x="2956984" y="-15251"/>
                      <a:pt x="3237500" y="0"/>
                    </a:cubicBezTo>
                    <a:cubicBezTo>
                      <a:pt x="3518016" y="15251"/>
                      <a:pt x="3671919" y="21770"/>
                      <a:pt x="3954198" y="0"/>
                    </a:cubicBezTo>
                    <a:cubicBezTo>
                      <a:pt x="4236477" y="-21770"/>
                      <a:pt x="4612586" y="-34207"/>
                      <a:pt x="4942748" y="0"/>
                    </a:cubicBezTo>
                    <a:cubicBezTo>
                      <a:pt x="4930189" y="135774"/>
                      <a:pt x="4953360" y="334794"/>
                      <a:pt x="4942748" y="431810"/>
                    </a:cubicBezTo>
                    <a:cubicBezTo>
                      <a:pt x="4932137" y="528826"/>
                      <a:pt x="4964473" y="761480"/>
                      <a:pt x="4942748" y="899604"/>
                    </a:cubicBezTo>
                    <a:cubicBezTo>
                      <a:pt x="4739759" y="895169"/>
                      <a:pt x="4643410" y="890431"/>
                      <a:pt x="4473187" y="899604"/>
                    </a:cubicBezTo>
                    <a:cubicBezTo>
                      <a:pt x="4302964" y="908777"/>
                      <a:pt x="4035657" y="900067"/>
                      <a:pt x="3805916" y="899604"/>
                    </a:cubicBezTo>
                    <a:cubicBezTo>
                      <a:pt x="3576175" y="899141"/>
                      <a:pt x="3518119" y="889245"/>
                      <a:pt x="3336355" y="899604"/>
                    </a:cubicBezTo>
                    <a:cubicBezTo>
                      <a:pt x="3154591" y="909963"/>
                      <a:pt x="2821852" y="927789"/>
                      <a:pt x="2619656" y="899604"/>
                    </a:cubicBezTo>
                    <a:cubicBezTo>
                      <a:pt x="2417460" y="871419"/>
                      <a:pt x="2345589" y="881759"/>
                      <a:pt x="2100668" y="899604"/>
                    </a:cubicBezTo>
                    <a:cubicBezTo>
                      <a:pt x="1855747" y="917449"/>
                      <a:pt x="1741362" y="923698"/>
                      <a:pt x="1482824" y="899604"/>
                    </a:cubicBezTo>
                    <a:cubicBezTo>
                      <a:pt x="1224286" y="875510"/>
                      <a:pt x="940405" y="922455"/>
                      <a:pt x="766126" y="899604"/>
                    </a:cubicBezTo>
                    <a:cubicBezTo>
                      <a:pt x="591847" y="876753"/>
                      <a:pt x="167885" y="879191"/>
                      <a:pt x="0" y="899604"/>
                    </a:cubicBezTo>
                    <a:cubicBezTo>
                      <a:pt x="-13498" y="761007"/>
                      <a:pt x="-10256" y="604141"/>
                      <a:pt x="0" y="440806"/>
                    </a:cubicBezTo>
                    <a:cubicBezTo>
                      <a:pt x="10256" y="277471"/>
                      <a:pt x="-923" y="8906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6546463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dirty="0"/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63284-D3BB-42DE-8BBD-2295E122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29" y="2656992"/>
                <a:ext cx="4942748" cy="899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654646386">
                      <a:custGeom>
                        <a:avLst/>
                        <a:gdLst>
                          <a:gd name="connsiteX0" fmla="*/ 0 w 4942748"/>
                          <a:gd name="connsiteY0" fmla="*/ 0 h 899604"/>
                          <a:gd name="connsiteX1" fmla="*/ 518989 w 4942748"/>
                          <a:gd name="connsiteY1" fmla="*/ 0 h 899604"/>
                          <a:gd name="connsiteX2" fmla="*/ 1186260 w 4942748"/>
                          <a:gd name="connsiteY2" fmla="*/ 0 h 899604"/>
                          <a:gd name="connsiteX3" fmla="*/ 1804103 w 4942748"/>
                          <a:gd name="connsiteY3" fmla="*/ 0 h 899604"/>
                          <a:gd name="connsiteX4" fmla="*/ 2273664 w 4942748"/>
                          <a:gd name="connsiteY4" fmla="*/ 0 h 899604"/>
                          <a:gd name="connsiteX5" fmla="*/ 2940935 w 4942748"/>
                          <a:gd name="connsiteY5" fmla="*/ 0 h 899604"/>
                          <a:gd name="connsiteX6" fmla="*/ 3558779 w 4942748"/>
                          <a:gd name="connsiteY6" fmla="*/ 0 h 899604"/>
                          <a:gd name="connsiteX7" fmla="*/ 4127195 w 4942748"/>
                          <a:gd name="connsiteY7" fmla="*/ 0 h 899604"/>
                          <a:gd name="connsiteX8" fmla="*/ 4942748 w 4942748"/>
                          <a:gd name="connsiteY8" fmla="*/ 0 h 899604"/>
                          <a:gd name="connsiteX9" fmla="*/ 4942748 w 4942748"/>
                          <a:gd name="connsiteY9" fmla="*/ 467794 h 899604"/>
                          <a:gd name="connsiteX10" fmla="*/ 4942748 w 4942748"/>
                          <a:gd name="connsiteY10" fmla="*/ 899604 h 899604"/>
                          <a:gd name="connsiteX11" fmla="*/ 4374332 w 4942748"/>
                          <a:gd name="connsiteY11" fmla="*/ 899604 h 899604"/>
                          <a:gd name="connsiteX12" fmla="*/ 3756488 w 4942748"/>
                          <a:gd name="connsiteY12" fmla="*/ 899604 h 899604"/>
                          <a:gd name="connsiteX13" fmla="*/ 3188072 w 4942748"/>
                          <a:gd name="connsiteY13" fmla="*/ 899604 h 899604"/>
                          <a:gd name="connsiteX14" fmla="*/ 2570229 w 4942748"/>
                          <a:gd name="connsiteY14" fmla="*/ 899604 h 899604"/>
                          <a:gd name="connsiteX15" fmla="*/ 1952385 w 4942748"/>
                          <a:gd name="connsiteY15" fmla="*/ 899604 h 899604"/>
                          <a:gd name="connsiteX16" fmla="*/ 1433397 w 4942748"/>
                          <a:gd name="connsiteY16" fmla="*/ 899604 h 899604"/>
                          <a:gd name="connsiteX17" fmla="*/ 766126 w 4942748"/>
                          <a:gd name="connsiteY17" fmla="*/ 899604 h 899604"/>
                          <a:gd name="connsiteX18" fmla="*/ 0 w 4942748"/>
                          <a:gd name="connsiteY18" fmla="*/ 899604 h 899604"/>
                          <a:gd name="connsiteX19" fmla="*/ 0 w 4942748"/>
                          <a:gd name="connsiteY19" fmla="*/ 458798 h 899604"/>
                          <a:gd name="connsiteX20" fmla="*/ 0 w 4942748"/>
                          <a:gd name="connsiteY20" fmla="*/ 0 h 899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942748" h="899604" fill="none" extrusionOk="0">
                            <a:moveTo>
                              <a:pt x="0" y="0"/>
                            </a:moveTo>
                            <a:cubicBezTo>
                              <a:pt x="160253" y="22997"/>
                              <a:pt x="300780" y="-1317"/>
                              <a:pt x="518989" y="0"/>
                            </a:cubicBezTo>
                            <a:cubicBezTo>
                              <a:pt x="737198" y="1317"/>
                              <a:pt x="1039531" y="-27576"/>
                              <a:pt x="1186260" y="0"/>
                            </a:cubicBezTo>
                            <a:cubicBezTo>
                              <a:pt x="1332989" y="27576"/>
                              <a:pt x="1546595" y="-1746"/>
                              <a:pt x="1804103" y="0"/>
                            </a:cubicBezTo>
                            <a:cubicBezTo>
                              <a:pt x="2061611" y="1746"/>
                              <a:pt x="2084659" y="10531"/>
                              <a:pt x="2273664" y="0"/>
                            </a:cubicBezTo>
                            <a:cubicBezTo>
                              <a:pt x="2462669" y="-10531"/>
                              <a:pt x="2643847" y="-11933"/>
                              <a:pt x="2940935" y="0"/>
                            </a:cubicBezTo>
                            <a:cubicBezTo>
                              <a:pt x="3238023" y="11933"/>
                              <a:pt x="3391511" y="2217"/>
                              <a:pt x="3558779" y="0"/>
                            </a:cubicBezTo>
                            <a:cubicBezTo>
                              <a:pt x="3726047" y="-2217"/>
                              <a:pt x="3864438" y="-14532"/>
                              <a:pt x="4127195" y="0"/>
                            </a:cubicBezTo>
                            <a:cubicBezTo>
                              <a:pt x="4389952" y="14532"/>
                              <a:pt x="4758908" y="-37646"/>
                              <a:pt x="4942748" y="0"/>
                            </a:cubicBezTo>
                            <a:cubicBezTo>
                              <a:pt x="4919995" y="121815"/>
                              <a:pt x="4928125" y="273807"/>
                              <a:pt x="4942748" y="467794"/>
                            </a:cubicBezTo>
                            <a:cubicBezTo>
                              <a:pt x="4957371" y="661781"/>
                              <a:pt x="4958478" y="742062"/>
                              <a:pt x="4942748" y="899604"/>
                            </a:cubicBezTo>
                            <a:cubicBezTo>
                              <a:pt x="4807020" y="878922"/>
                              <a:pt x="4555334" y="905489"/>
                              <a:pt x="4374332" y="899604"/>
                            </a:cubicBezTo>
                            <a:cubicBezTo>
                              <a:pt x="4193330" y="893719"/>
                              <a:pt x="3991253" y="883607"/>
                              <a:pt x="3756488" y="899604"/>
                            </a:cubicBezTo>
                            <a:cubicBezTo>
                              <a:pt x="3521723" y="915601"/>
                              <a:pt x="3365791" y="919849"/>
                              <a:pt x="3188072" y="899604"/>
                            </a:cubicBezTo>
                            <a:cubicBezTo>
                              <a:pt x="3010353" y="879359"/>
                              <a:pt x="2814170" y="900629"/>
                              <a:pt x="2570229" y="899604"/>
                            </a:cubicBezTo>
                            <a:cubicBezTo>
                              <a:pt x="2326288" y="898579"/>
                              <a:pt x="2246651" y="873285"/>
                              <a:pt x="1952385" y="899604"/>
                            </a:cubicBezTo>
                            <a:cubicBezTo>
                              <a:pt x="1658119" y="925923"/>
                              <a:pt x="1677331" y="885427"/>
                              <a:pt x="1433397" y="899604"/>
                            </a:cubicBezTo>
                            <a:cubicBezTo>
                              <a:pt x="1189463" y="913781"/>
                              <a:pt x="913240" y="899784"/>
                              <a:pt x="766126" y="899604"/>
                            </a:cubicBezTo>
                            <a:cubicBezTo>
                              <a:pt x="619012" y="899424"/>
                              <a:pt x="321806" y="893322"/>
                              <a:pt x="0" y="899604"/>
                            </a:cubicBezTo>
                            <a:cubicBezTo>
                              <a:pt x="-17009" y="706293"/>
                              <a:pt x="14568" y="661157"/>
                              <a:pt x="0" y="458798"/>
                            </a:cubicBezTo>
                            <a:cubicBezTo>
                              <a:pt x="-14568" y="256439"/>
                              <a:pt x="-935" y="193604"/>
                              <a:pt x="0" y="0"/>
                            </a:cubicBezTo>
                            <a:close/>
                          </a:path>
                          <a:path w="4942748" h="899604" stroke="0" extrusionOk="0">
                            <a:moveTo>
                              <a:pt x="0" y="0"/>
                            </a:moveTo>
                            <a:cubicBezTo>
                              <a:pt x="235813" y="7158"/>
                              <a:pt x="381748" y="8257"/>
                              <a:pt x="617844" y="0"/>
                            </a:cubicBezTo>
                            <a:cubicBezTo>
                              <a:pt x="853940" y="-8257"/>
                              <a:pt x="1004408" y="-415"/>
                              <a:pt x="1186260" y="0"/>
                            </a:cubicBezTo>
                            <a:cubicBezTo>
                              <a:pt x="1368112" y="415"/>
                              <a:pt x="1734030" y="30049"/>
                              <a:pt x="1902958" y="0"/>
                            </a:cubicBezTo>
                            <a:cubicBezTo>
                              <a:pt x="2071886" y="-30049"/>
                              <a:pt x="2306251" y="-12263"/>
                              <a:pt x="2619656" y="0"/>
                            </a:cubicBezTo>
                            <a:cubicBezTo>
                              <a:pt x="2933061" y="12263"/>
                              <a:pt x="2956984" y="-15251"/>
                              <a:pt x="3237500" y="0"/>
                            </a:cubicBezTo>
                            <a:cubicBezTo>
                              <a:pt x="3518016" y="15251"/>
                              <a:pt x="3671919" y="21770"/>
                              <a:pt x="3954198" y="0"/>
                            </a:cubicBezTo>
                            <a:cubicBezTo>
                              <a:pt x="4236477" y="-21770"/>
                              <a:pt x="4612586" y="-34207"/>
                              <a:pt x="4942748" y="0"/>
                            </a:cubicBezTo>
                            <a:cubicBezTo>
                              <a:pt x="4930189" y="135774"/>
                              <a:pt x="4953360" y="334794"/>
                              <a:pt x="4942748" y="431810"/>
                            </a:cubicBezTo>
                            <a:cubicBezTo>
                              <a:pt x="4932137" y="528826"/>
                              <a:pt x="4964473" y="761480"/>
                              <a:pt x="4942748" y="899604"/>
                            </a:cubicBezTo>
                            <a:cubicBezTo>
                              <a:pt x="4739759" y="895169"/>
                              <a:pt x="4643410" y="890431"/>
                              <a:pt x="4473187" y="899604"/>
                            </a:cubicBezTo>
                            <a:cubicBezTo>
                              <a:pt x="4302964" y="908777"/>
                              <a:pt x="4035657" y="900067"/>
                              <a:pt x="3805916" y="899604"/>
                            </a:cubicBezTo>
                            <a:cubicBezTo>
                              <a:pt x="3576175" y="899141"/>
                              <a:pt x="3518119" y="889245"/>
                              <a:pt x="3336355" y="899604"/>
                            </a:cubicBezTo>
                            <a:cubicBezTo>
                              <a:pt x="3154591" y="909963"/>
                              <a:pt x="2821852" y="927789"/>
                              <a:pt x="2619656" y="899604"/>
                            </a:cubicBezTo>
                            <a:cubicBezTo>
                              <a:pt x="2417460" y="871419"/>
                              <a:pt x="2345589" y="881759"/>
                              <a:pt x="2100668" y="899604"/>
                            </a:cubicBezTo>
                            <a:cubicBezTo>
                              <a:pt x="1855747" y="917449"/>
                              <a:pt x="1741362" y="923698"/>
                              <a:pt x="1482824" y="899604"/>
                            </a:cubicBezTo>
                            <a:cubicBezTo>
                              <a:pt x="1224286" y="875510"/>
                              <a:pt x="940405" y="922455"/>
                              <a:pt x="766126" y="899604"/>
                            </a:cubicBezTo>
                            <a:cubicBezTo>
                              <a:pt x="591847" y="876753"/>
                              <a:pt x="167885" y="879191"/>
                              <a:pt x="0" y="899604"/>
                            </a:cubicBezTo>
                            <a:cubicBezTo>
                              <a:pt x="-13498" y="761007"/>
                              <a:pt x="-10256" y="604141"/>
                              <a:pt x="0" y="440806"/>
                            </a:cubicBezTo>
                            <a:cubicBezTo>
                              <a:pt x="10256" y="277471"/>
                              <a:pt x="-923" y="890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3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First calculate the membership of each </a:t>
            </a:r>
            <a:br>
              <a:rPr lang="en-US" sz="2000" dirty="0"/>
            </a:br>
            <a:r>
              <a:rPr lang="en-US" sz="2000" dirty="0"/>
              <a:t>random generated number </a:t>
            </a:r>
            <a:br>
              <a:rPr lang="en-US" sz="2000" dirty="0"/>
            </a:br>
            <a:r>
              <a:rPr lang="en-US" sz="2000" dirty="0"/>
              <a:t>using the designed output Membership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3D20C-DFD2-47E6-9536-A08B0F1D3A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62C7D0-EF59-48D9-BC76-2F706069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54" y="3673256"/>
            <a:ext cx="4599111" cy="247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5D09C25-A891-45F3-AA00-ADB8B4D44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98272"/>
                  </p:ext>
                </p:extLst>
              </p:nvPr>
            </p:nvGraphicFramePr>
            <p:xfrm>
              <a:off x="8069762" y="1977657"/>
              <a:ext cx="3108959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137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5D09C25-A891-45F3-AA00-ADB8B4D44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98272"/>
                  </p:ext>
                </p:extLst>
              </p:nvPr>
            </p:nvGraphicFramePr>
            <p:xfrm>
              <a:off x="8069762" y="1977657"/>
              <a:ext cx="3108959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137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9" t="-1333" r="-566234" b="-7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90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Maximized (threshold) the value based on </a:t>
                </a:r>
                <a:br>
                  <a:rPr lang="en-US" sz="2000" dirty="0"/>
                </a:br>
                <a:r>
                  <a:rPr lang="en-US" sz="2000" dirty="0"/>
                  <a:t>the clipped membership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</a:t>
                </a:r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/>
                  <a:t>, 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80D7-0132-4E5C-8D2F-58CFC95F23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9422448-C6F7-4D6A-82B1-EA01F8360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667829"/>
                  </p:ext>
                </p:extLst>
              </p:nvPr>
            </p:nvGraphicFramePr>
            <p:xfrm>
              <a:off x="8072255" y="1977657"/>
              <a:ext cx="3108959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137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9422448-C6F7-4D6A-82B1-EA01F8360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667829"/>
                  </p:ext>
                </p:extLst>
              </p:nvPr>
            </p:nvGraphicFramePr>
            <p:xfrm>
              <a:off x="8072255" y="1977657"/>
              <a:ext cx="3108959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137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8027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9" t="-1333" r="-566234" b="-7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250695-F408-428A-BDDB-9E0DDA285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46" y="4053140"/>
            <a:ext cx="3956429" cy="213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B686A-3F62-4F25-A5D6-4B2ACF882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480" y="4050016"/>
            <a:ext cx="3640786" cy="20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Output Membership is the maximum value </a:t>
                </a:r>
                <a:br>
                  <a:rPr lang="en-US" sz="2000" dirty="0"/>
                </a:br>
                <a:r>
                  <a:rPr lang="en-US" sz="2000" dirty="0"/>
                  <a:t>from each linguistic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</a:t>
                </a:r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/>
                  <a:t>, 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9031-FBC8-43DF-A6A2-366C2ACC02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9E1F8A-9A15-418D-B9A3-EB5726138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221186"/>
                  </p:ext>
                </p:extLst>
              </p:nvPr>
            </p:nvGraphicFramePr>
            <p:xfrm>
              <a:off x="8072255" y="1977657"/>
              <a:ext cx="3977640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9E1F8A-9A15-418D-B9A3-EB5726138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221186"/>
                  </p:ext>
                </p:extLst>
              </p:nvPr>
            </p:nvGraphicFramePr>
            <p:xfrm>
              <a:off x="8072255" y="1977657"/>
              <a:ext cx="3977640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9" t="-1333" r="-750649" b="-7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4167" t="-1333" r="-1389" b="-7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40725C-B3ED-42D5-AC88-1539BE5CA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46" y="4053140"/>
            <a:ext cx="3956429" cy="2131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34926-1484-4FB2-9C5F-BB7B0FA85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480" y="4050016"/>
            <a:ext cx="3640786" cy="20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Lastly, calculate the crisp output using equation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Student A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AF32-A3BB-4AB8-8BDF-EF0AC3010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/>
              <p:nvPr/>
            </p:nvSpPr>
            <p:spPr>
              <a:xfrm>
                <a:off x="3524691" y="2837968"/>
                <a:ext cx="2195023" cy="888886"/>
              </a:xfrm>
              <a:custGeom>
                <a:avLst/>
                <a:gdLst>
                  <a:gd name="connsiteX0" fmla="*/ 0 w 2195023"/>
                  <a:gd name="connsiteY0" fmla="*/ 0 h 888886"/>
                  <a:gd name="connsiteX1" fmla="*/ 548756 w 2195023"/>
                  <a:gd name="connsiteY1" fmla="*/ 0 h 888886"/>
                  <a:gd name="connsiteX2" fmla="*/ 1097512 w 2195023"/>
                  <a:gd name="connsiteY2" fmla="*/ 0 h 888886"/>
                  <a:gd name="connsiteX3" fmla="*/ 1624317 w 2195023"/>
                  <a:gd name="connsiteY3" fmla="*/ 0 h 888886"/>
                  <a:gd name="connsiteX4" fmla="*/ 2195023 w 2195023"/>
                  <a:gd name="connsiteY4" fmla="*/ 0 h 888886"/>
                  <a:gd name="connsiteX5" fmla="*/ 2195023 w 2195023"/>
                  <a:gd name="connsiteY5" fmla="*/ 435554 h 888886"/>
                  <a:gd name="connsiteX6" fmla="*/ 2195023 w 2195023"/>
                  <a:gd name="connsiteY6" fmla="*/ 888886 h 888886"/>
                  <a:gd name="connsiteX7" fmla="*/ 1668217 w 2195023"/>
                  <a:gd name="connsiteY7" fmla="*/ 888886 h 888886"/>
                  <a:gd name="connsiteX8" fmla="*/ 1163362 w 2195023"/>
                  <a:gd name="connsiteY8" fmla="*/ 888886 h 888886"/>
                  <a:gd name="connsiteX9" fmla="*/ 680457 w 2195023"/>
                  <a:gd name="connsiteY9" fmla="*/ 888886 h 888886"/>
                  <a:gd name="connsiteX10" fmla="*/ 0 w 2195023"/>
                  <a:gd name="connsiteY10" fmla="*/ 888886 h 888886"/>
                  <a:gd name="connsiteX11" fmla="*/ 0 w 2195023"/>
                  <a:gd name="connsiteY11" fmla="*/ 462221 h 888886"/>
                  <a:gd name="connsiteX12" fmla="*/ 0 w 2195023"/>
                  <a:gd name="connsiteY12" fmla="*/ 0 h 88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5023" h="888886" fill="none" extrusionOk="0">
                    <a:moveTo>
                      <a:pt x="0" y="0"/>
                    </a:moveTo>
                    <a:cubicBezTo>
                      <a:pt x="161098" y="-18006"/>
                      <a:pt x="315049" y="41428"/>
                      <a:pt x="548756" y="0"/>
                    </a:cubicBezTo>
                    <a:cubicBezTo>
                      <a:pt x="782463" y="-41428"/>
                      <a:pt x="959416" y="22811"/>
                      <a:pt x="1097512" y="0"/>
                    </a:cubicBezTo>
                    <a:cubicBezTo>
                      <a:pt x="1235608" y="-22811"/>
                      <a:pt x="1379558" y="45581"/>
                      <a:pt x="1624317" y="0"/>
                    </a:cubicBezTo>
                    <a:cubicBezTo>
                      <a:pt x="1869077" y="-45581"/>
                      <a:pt x="1956481" y="66485"/>
                      <a:pt x="2195023" y="0"/>
                    </a:cubicBezTo>
                    <a:cubicBezTo>
                      <a:pt x="2229527" y="170010"/>
                      <a:pt x="2180900" y="344477"/>
                      <a:pt x="2195023" y="435554"/>
                    </a:cubicBezTo>
                    <a:cubicBezTo>
                      <a:pt x="2209146" y="526631"/>
                      <a:pt x="2140698" y="667480"/>
                      <a:pt x="2195023" y="888886"/>
                    </a:cubicBezTo>
                    <a:cubicBezTo>
                      <a:pt x="1975171" y="913767"/>
                      <a:pt x="1802077" y="877994"/>
                      <a:pt x="1668217" y="888886"/>
                    </a:cubicBezTo>
                    <a:cubicBezTo>
                      <a:pt x="1534357" y="899778"/>
                      <a:pt x="1346306" y="863299"/>
                      <a:pt x="1163362" y="888886"/>
                    </a:cubicBezTo>
                    <a:cubicBezTo>
                      <a:pt x="980418" y="914473"/>
                      <a:pt x="808407" y="859700"/>
                      <a:pt x="680457" y="888886"/>
                    </a:cubicBezTo>
                    <a:cubicBezTo>
                      <a:pt x="552507" y="918072"/>
                      <a:pt x="144204" y="864398"/>
                      <a:pt x="0" y="888886"/>
                    </a:cubicBezTo>
                    <a:cubicBezTo>
                      <a:pt x="-34725" y="707821"/>
                      <a:pt x="41114" y="584566"/>
                      <a:pt x="0" y="462221"/>
                    </a:cubicBezTo>
                    <a:cubicBezTo>
                      <a:pt x="-41114" y="339877"/>
                      <a:pt x="20923" y="122806"/>
                      <a:pt x="0" y="0"/>
                    </a:cubicBezTo>
                    <a:close/>
                  </a:path>
                  <a:path w="2195023" h="888886" stroke="0" extrusionOk="0">
                    <a:moveTo>
                      <a:pt x="0" y="0"/>
                    </a:moveTo>
                    <a:cubicBezTo>
                      <a:pt x="187797" y="-29443"/>
                      <a:pt x="351296" y="31226"/>
                      <a:pt x="526806" y="0"/>
                    </a:cubicBezTo>
                    <a:cubicBezTo>
                      <a:pt x="702316" y="-31226"/>
                      <a:pt x="831167" y="5097"/>
                      <a:pt x="1119462" y="0"/>
                    </a:cubicBezTo>
                    <a:cubicBezTo>
                      <a:pt x="1407757" y="-5097"/>
                      <a:pt x="1510050" y="58055"/>
                      <a:pt x="1624317" y="0"/>
                    </a:cubicBezTo>
                    <a:cubicBezTo>
                      <a:pt x="1738584" y="-58055"/>
                      <a:pt x="1953255" y="37387"/>
                      <a:pt x="2195023" y="0"/>
                    </a:cubicBezTo>
                    <a:cubicBezTo>
                      <a:pt x="2203256" y="87186"/>
                      <a:pt x="2151486" y="215259"/>
                      <a:pt x="2195023" y="426665"/>
                    </a:cubicBezTo>
                    <a:cubicBezTo>
                      <a:pt x="2238560" y="638072"/>
                      <a:pt x="2191273" y="664863"/>
                      <a:pt x="2195023" y="888886"/>
                    </a:cubicBezTo>
                    <a:cubicBezTo>
                      <a:pt x="1949274" y="932481"/>
                      <a:pt x="1846797" y="846211"/>
                      <a:pt x="1646267" y="888886"/>
                    </a:cubicBezTo>
                    <a:cubicBezTo>
                      <a:pt x="1445737" y="931561"/>
                      <a:pt x="1248255" y="847768"/>
                      <a:pt x="1141412" y="888886"/>
                    </a:cubicBezTo>
                    <a:cubicBezTo>
                      <a:pt x="1034570" y="930004"/>
                      <a:pt x="869558" y="844768"/>
                      <a:pt x="636557" y="888886"/>
                    </a:cubicBezTo>
                    <a:cubicBezTo>
                      <a:pt x="403556" y="933004"/>
                      <a:pt x="152537" y="873396"/>
                      <a:pt x="0" y="888886"/>
                    </a:cubicBezTo>
                    <a:cubicBezTo>
                      <a:pt x="-1092" y="726401"/>
                      <a:pt x="24254" y="548224"/>
                      <a:pt x="0" y="462221"/>
                    </a:cubicBezTo>
                    <a:cubicBezTo>
                      <a:pt x="-24254" y="376218"/>
                      <a:pt x="1297" y="17443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91" y="2837968"/>
                <a:ext cx="2195023" cy="888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custGeom>
                        <a:avLst/>
                        <a:gdLst>
                          <a:gd name="connsiteX0" fmla="*/ 0 w 2195023"/>
                          <a:gd name="connsiteY0" fmla="*/ 0 h 888886"/>
                          <a:gd name="connsiteX1" fmla="*/ 548756 w 2195023"/>
                          <a:gd name="connsiteY1" fmla="*/ 0 h 888886"/>
                          <a:gd name="connsiteX2" fmla="*/ 1097512 w 2195023"/>
                          <a:gd name="connsiteY2" fmla="*/ 0 h 888886"/>
                          <a:gd name="connsiteX3" fmla="*/ 1624317 w 2195023"/>
                          <a:gd name="connsiteY3" fmla="*/ 0 h 888886"/>
                          <a:gd name="connsiteX4" fmla="*/ 2195023 w 2195023"/>
                          <a:gd name="connsiteY4" fmla="*/ 0 h 888886"/>
                          <a:gd name="connsiteX5" fmla="*/ 2195023 w 2195023"/>
                          <a:gd name="connsiteY5" fmla="*/ 435554 h 888886"/>
                          <a:gd name="connsiteX6" fmla="*/ 2195023 w 2195023"/>
                          <a:gd name="connsiteY6" fmla="*/ 888886 h 888886"/>
                          <a:gd name="connsiteX7" fmla="*/ 1668217 w 2195023"/>
                          <a:gd name="connsiteY7" fmla="*/ 888886 h 888886"/>
                          <a:gd name="connsiteX8" fmla="*/ 1163362 w 2195023"/>
                          <a:gd name="connsiteY8" fmla="*/ 888886 h 888886"/>
                          <a:gd name="connsiteX9" fmla="*/ 680457 w 2195023"/>
                          <a:gd name="connsiteY9" fmla="*/ 888886 h 888886"/>
                          <a:gd name="connsiteX10" fmla="*/ 0 w 2195023"/>
                          <a:gd name="connsiteY10" fmla="*/ 888886 h 888886"/>
                          <a:gd name="connsiteX11" fmla="*/ 0 w 2195023"/>
                          <a:gd name="connsiteY11" fmla="*/ 462221 h 888886"/>
                          <a:gd name="connsiteX12" fmla="*/ 0 w 2195023"/>
                          <a:gd name="connsiteY12" fmla="*/ 0 h 88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95023" h="888886" fill="none" extrusionOk="0">
                            <a:moveTo>
                              <a:pt x="0" y="0"/>
                            </a:moveTo>
                            <a:cubicBezTo>
                              <a:pt x="161098" y="-18006"/>
                              <a:pt x="315049" y="41428"/>
                              <a:pt x="548756" y="0"/>
                            </a:cubicBezTo>
                            <a:cubicBezTo>
                              <a:pt x="782463" y="-41428"/>
                              <a:pt x="959416" y="22811"/>
                              <a:pt x="1097512" y="0"/>
                            </a:cubicBezTo>
                            <a:cubicBezTo>
                              <a:pt x="1235608" y="-22811"/>
                              <a:pt x="1379558" y="45581"/>
                              <a:pt x="1624317" y="0"/>
                            </a:cubicBezTo>
                            <a:cubicBezTo>
                              <a:pt x="1869077" y="-45581"/>
                              <a:pt x="1956481" y="66485"/>
                              <a:pt x="2195023" y="0"/>
                            </a:cubicBezTo>
                            <a:cubicBezTo>
                              <a:pt x="2229527" y="170010"/>
                              <a:pt x="2180900" y="344477"/>
                              <a:pt x="2195023" y="435554"/>
                            </a:cubicBezTo>
                            <a:cubicBezTo>
                              <a:pt x="2209146" y="526631"/>
                              <a:pt x="2140698" y="667480"/>
                              <a:pt x="2195023" y="888886"/>
                            </a:cubicBezTo>
                            <a:cubicBezTo>
                              <a:pt x="1975171" y="913767"/>
                              <a:pt x="1802077" y="877994"/>
                              <a:pt x="1668217" y="888886"/>
                            </a:cubicBezTo>
                            <a:cubicBezTo>
                              <a:pt x="1534357" y="899778"/>
                              <a:pt x="1346306" y="863299"/>
                              <a:pt x="1163362" y="888886"/>
                            </a:cubicBezTo>
                            <a:cubicBezTo>
                              <a:pt x="980418" y="914473"/>
                              <a:pt x="808407" y="859700"/>
                              <a:pt x="680457" y="888886"/>
                            </a:cubicBezTo>
                            <a:cubicBezTo>
                              <a:pt x="552507" y="918072"/>
                              <a:pt x="144204" y="864398"/>
                              <a:pt x="0" y="888886"/>
                            </a:cubicBezTo>
                            <a:cubicBezTo>
                              <a:pt x="-34725" y="707821"/>
                              <a:pt x="41114" y="584566"/>
                              <a:pt x="0" y="462221"/>
                            </a:cubicBezTo>
                            <a:cubicBezTo>
                              <a:pt x="-41114" y="339877"/>
                              <a:pt x="20923" y="122806"/>
                              <a:pt x="0" y="0"/>
                            </a:cubicBezTo>
                            <a:close/>
                          </a:path>
                          <a:path w="2195023" h="888886" stroke="0" extrusionOk="0">
                            <a:moveTo>
                              <a:pt x="0" y="0"/>
                            </a:moveTo>
                            <a:cubicBezTo>
                              <a:pt x="187797" y="-29443"/>
                              <a:pt x="351296" y="31226"/>
                              <a:pt x="526806" y="0"/>
                            </a:cubicBezTo>
                            <a:cubicBezTo>
                              <a:pt x="702316" y="-31226"/>
                              <a:pt x="831167" y="5097"/>
                              <a:pt x="1119462" y="0"/>
                            </a:cubicBezTo>
                            <a:cubicBezTo>
                              <a:pt x="1407757" y="-5097"/>
                              <a:pt x="1510050" y="58055"/>
                              <a:pt x="1624317" y="0"/>
                            </a:cubicBezTo>
                            <a:cubicBezTo>
                              <a:pt x="1738584" y="-58055"/>
                              <a:pt x="1953255" y="37387"/>
                              <a:pt x="2195023" y="0"/>
                            </a:cubicBezTo>
                            <a:cubicBezTo>
                              <a:pt x="2203256" y="87186"/>
                              <a:pt x="2151486" y="215259"/>
                              <a:pt x="2195023" y="426665"/>
                            </a:cubicBezTo>
                            <a:cubicBezTo>
                              <a:pt x="2238560" y="638072"/>
                              <a:pt x="2191273" y="664863"/>
                              <a:pt x="2195023" y="888886"/>
                            </a:cubicBezTo>
                            <a:cubicBezTo>
                              <a:pt x="1949274" y="932481"/>
                              <a:pt x="1846797" y="846211"/>
                              <a:pt x="1646267" y="888886"/>
                            </a:cubicBezTo>
                            <a:cubicBezTo>
                              <a:pt x="1445737" y="931561"/>
                              <a:pt x="1248255" y="847768"/>
                              <a:pt x="1141412" y="888886"/>
                            </a:cubicBezTo>
                            <a:cubicBezTo>
                              <a:pt x="1034570" y="930004"/>
                              <a:pt x="869558" y="844768"/>
                              <a:pt x="636557" y="888886"/>
                            </a:cubicBezTo>
                            <a:cubicBezTo>
                              <a:pt x="403556" y="933004"/>
                              <a:pt x="152537" y="873396"/>
                              <a:pt x="0" y="888886"/>
                            </a:cubicBezTo>
                            <a:cubicBezTo>
                              <a:pt x="-1092" y="726401"/>
                              <a:pt x="24254" y="548224"/>
                              <a:pt x="0" y="462221"/>
                            </a:cubicBezTo>
                            <a:cubicBezTo>
                              <a:pt x="-24254" y="376218"/>
                              <a:pt x="1297" y="17443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/>
              <p:nvPr/>
            </p:nvSpPr>
            <p:spPr>
              <a:xfrm>
                <a:off x="1230570" y="3974253"/>
                <a:ext cx="5326915" cy="1045733"/>
              </a:xfrm>
              <a:custGeom>
                <a:avLst/>
                <a:gdLst>
                  <a:gd name="connsiteX0" fmla="*/ 0 w 5326915"/>
                  <a:gd name="connsiteY0" fmla="*/ 0 h 1045733"/>
                  <a:gd name="connsiteX1" fmla="*/ 645149 w 5326915"/>
                  <a:gd name="connsiteY1" fmla="*/ 0 h 1045733"/>
                  <a:gd name="connsiteX2" fmla="*/ 1130490 w 5326915"/>
                  <a:gd name="connsiteY2" fmla="*/ 0 h 1045733"/>
                  <a:gd name="connsiteX3" fmla="*/ 1669100 w 5326915"/>
                  <a:gd name="connsiteY3" fmla="*/ 0 h 1045733"/>
                  <a:gd name="connsiteX4" fmla="*/ 2367518 w 5326915"/>
                  <a:gd name="connsiteY4" fmla="*/ 0 h 1045733"/>
                  <a:gd name="connsiteX5" fmla="*/ 2799590 w 5326915"/>
                  <a:gd name="connsiteY5" fmla="*/ 0 h 1045733"/>
                  <a:gd name="connsiteX6" fmla="*/ 3444738 w 5326915"/>
                  <a:gd name="connsiteY6" fmla="*/ 0 h 1045733"/>
                  <a:gd name="connsiteX7" fmla="*/ 4036618 w 5326915"/>
                  <a:gd name="connsiteY7" fmla="*/ 0 h 1045733"/>
                  <a:gd name="connsiteX8" fmla="*/ 4735036 w 5326915"/>
                  <a:gd name="connsiteY8" fmla="*/ 0 h 1045733"/>
                  <a:gd name="connsiteX9" fmla="*/ 5326915 w 5326915"/>
                  <a:gd name="connsiteY9" fmla="*/ 0 h 1045733"/>
                  <a:gd name="connsiteX10" fmla="*/ 5326915 w 5326915"/>
                  <a:gd name="connsiteY10" fmla="*/ 501952 h 1045733"/>
                  <a:gd name="connsiteX11" fmla="*/ 5326915 w 5326915"/>
                  <a:gd name="connsiteY11" fmla="*/ 1045733 h 1045733"/>
                  <a:gd name="connsiteX12" fmla="*/ 4894843 w 5326915"/>
                  <a:gd name="connsiteY12" fmla="*/ 1045733 h 1045733"/>
                  <a:gd name="connsiteX13" fmla="*/ 4409502 w 5326915"/>
                  <a:gd name="connsiteY13" fmla="*/ 1045733 h 1045733"/>
                  <a:gd name="connsiteX14" fmla="*/ 3924161 w 5326915"/>
                  <a:gd name="connsiteY14" fmla="*/ 1045733 h 1045733"/>
                  <a:gd name="connsiteX15" fmla="*/ 3385550 w 5326915"/>
                  <a:gd name="connsiteY15" fmla="*/ 1045733 h 1045733"/>
                  <a:gd name="connsiteX16" fmla="*/ 2846940 w 5326915"/>
                  <a:gd name="connsiteY16" fmla="*/ 1045733 h 1045733"/>
                  <a:gd name="connsiteX17" fmla="*/ 2361599 w 5326915"/>
                  <a:gd name="connsiteY17" fmla="*/ 1045733 h 1045733"/>
                  <a:gd name="connsiteX18" fmla="*/ 1822989 w 5326915"/>
                  <a:gd name="connsiteY18" fmla="*/ 1045733 h 1045733"/>
                  <a:gd name="connsiteX19" fmla="*/ 1124571 w 5326915"/>
                  <a:gd name="connsiteY19" fmla="*/ 1045733 h 1045733"/>
                  <a:gd name="connsiteX20" fmla="*/ 692499 w 5326915"/>
                  <a:gd name="connsiteY20" fmla="*/ 1045733 h 1045733"/>
                  <a:gd name="connsiteX21" fmla="*/ 0 w 5326915"/>
                  <a:gd name="connsiteY21" fmla="*/ 1045733 h 1045733"/>
                  <a:gd name="connsiteX22" fmla="*/ 0 w 5326915"/>
                  <a:gd name="connsiteY22" fmla="*/ 512409 h 1045733"/>
                  <a:gd name="connsiteX23" fmla="*/ 0 w 5326915"/>
                  <a:gd name="connsiteY23" fmla="*/ 0 h 104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326915" h="1045733" fill="none" extrusionOk="0">
                    <a:moveTo>
                      <a:pt x="0" y="0"/>
                    </a:moveTo>
                    <a:cubicBezTo>
                      <a:pt x="251628" y="-6104"/>
                      <a:pt x="323097" y="39850"/>
                      <a:pt x="645149" y="0"/>
                    </a:cubicBezTo>
                    <a:cubicBezTo>
                      <a:pt x="967201" y="-39850"/>
                      <a:pt x="934786" y="25089"/>
                      <a:pt x="1130490" y="0"/>
                    </a:cubicBezTo>
                    <a:cubicBezTo>
                      <a:pt x="1326194" y="-25089"/>
                      <a:pt x="1526969" y="15848"/>
                      <a:pt x="1669100" y="0"/>
                    </a:cubicBezTo>
                    <a:cubicBezTo>
                      <a:pt x="1811231" y="-15848"/>
                      <a:pt x="2168796" y="33326"/>
                      <a:pt x="2367518" y="0"/>
                    </a:cubicBezTo>
                    <a:cubicBezTo>
                      <a:pt x="2566240" y="-33326"/>
                      <a:pt x="2597811" y="15320"/>
                      <a:pt x="2799590" y="0"/>
                    </a:cubicBezTo>
                    <a:cubicBezTo>
                      <a:pt x="3001369" y="-15320"/>
                      <a:pt x="3281647" y="28248"/>
                      <a:pt x="3444738" y="0"/>
                    </a:cubicBezTo>
                    <a:cubicBezTo>
                      <a:pt x="3607829" y="-28248"/>
                      <a:pt x="3825485" y="65594"/>
                      <a:pt x="4036618" y="0"/>
                    </a:cubicBezTo>
                    <a:cubicBezTo>
                      <a:pt x="4247751" y="-65594"/>
                      <a:pt x="4438070" y="80792"/>
                      <a:pt x="4735036" y="0"/>
                    </a:cubicBezTo>
                    <a:cubicBezTo>
                      <a:pt x="5032002" y="-80792"/>
                      <a:pt x="5142078" y="448"/>
                      <a:pt x="5326915" y="0"/>
                    </a:cubicBezTo>
                    <a:cubicBezTo>
                      <a:pt x="5361678" y="246782"/>
                      <a:pt x="5311872" y="315188"/>
                      <a:pt x="5326915" y="501952"/>
                    </a:cubicBezTo>
                    <a:cubicBezTo>
                      <a:pt x="5341958" y="688716"/>
                      <a:pt x="5281727" y="836386"/>
                      <a:pt x="5326915" y="1045733"/>
                    </a:cubicBezTo>
                    <a:cubicBezTo>
                      <a:pt x="5170053" y="1079483"/>
                      <a:pt x="4991836" y="1042817"/>
                      <a:pt x="4894843" y="1045733"/>
                    </a:cubicBezTo>
                    <a:cubicBezTo>
                      <a:pt x="4797850" y="1048649"/>
                      <a:pt x="4649370" y="999002"/>
                      <a:pt x="4409502" y="1045733"/>
                    </a:cubicBezTo>
                    <a:cubicBezTo>
                      <a:pt x="4169634" y="1092464"/>
                      <a:pt x="4157155" y="991674"/>
                      <a:pt x="3924161" y="1045733"/>
                    </a:cubicBezTo>
                    <a:cubicBezTo>
                      <a:pt x="3691167" y="1099792"/>
                      <a:pt x="3586521" y="992387"/>
                      <a:pt x="3385550" y="1045733"/>
                    </a:cubicBezTo>
                    <a:cubicBezTo>
                      <a:pt x="3184579" y="1099079"/>
                      <a:pt x="2975981" y="1028661"/>
                      <a:pt x="2846940" y="1045733"/>
                    </a:cubicBezTo>
                    <a:cubicBezTo>
                      <a:pt x="2717899" y="1062805"/>
                      <a:pt x="2512516" y="1000954"/>
                      <a:pt x="2361599" y="1045733"/>
                    </a:cubicBezTo>
                    <a:cubicBezTo>
                      <a:pt x="2210682" y="1090512"/>
                      <a:pt x="2069139" y="1009503"/>
                      <a:pt x="1822989" y="1045733"/>
                    </a:cubicBezTo>
                    <a:cubicBezTo>
                      <a:pt x="1576839" y="1081963"/>
                      <a:pt x="1404568" y="1025100"/>
                      <a:pt x="1124571" y="1045733"/>
                    </a:cubicBezTo>
                    <a:cubicBezTo>
                      <a:pt x="844574" y="1066366"/>
                      <a:pt x="810932" y="1007887"/>
                      <a:pt x="692499" y="1045733"/>
                    </a:cubicBezTo>
                    <a:cubicBezTo>
                      <a:pt x="574066" y="1083579"/>
                      <a:pt x="260312" y="1041415"/>
                      <a:pt x="0" y="1045733"/>
                    </a:cubicBezTo>
                    <a:cubicBezTo>
                      <a:pt x="-43114" y="852597"/>
                      <a:pt x="4672" y="639885"/>
                      <a:pt x="0" y="512409"/>
                    </a:cubicBezTo>
                    <a:cubicBezTo>
                      <a:pt x="-4672" y="384933"/>
                      <a:pt x="54537" y="137095"/>
                      <a:pt x="0" y="0"/>
                    </a:cubicBezTo>
                    <a:close/>
                  </a:path>
                  <a:path w="5326915" h="1045733" stroke="0" extrusionOk="0">
                    <a:moveTo>
                      <a:pt x="0" y="0"/>
                    </a:moveTo>
                    <a:cubicBezTo>
                      <a:pt x="179295" y="-23777"/>
                      <a:pt x="408839" y="8240"/>
                      <a:pt x="591879" y="0"/>
                    </a:cubicBezTo>
                    <a:cubicBezTo>
                      <a:pt x="774919" y="-8240"/>
                      <a:pt x="877446" y="26287"/>
                      <a:pt x="1023951" y="0"/>
                    </a:cubicBezTo>
                    <a:cubicBezTo>
                      <a:pt x="1170456" y="-26287"/>
                      <a:pt x="1442812" y="48965"/>
                      <a:pt x="1669100" y="0"/>
                    </a:cubicBezTo>
                    <a:cubicBezTo>
                      <a:pt x="1895388" y="-48965"/>
                      <a:pt x="2209294" y="41556"/>
                      <a:pt x="2367518" y="0"/>
                    </a:cubicBezTo>
                    <a:cubicBezTo>
                      <a:pt x="2525742" y="-41556"/>
                      <a:pt x="2796697" y="17333"/>
                      <a:pt x="3065936" y="0"/>
                    </a:cubicBezTo>
                    <a:cubicBezTo>
                      <a:pt x="3335175" y="-17333"/>
                      <a:pt x="3320679" y="53259"/>
                      <a:pt x="3551277" y="0"/>
                    </a:cubicBezTo>
                    <a:cubicBezTo>
                      <a:pt x="3781875" y="-53259"/>
                      <a:pt x="3859927" y="46610"/>
                      <a:pt x="3983349" y="0"/>
                    </a:cubicBezTo>
                    <a:cubicBezTo>
                      <a:pt x="4106771" y="-46610"/>
                      <a:pt x="4337011" y="281"/>
                      <a:pt x="4628497" y="0"/>
                    </a:cubicBezTo>
                    <a:cubicBezTo>
                      <a:pt x="4919983" y="-281"/>
                      <a:pt x="5129193" y="7554"/>
                      <a:pt x="5326915" y="0"/>
                    </a:cubicBezTo>
                    <a:cubicBezTo>
                      <a:pt x="5327940" y="229119"/>
                      <a:pt x="5284982" y="371442"/>
                      <a:pt x="5326915" y="491495"/>
                    </a:cubicBezTo>
                    <a:cubicBezTo>
                      <a:pt x="5368848" y="611548"/>
                      <a:pt x="5266585" y="873149"/>
                      <a:pt x="5326915" y="1045733"/>
                    </a:cubicBezTo>
                    <a:cubicBezTo>
                      <a:pt x="5054612" y="1066340"/>
                      <a:pt x="4954766" y="961999"/>
                      <a:pt x="4628497" y="1045733"/>
                    </a:cubicBezTo>
                    <a:cubicBezTo>
                      <a:pt x="4302228" y="1129467"/>
                      <a:pt x="4267617" y="987680"/>
                      <a:pt x="4089887" y="1045733"/>
                    </a:cubicBezTo>
                    <a:cubicBezTo>
                      <a:pt x="3912157" y="1103786"/>
                      <a:pt x="3749793" y="1005924"/>
                      <a:pt x="3657815" y="1045733"/>
                    </a:cubicBezTo>
                    <a:cubicBezTo>
                      <a:pt x="3565837" y="1085542"/>
                      <a:pt x="3344198" y="998625"/>
                      <a:pt x="3119205" y="1045733"/>
                    </a:cubicBezTo>
                    <a:cubicBezTo>
                      <a:pt x="2894212" y="1092841"/>
                      <a:pt x="2896183" y="1009414"/>
                      <a:pt x="2687133" y="1045733"/>
                    </a:cubicBezTo>
                    <a:cubicBezTo>
                      <a:pt x="2478083" y="1082052"/>
                      <a:pt x="2238258" y="1018027"/>
                      <a:pt x="1988715" y="1045733"/>
                    </a:cubicBezTo>
                    <a:cubicBezTo>
                      <a:pt x="1739172" y="1073439"/>
                      <a:pt x="1514488" y="979669"/>
                      <a:pt x="1290297" y="1045733"/>
                    </a:cubicBezTo>
                    <a:cubicBezTo>
                      <a:pt x="1066106" y="1111797"/>
                      <a:pt x="959773" y="1017010"/>
                      <a:pt x="804956" y="1045733"/>
                    </a:cubicBezTo>
                    <a:cubicBezTo>
                      <a:pt x="650139" y="1074456"/>
                      <a:pt x="310803" y="959627"/>
                      <a:pt x="0" y="1045733"/>
                    </a:cubicBezTo>
                    <a:cubicBezTo>
                      <a:pt x="-30489" y="907974"/>
                      <a:pt x="22726" y="667537"/>
                      <a:pt x="0" y="501952"/>
                    </a:cubicBezTo>
                    <a:cubicBezTo>
                      <a:pt x="-22726" y="336367"/>
                      <a:pt x="53530" y="190682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20008227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15∗0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25∗0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35∗0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45∗0.25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55∗0.5</m:t>
                                </m:r>
                              </m:e>
                            </m:d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5∗0.25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d>
                          </m:e>
                        </m:eqAr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0+0+0+0+0.25+0.5+0.5+0.25+0.25+0.25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70" y="3974253"/>
                <a:ext cx="5326915" cy="1045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200082278">
                      <a:custGeom>
                        <a:avLst/>
                        <a:gdLst>
                          <a:gd name="connsiteX0" fmla="*/ 0 w 5326915"/>
                          <a:gd name="connsiteY0" fmla="*/ 0 h 1045733"/>
                          <a:gd name="connsiteX1" fmla="*/ 645149 w 5326915"/>
                          <a:gd name="connsiteY1" fmla="*/ 0 h 1045733"/>
                          <a:gd name="connsiteX2" fmla="*/ 1130490 w 5326915"/>
                          <a:gd name="connsiteY2" fmla="*/ 0 h 1045733"/>
                          <a:gd name="connsiteX3" fmla="*/ 1669100 w 5326915"/>
                          <a:gd name="connsiteY3" fmla="*/ 0 h 1045733"/>
                          <a:gd name="connsiteX4" fmla="*/ 2367518 w 5326915"/>
                          <a:gd name="connsiteY4" fmla="*/ 0 h 1045733"/>
                          <a:gd name="connsiteX5" fmla="*/ 2799590 w 5326915"/>
                          <a:gd name="connsiteY5" fmla="*/ 0 h 1045733"/>
                          <a:gd name="connsiteX6" fmla="*/ 3444738 w 5326915"/>
                          <a:gd name="connsiteY6" fmla="*/ 0 h 1045733"/>
                          <a:gd name="connsiteX7" fmla="*/ 4036618 w 5326915"/>
                          <a:gd name="connsiteY7" fmla="*/ 0 h 1045733"/>
                          <a:gd name="connsiteX8" fmla="*/ 4735036 w 5326915"/>
                          <a:gd name="connsiteY8" fmla="*/ 0 h 1045733"/>
                          <a:gd name="connsiteX9" fmla="*/ 5326915 w 5326915"/>
                          <a:gd name="connsiteY9" fmla="*/ 0 h 1045733"/>
                          <a:gd name="connsiteX10" fmla="*/ 5326915 w 5326915"/>
                          <a:gd name="connsiteY10" fmla="*/ 501952 h 1045733"/>
                          <a:gd name="connsiteX11" fmla="*/ 5326915 w 5326915"/>
                          <a:gd name="connsiteY11" fmla="*/ 1045733 h 1045733"/>
                          <a:gd name="connsiteX12" fmla="*/ 4894843 w 5326915"/>
                          <a:gd name="connsiteY12" fmla="*/ 1045733 h 1045733"/>
                          <a:gd name="connsiteX13" fmla="*/ 4409502 w 5326915"/>
                          <a:gd name="connsiteY13" fmla="*/ 1045733 h 1045733"/>
                          <a:gd name="connsiteX14" fmla="*/ 3924161 w 5326915"/>
                          <a:gd name="connsiteY14" fmla="*/ 1045733 h 1045733"/>
                          <a:gd name="connsiteX15" fmla="*/ 3385550 w 5326915"/>
                          <a:gd name="connsiteY15" fmla="*/ 1045733 h 1045733"/>
                          <a:gd name="connsiteX16" fmla="*/ 2846940 w 5326915"/>
                          <a:gd name="connsiteY16" fmla="*/ 1045733 h 1045733"/>
                          <a:gd name="connsiteX17" fmla="*/ 2361599 w 5326915"/>
                          <a:gd name="connsiteY17" fmla="*/ 1045733 h 1045733"/>
                          <a:gd name="connsiteX18" fmla="*/ 1822989 w 5326915"/>
                          <a:gd name="connsiteY18" fmla="*/ 1045733 h 1045733"/>
                          <a:gd name="connsiteX19" fmla="*/ 1124571 w 5326915"/>
                          <a:gd name="connsiteY19" fmla="*/ 1045733 h 1045733"/>
                          <a:gd name="connsiteX20" fmla="*/ 692499 w 5326915"/>
                          <a:gd name="connsiteY20" fmla="*/ 1045733 h 1045733"/>
                          <a:gd name="connsiteX21" fmla="*/ 0 w 5326915"/>
                          <a:gd name="connsiteY21" fmla="*/ 1045733 h 1045733"/>
                          <a:gd name="connsiteX22" fmla="*/ 0 w 5326915"/>
                          <a:gd name="connsiteY22" fmla="*/ 512409 h 1045733"/>
                          <a:gd name="connsiteX23" fmla="*/ 0 w 5326915"/>
                          <a:gd name="connsiteY23" fmla="*/ 0 h 10457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326915" h="1045733" fill="none" extrusionOk="0">
                            <a:moveTo>
                              <a:pt x="0" y="0"/>
                            </a:moveTo>
                            <a:cubicBezTo>
                              <a:pt x="251628" y="-6104"/>
                              <a:pt x="323097" y="39850"/>
                              <a:pt x="645149" y="0"/>
                            </a:cubicBezTo>
                            <a:cubicBezTo>
                              <a:pt x="967201" y="-39850"/>
                              <a:pt x="934786" y="25089"/>
                              <a:pt x="1130490" y="0"/>
                            </a:cubicBezTo>
                            <a:cubicBezTo>
                              <a:pt x="1326194" y="-25089"/>
                              <a:pt x="1526969" y="15848"/>
                              <a:pt x="1669100" y="0"/>
                            </a:cubicBezTo>
                            <a:cubicBezTo>
                              <a:pt x="1811231" y="-15848"/>
                              <a:pt x="2168796" y="33326"/>
                              <a:pt x="2367518" y="0"/>
                            </a:cubicBezTo>
                            <a:cubicBezTo>
                              <a:pt x="2566240" y="-33326"/>
                              <a:pt x="2597811" y="15320"/>
                              <a:pt x="2799590" y="0"/>
                            </a:cubicBezTo>
                            <a:cubicBezTo>
                              <a:pt x="3001369" y="-15320"/>
                              <a:pt x="3281647" y="28248"/>
                              <a:pt x="3444738" y="0"/>
                            </a:cubicBezTo>
                            <a:cubicBezTo>
                              <a:pt x="3607829" y="-28248"/>
                              <a:pt x="3825485" y="65594"/>
                              <a:pt x="4036618" y="0"/>
                            </a:cubicBezTo>
                            <a:cubicBezTo>
                              <a:pt x="4247751" y="-65594"/>
                              <a:pt x="4438070" y="80792"/>
                              <a:pt x="4735036" y="0"/>
                            </a:cubicBezTo>
                            <a:cubicBezTo>
                              <a:pt x="5032002" y="-80792"/>
                              <a:pt x="5142078" y="448"/>
                              <a:pt x="5326915" y="0"/>
                            </a:cubicBezTo>
                            <a:cubicBezTo>
                              <a:pt x="5361678" y="246782"/>
                              <a:pt x="5311872" y="315188"/>
                              <a:pt x="5326915" y="501952"/>
                            </a:cubicBezTo>
                            <a:cubicBezTo>
                              <a:pt x="5341958" y="688716"/>
                              <a:pt x="5281727" y="836386"/>
                              <a:pt x="5326915" y="1045733"/>
                            </a:cubicBezTo>
                            <a:cubicBezTo>
                              <a:pt x="5170053" y="1079483"/>
                              <a:pt x="4991836" y="1042817"/>
                              <a:pt x="4894843" y="1045733"/>
                            </a:cubicBezTo>
                            <a:cubicBezTo>
                              <a:pt x="4797850" y="1048649"/>
                              <a:pt x="4649370" y="999002"/>
                              <a:pt x="4409502" y="1045733"/>
                            </a:cubicBezTo>
                            <a:cubicBezTo>
                              <a:pt x="4169634" y="1092464"/>
                              <a:pt x="4157155" y="991674"/>
                              <a:pt x="3924161" y="1045733"/>
                            </a:cubicBezTo>
                            <a:cubicBezTo>
                              <a:pt x="3691167" y="1099792"/>
                              <a:pt x="3586521" y="992387"/>
                              <a:pt x="3385550" y="1045733"/>
                            </a:cubicBezTo>
                            <a:cubicBezTo>
                              <a:pt x="3184579" y="1099079"/>
                              <a:pt x="2975981" y="1028661"/>
                              <a:pt x="2846940" y="1045733"/>
                            </a:cubicBezTo>
                            <a:cubicBezTo>
                              <a:pt x="2717899" y="1062805"/>
                              <a:pt x="2512516" y="1000954"/>
                              <a:pt x="2361599" y="1045733"/>
                            </a:cubicBezTo>
                            <a:cubicBezTo>
                              <a:pt x="2210682" y="1090512"/>
                              <a:pt x="2069139" y="1009503"/>
                              <a:pt x="1822989" y="1045733"/>
                            </a:cubicBezTo>
                            <a:cubicBezTo>
                              <a:pt x="1576839" y="1081963"/>
                              <a:pt x="1404568" y="1025100"/>
                              <a:pt x="1124571" y="1045733"/>
                            </a:cubicBezTo>
                            <a:cubicBezTo>
                              <a:pt x="844574" y="1066366"/>
                              <a:pt x="810932" y="1007887"/>
                              <a:pt x="692499" y="1045733"/>
                            </a:cubicBezTo>
                            <a:cubicBezTo>
                              <a:pt x="574066" y="1083579"/>
                              <a:pt x="260312" y="1041415"/>
                              <a:pt x="0" y="1045733"/>
                            </a:cubicBezTo>
                            <a:cubicBezTo>
                              <a:pt x="-43114" y="852597"/>
                              <a:pt x="4672" y="639885"/>
                              <a:pt x="0" y="512409"/>
                            </a:cubicBezTo>
                            <a:cubicBezTo>
                              <a:pt x="-4672" y="384933"/>
                              <a:pt x="54537" y="137095"/>
                              <a:pt x="0" y="0"/>
                            </a:cubicBezTo>
                            <a:close/>
                          </a:path>
                          <a:path w="5326915" h="1045733" stroke="0" extrusionOk="0">
                            <a:moveTo>
                              <a:pt x="0" y="0"/>
                            </a:moveTo>
                            <a:cubicBezTo>
                              <a:pt x="179295" y="-23777"/>
                              <a:pt x="408839" y="8240"/>
                              <a:pt x="591879" y="0"/>
                            </a:cubicBezTo>
                            <a:cubicBezTo>
                              <a:pt x="774919" y="-8240"/>
                              <a:pt x="877446" y="26287"/>
                              <a:pt x="1023951" y="0"/>
                            </a:cubicBezTo>
                            <a:cubicBezTo>
                              <a:pt x="1170456" y="-26287"/>
                              <a:pt x="1442812" y="48965"/>
                              <a:pt x="1669100" y="0"/>
                            </a:cubicBezTo>
                            <a:cubicBezTo>
                              <a:pt x="1895388" y="-48965"/>
                              <a:pt x="2209294" y="41556"/>
                              <a:pt x="2367518" y="0"/>
                            </a:cubicBezTo>
                            <a:cubicBezTo>
                              <a:pt x="2525742" y="-41556"/>
                              <a:pt x="2796697" y="17333"/>
                              <a:pt x="3065936" y="0"/>
                            </a:cubicBezTo>
                            <a:cubicBezTo>
                              <a:pt x="3335175" y="-17333"/>
                              <a:pt x="3320679" y="53259"/>
                              <a:pt x="3551277" y="0"/>
                            </a:cubicBezTo>
                            <a:cubicBezTo>
                              <a:pt x="3781875" y="-53259"/>
                              <a:pt x="3859927" y="46610"/>
                              <a:pt x="3983349" y="0"/>
                            </a:cubicBezTo>
                            <a:cubicBezTo>
                              <a:pt x="4106771" y="-46610"/>
                              <a:pt x="4337011" y="281"/>
                              <a:pt x="4628497" y="0"/>
                            </a:cubicBezTo>
                            <a:cubicBezTo>
                              <a:pt x="4919983" y="-281"/>
                              <a:pt x="5129193" y="7554"/>
                              <a:pt x="5326915" y="0"/>
                            </a:cubicBezTo>
                            <a:cubicBezTo>
                              <a:pt x="5327940" y="229119"/>
                              <a:pt x="5284982" y="371442"/>
                              <a:pt x="5326915" y="491495"/>
                            </a:cubicBezTo>
                            <a:cubicBezTo>
                              <a:pt x="5368848" y="611548"/>
                              <a:pt x="5266585" y="873149"/>
                              <a:pt x="5326915" y="1045733"/>
                            </a:cubicBezTo>
                            <a:cubicBezTo>
                              <a:pt x="5054612" y="1066340"/>
                              <a:pt x="4954766" y="961999"/>
                              <a:pt x="4628497" y="1045733"/>
                            </a:cubicBezTo>
                            <a:cubicBezTo>
                              <a:pt x="4302228" y="1129467"/>
                              <a:pt x="4267617" y="987680"/>
                              <a:pt x="4089887" y="1045733"/>
                            </a:cubicBezTo>
                            <a:cubicBezTo>
                              <a:pt x="3912157" y="1103786"/>
                              <a:pt x="3749793" y="1005924"/>
                              <a:pt x="3657815" y="1045733"/>
                            </a:cubicBezTo>
                            <a:cubicBezTo>
                              <a:pt x="3565837" y="1085542"/>
                              <a:pt x="3344198" y="998625"/>
                              <a:pt x="3119205" y="1045733"/>
                            </a:cubicBezTo>
                            <a:cubicBezTo>
                              <a:pt x="2894212" y="1092841"/>
                              <a:pt x="2896183" y="1009414"/>
                              <a:pt x="2687133" y="1045733"/>
                            </a:cubicBezTo>
                            <a:cubicBezTo>
                              <a:pt x="2478083" y="1082052"/>
                              <a:pt x="2238258" y="1018027"/>
                              <a:pt x="1988715" y="1045733"/>
                            </a:cubicBezTo>
                            <a:cubicBezTo>
                              <a:pt x="1739172" y="1073439"/>
                              <a:pt x="1514488" y="979669"/>
                              <a:pt x="1290297" y="1045733"/>
                            </a:cubicBezTo>
                            <a:cubicBezTo>
                              <a:pt x="1066106" y="1111797"/>
                              <a:pt x="959773" y="1017010"/>
                              <a:pt x="804956" y="1045733"/>
                            </a:cubicBezTo>
                            <a:cubicBezTo>
                              <a:pt x="650139" y="1074456"/>
                              <a:pt x="310803" y="959627"/>
                              <a:pt x="0" y="1045733"/>
                            </a:cubicBezTo>
                            <a:cubicBezTo>
                              <a:pt x="-30489" y="907974"/>
                              <a:pt x="22726" y="667537"/>
                              <a:pt x="0" y="501952"/>
                            </a:cubicBezTo>
                            <a:cubicBezTo>
                              <a:pt x="-22726" y="336367"/>
                              <a:pt x="53530" y="1906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/>
              <p:nvPr/>
            </p:nvSpPr>
            <p:spPr>
              <a:xfrm>
                <a:off x="1230569" y="5290661"/>
                <a:ext cx="4344797" cy="675622"/>
              </a:xfrm>
              <a:custGeom>
                <a:avLst/>
                <a:gdLst>
                  <a:gd name="connsiteX0" fmla="*/ 0 w 4344797"/>
                  <a:gd name="connsiteY0" fmla="*/ 0 h 675622"/>
                  <a:gd name="connsiteX1" fmla="*/ 499652 w 4344797"/>
                  <a:gd name="connsiteY1" fmla="*/ 0 h 675622"/>
                  <a:gd name="connsiteX2" fmla="*/ 1086199 w 4344797"/>
                  <a:gd name="connsiteY2" fmla="*/ 0 h 675622"/>
                  <a:gd name="connsiteX3" fmla="*/ 1716195 w 4344797"/>
                  <a:gd name="connsiteY3" fmla="*/ 0 h 675622"/>
                  <a:gd name="connsiteX4" fmla="*/ 2302742 w 4344797"/>
                  <a:gd name="connsiteY4" fmla="*/ 0 h 675622"/>
                  <a:gd name="connsiteX5" fmla="*/ 2845842 w 4344797"/>
                  <a:gd name="connsiteY5" fmla="*/ 0 h 675622"/>
                  <a:gd name="connsiteX6" fmla="*/ 3345494 w 4344797"/>
                  <a:gd name="connsiteY6" fmla="*/ 0 h 675622"/>
                  <a:gd name="connsiteX7" fmla="*/ 3845145 w 4344797"/>
                  <a:gd name="connsiteY7" fmla="*/ 0 h 675622"/>
                  <a:gd name="connsiteX8" fmla="*/ 4344797 w 4344797"/>
                  <a:gd name="connsiteY8" fmla="*/ 0 h 675622"/>
                  <a:gd name="connsiteX9" fmla="*/ 4344797 w 4344797"/>
                  <a:gd name="connsiteY9" fmla="*/ 331055 h 675622"/>
                  <a:gd name="connsiteX10" fmla="*/ 4344797 w 4344797"/>
                  <a:gd name="connsiteY10" fmla="*/ 675622 h 675622"/>
                  <a:gd name="connsiteX11" fmla="*/ 3845145 w 4344797"/>
                  <a:gd name="connsiteY11" fmla="*/ 675622 h 675622"/>
                  <a:gd name="connsiteX12" fmla="*/ 3345494 w 4344797"/>
                  <a:gd name="connsiteY12" fmla="*/ 675622 h 675622"/>
                  <a:gd name="connsiteX13" fmla="*/ 2802394 w 4344797"/>
                  <a:gd name="connsiteY13" fmla="*/ 675622 h 675622"/>
                  <a:gd name="connsiteX14" fmla="*/ 2346190 w 4344797"/>
                  <a:gd name="connsiteY14" fmla="*/ 675622 h 675622"/>
                  <a:gd name="connsiteX15" fmla="*/ 1889987 w 4344797"/>
                  <a:gd name="connsiteY15" fmla="*/ 675622 h 675622"/>
                  <a:gd name="connsiteX16" fmla="*/ 1346887 w 4344797"/>
                  <a:gd name="connsiteY16" fmla="*/ 675622 h 675622"/>
                  <a:gd name="connsiteX17" fmla="*/ 890683 w 4344797"/>
                  <a:gd name="connsiteY17" fmla="*/ 675622 h 675622"/>
                  <a:gd name="connsiteX18" fmla="*/ 0 w 4344797"/>
                  <a:gd name="connsiteY18" fmla="*/ 675622 h 675622"/>
                  <a:gd name="connsiteX19" fmla="*/ 0 w 4344797"/>
                  <a:gd name="connsiteY19" fmla="*/ 351323 h 675622"/>
                  <a:gd name="connsiteX20" fmla="*/ 0 w 4344797"/>
                  <a:gd name="connsiteY2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44797" h="675622" fill="none" extrusionOk="0">
                    <a:moveTo>
                      <a:pt x="0" y="0"/>
                    </a:moveTo>
                    <a:cubicBezTo>
                      <a:pt x="107690" y="-44817"/>
                      <a:pt x="258601" y="5088"/>
                      <a:pt x="499652" y="0"/>
                    </a:cubicBezTo>
                    <a:cubicBezTo>
                      <a:pt x="740703" y="-5088"/>
                      <a:pt x="877068" y="41756"/>
                      <a:pt x="1086199" y="0"/>
                    </a:cubicBezTo>
                    <a:cubicBezTo>
                      <a:pt x="1295330" y="-41756"/>
                      <a:pt x="1411009" y="27040"/>
                      <a:pt x="1716195" y="0"/>
                    </a:cubicBezTo>
                    <a:cubicBezTo>
                      <a:pt x="2021381" y="-27040"/>
                      <a:pt x="2166864" y="36151"/>
                      <a:pt x="2302742" y="0"/>
                    </a:cubicBezTo>
                    <a:cubicBezTo>
                      <a:pt x="2438620" y="-36151"/>
                      <a:pt x="2679188" y="26662"/>
                      <a:pt x="2845842" y="0"/>
                    </a:cubicBezTo>
                    <a:cubicBezTo>
                      <a:pt x="3012496" y="-26662"/>
                      <a:pt x="3141982" y="23239"/>
                      <a:pt x="3345494" y="0"/>
                    </a:cubicBezTo>
                    <a:cubicBezTo>
                      <a:pt x="3549006" y="-23239"/>
                      <a:pt x="3685684" y="18716"/>
                      <a:pt x="3845145" y="0"/>
                    </a:cubicBezTo>
                    <a:cubicBezTo>
                      <a:pt x="4004606" y="-18716"/>
                      <a:pt x="4100777" y="9750"/>
                      <a:pt x="4344797" y="0"/>
                    </a:cubicBezTo>
                    <a:cubicBezTo>
                      <a:pt x="4347754" y="141952"/>
                      <a:pt x="4335690" y="255996"/>
                      <a:pt x="4344797" y="331055"/>
                    </a:cubicBezTo>
                    <a:cubicBezTo>
                      <a:pt x="4353904" y="406114"/>
                      <a:pt x="4337159" y="516490"/>
                      <a:pt x="4344797" y="675622"/>
                    </a:cubicBezTo>
                    <a:cubicBezTo>
                      <a:pt x="4146007" y="717456"/>
                      <a:pt x="4026419" y="640625"/>
                      <a:pt x="3845145" y="675622"/>
                    </a:cubicBezTo>
                    <a:cubicBezTo>
                      <a:pt x="3663871" y="710619"/>
                      <a:pt x="3546388" y="619180"/>
                      <a:pt x="3345494" y="675622"/>
                    </a:cubicBezTo>
                    <a:cubicBezTo>
                      <a:pt x="3144600" y="732064"/>
                      <a:pt x="2923471" y="673322"/>
                      <a:pt x="2802394" y="675622"/>
                    </a:cubicBezTo>
                    <a:cubicBezTo>
                      <a:pt x="2681317" y="677922"/>
                      <a:pt x="2524305" y="646087"/>
                      <a:pt x="2346190" y="675622"/>
                    </a:cubicBezTo>
                    <a:cubicBezTo>
                      <a:pt x="2168075" y="705157"/>
                      <a:pt x="2103584" y="665028"/>
                      <a:pt x="1889987" y="675622"/>
                    </a:cubicBezTo>
                    <a:cubicBezTo>
                      <a:pt x="1676390" y="686216"/>
                      <a:pt x="1578582" y="656330"/>
                      <a:pt x="1346887" y="675622"/>
                    </a:cubicBezTo>
                    <a:cubicBezTo>
                      <a:pt x="1115192" y="694914"/>
                      <a:pt x="1035909" y="649568"/>
                      <a:pt x="890683" y="675622"/>
                    </a:cubicBezTo>
                    <a:cubicBezTo>
                      <a:pt x="745457" y="701676"/>
                      <a:pt x="388153" y="608276"/>
                      <a:pt x="0" y="675622"/>
                    </a:cubicBezTo>
                    <a:cubicBezTo>
                      <a:pt x="-3216" y="547727"/>
                      <a:pt x="12380" y="438785"/>
                      <a:pt x="0" y="351323"/>
                    </a:cubicBezTo>
                    <a:cubicBezTo>
                      <a:pt x="-12380" y="263861"/>
                      <a:pt x="37083" y="130755"/>
                      <a:pt x="0" y="0"/>
                    </a:cubicBezTo>
                    <a:close/>
                  </a:path>
                  <a:path w="4344797" h="675622" stroke="0" extrusionOk="0">
                    <a:moveTo>
                      <a:pt x="0" y="0"/>
                    </a:moveTo>
                    <a:cubicBezTo>
                      <a:pt x="127020" y="-8282"/>
                      <a:pt x="359394" y="2140"/>
                      <a:pt x="499652" y="0"/>
                    </a:cubicBezTo>
                    <a:cubicBezTo>
                      <a:pt x="639910" y="-2140"/>
                      <a:pt x="793524" y="29776"/>
                      <a:pt x="1042751" y="0"/>
                    </a:cubicBezTo>
                    <a:cubicBezTo>
                      <a:pt x="1291978" y="-29776"/>
                      <a:pt x="1336976" y="1147"/>
                      <a:pt x="1542403" y="0"/>
                    </a:cubicBezTo>
                    <a:cubicBezTo>
                      <a:pt x="1747830" y="-1147"/>
                      <a:pt x="1802229" y="39474"/>
                      <a:pt x="1998607" y="0"/>
                    </a:cubicBezTo>
                    <a:cubicBezTo>
                      <a:pt x="2194985" y="-39474"/>
                      <a:pt x="2381115" y="1659"/>
                      <a:pt x="2498258" y="0"/>
                    </a:cubicBezTo>
                    <a:cubicBezTo>
                      <a:pt x="2615401" y="-1659"/>
                      <a:pt x="2798822" y="6536"/>
                      <a:pt x="3084806" y="0"/>
                    </a:cubicBezTo>
                    <a:cubicBezTo>
                      <a:pt x="3370790" y="-6536"/>
                      <a:pt x="3486078" y="583"/>
                      <a:pt x="3627905" y="0"/>
                    </a:cubicBezTo>
                    <a:cubicBezTo>
                      <a:pt x="3769732" y="-583"/>
                      <a:pt x="4076464" y="21211"/>
                      <a:pt x="4344797" y="0"/>
                    </a:cubicBezTo>
                    <a:cubicBezTo>
                      <a:pt x="4357575" y="140126"/>
                      <a:pt x="4336878" y="166481"/>
                      <a:pt x="4344797" y="317542"/>
                    </a:cubicBezTo>
                    <a:cubicBezTo>
                      <a:pt x="4352716" y="468603"/>
                      <a:pt x="4310798" y="564923"/>
                      <a:pt x="4344797" y="675622"/>
                    </a:cubicBezTo>
                    <a:cubicBezTo>
                      <a:pt x="4197013" y="725437"/>
                      <a:pt x="4036968" y="657587"/>
                      <a:pt x="3758249" y="675622"/>
                    </a:cubicBezTo>
                    <a:cubicBezTo>
                      <a:pt x="3479530" y="693657"/>
                      <a:pt x="3484024" y="623910"/>
                      <a:pt x="3258598" y="675622"/>
                    </a:cubicBezTo>
                    <a:cubicBezTo>
                      <a:pt x="3033172" y="727334"/>
                      <a:pt x="2979872" y="626618"/>
                      <a:pt x="2802394" y="675622"/>
                    </a:cubicBezTo>
                    <a:cubicBezTo>
                      <a:pt x="2624916" y="724626"/>
                      <a:pt x="2513685" y="662115"/>
                      <a:pt x="2302742" y="675622"/>
                    </a:cubicBezTo>
                    <a:cubicBezTo>
                      <a:pt x="2091799" y="689129"/>
                      <a:pt x="2005247" y="660062"/>
                      <a:pt x="1759643" y="675622"/>
                    </a:cubicBezTo>
                    <a:cubicBezTo>
                      <a:pt x="1514039" y="691182"/>
                      <a:pt x="1344787" y="651713"/>
                      <a:pt x="1216543" y="675622"/>
                    </a:cubicBezTo>
                    <a:cubicBezTo>
                      <a:pt x="1088299" y="699531"/>
                      <a:pt x="995620" y="669107"/>
                      <a:pt x="803787" y="675622"/>
                    </a:cubicBezTo>
                    <a:cubicBezTo>
                      <a:pt x="611954" y="682137"/>
                      <a:pt x="310747" y="582369"/>
                      <a:pt x="0" y="675622"/>
                    </a:cubicBezTo>
                    <a:cubicBezTo>
                      <a:pt x="-12320" y="609965"/>
                      <a:pt x="35128" y="484562"/>
                      <a:pt x="0" y="358080"/>
                    </a:cubicBezTo>
                    <a:cubicBezTo>
                      <a:pt x="-35128" y="231598"/>
                      <a:pt x="11619" y="139988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11.25+27.5+32.5+21.25+23.75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69" y="5290661"/>
                <a:ext cx="4344797" cy="675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4344797"/>
                          <a:gd name="connsiteY0" fmla="*/ 0 h 675622"/>
                          <a:gd name="connsiteX1" fmla="*/ 499652 w 4344797"/>
                          <a:gd name="connsiteY1" fmla="*/ 0 h 675622"/>
                          <a:gd name="connsiteX2" fmla="*/ 1086199 w 4344797"/>
                          <a:gd name="connsiteY2" fmla="*/ 0 h 675622"/>
                          <a:gd name="connsiteX3" fmla="*/ 1716195 w 4344797"/>
                          <a:gd name="connsiteY3" fmla="*/ 0 h 675622"/>
                          <a:gd name="connsiteX4" fmla="*/ 2302742 w 4344797"/>
                          <a:gd name="connsiteY4" fmla="*/ 0 h 675622"/>
                          <a:gd name="connsiteX5" fmla="*/ 2845842 w 4344797"/>
                          <a:gd name="connsiteY5" fmla="*/ 0 h 675622"/>
                          <a:gd name="connsiteX6" fmla="*/ 3345494 w 4344797"/>
                          <a:gd name="connsiteY6" fmla="*/ 0 h 675622"/>
                          <a:gd name="connsiteX7" fmla="*/ 3845145 w 4344797"/>
                          <a:gd name="connsiteY7" fmla="*/ 0 h 675622"/>
                          <a:gd name="connsiteX8" fmla="*/ 4344797 w 4344797"/>
                          <a:gd name="connsiteY8" fmla="*/ 0 h 675622"/>
                          <a:gd name="connsiteX9" fmla="*/ 4344797 w 4344797"/>
                          <a:gd name="connsiteY9" fmla="*/ 331055 h 675622"/>
                          <a:gd name="connsiteX10" fmla="*/ 4344797 w 4344797"/>
                          <a:gd name="connsiteY10" fmla="*/ 675622 h 675622"/>
                          <a:gd name="connsiteX11" fmla="*/ 3845145 w 4344797"/>
                          <a:gd name="connsiteY11" fmla="*/ 675622 h 675622"/>
                          <a:gd name="connsiteX12" fmla="*/ 3345494 w 4344797"/>
                          <a:gd name="connsiteY12" fmla="*/ 675622 h 675622"/>
                          <a:gd name="connsiteX13" fmla="*/ 2802394 w 4344797"/>
                          <a:gd name="connsiteY13" fmla="*/ 675622 h 675622"/>
                          <a:gd name="connsiteX14" fmla="*/ 2346190 w 4344797"/>
                          <a:gd name="connsiteY14" fmla="*/ 675622 h 675622"/>
                          <a:gd name="connsiteX15" fmla="*/ 1889987 w 4344797"/>
                          <a:gd name="connsiteY15" fmla="*/ 675622 h 675622"/>
                          <a:gd name="connsiteX16" fmla="*/ 1346887 w 4344797"/>
                          <a:gd name="connsiteY16" fmla="*/ 675622 h 675622"/>
                          <a:gd name="connsiteX17" fmla="*/ 890683 w 4344797"/>
                          <a:gd name="connsiteY17" fmla="*/ 675622 h 675622"/>
                          <a:gd name="connsiteX18" fmla="*/ 0 w 4344797"/>
                          <a:gd name="connsiteY18" fmla="*/ 675622 h 675622"/>
                          <a:gd name="connsiteX19" fmla="*/ 0 w 4344797"/>
                          <a:gd name="connsiteY19" fmla="*/ 351323 h 675622"/>
                          <a:gd name="connsiteX20" fmla="*/ 0 w 4344797"/>
                          <a:gd name="connsiteY2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44797" h="675622" fill="none" extrusionOk="0">
                            <a:moveTo>
                              <a:pt x="0" y="0"/>
                            </a:moveTo>
                            <a:cubicBezTo>
                              <a:pt x="107690" y="-44817"/>
                              <a:pt x="258601" y="5088"/>
                              <a:pt x="499652" y="0"/>
                            </a:cubicBezTo>
                            <a:cubicBezTo>
                              <a:pt x="740703" y="-5088"/>
                              <a:pt x="877068" y="41756"/>
                              <a:pt x="1086199" y="0"/>
                            </a:cubicBezTo>
                            <a:cubicBezTo>
                              <a:pt x="1295330" y="-41756"/>
                              <a:pt x="1411009" y="27040"/>
                              <a:pt x="1716195" y="0"/>
                            </a:cubicBezTo>
                            <a:cubicBezTo>
                              <a:pt x="2021381" y="-27040"/>
                              <a:pt x="2166864" y="36151"/>
                              <a:pt x="2302742" y="0"/>
                            </a:cubicBezTo>
                            <a:cubicBezTo>
                              <a:pt x="2438620" y="-36151"/>
                              <a:pt x="2679188" y="26662"/>
                              <a:pt x="2845842" y="0"/>
                            </a:cubicBezTo>
                            <a:cubicBezTo>
                              <a:pt x="3012496" y="-26662"/>
                              <a:pt x="3141982" y="23239"/>
                              <a:pt x="3345494" y="0"/>
                            </a:cubicBezTo>
                            <a:cubicBezTo>
                              <a:pt x="3549006" y="-23239"/>
                              <a:pt x="3685684" y="18716"/>
                              <a:pt x="3845145" y="0"/>
                            </a:cubicBezTo>
                            <a:cubicBezTo>
                              <a:pt x="4004606" y="-18716"/>
                              <a:pt x="4100777" y="9750"/>
                              <a:pt x="4344797" y="0"/>
                            </a:cubicBezTo>
                            <a:cubicBezTo>
                              <a:pt x="4347754" y="141952"/>
                              <a:pt x="4335690" y="255996"/>
                              <a:pt x="4344797" y="331055"/>
                            </a:cubicBezTo>
                            <a:cubicBezTo>
                              <a:pt x="4353904" y="406114"/>
                              <a:pt x="4337159" y="516490"/>
                              <a:pt x="4344797" y="675622"/>
                            </a:cubicBezTo>
                            <a:cubicBezTo>
                              <a:pt x="4146007" y="717456"/>
                              <a:pt x="4026419" y="640625"/>
                              <a:pt x="3845145" y="675622"/>
                            </a:cubicBezTo>
                            <a:cubicBezTo>
                              <a:pt x="3663871" y="710619"/>
                              <a:pt x="3546388" y="619180"/>
                              <a:pt x="3345494" y="675622"/>
                            </a:cubicBezTo>
                            <a:cubicBezTo>
                              <a:pt x="3144600" y="732064"/>
                              <a:pt x="2923471" y="673322"/>
                              <a:pt x="2802394" y="675622"/>
                            </a:cubicBezTo>
                            <a:cubicBezTo>
                              <a:pt x="2681317" y="677922"/>
                              <a:pt x="2524305" y="646087"/>
                              <a:pt x="2346190" y="675622"/>
                            </a:cubicBezTo>
                            <a:cubicBezTo>
                              <a:pt x="2168075" y="705157"/>
                              <a:pt x="2103584" y="665028"/>
                              <a:pt x="1889987" y="675622"/>
                            </a:cubicBezTo>
                            <a:cubicBezTo>
                              <a:pt x="1676390" y="686216"/>
                              <a:pt x="1578582" y="656330"/>
                              <a:pt x="1346887" y="675622"/>
                            </a:cubicBezTo>
                            <a:cubicBezTo>
                              <a:pt x="1115192" y="694914"/>
                              <a:pt x="1035909" y="649568"/>
                              <a:pt x="890683" y="675622"/>
                            </a:cubicBezTo>
                            <a:cubicBezTo>
                              <a:pt x="745457" y="701676"/>
                              <a:pt x="388153" y="608276"/>
                              <a:pt x="0" y="675622"/>
                            </a:cubicBezTo>
                            <a:cubicBezTo>
                              <a:pt x="-3216" y="547727"/>
                              <a:pt x="12380" y="438785"/>
                              <a:pt x="0" y="351323"/>
                            </a:cubicBezTo>
                            <a:cubicBezTo>
                              <a:pt x="-12380" y="263861"/>
                              <a:pt x="37083" y="130755"/>
                              <a:pt x="0" y="0"/>
                            </a:cubicBezTo>
                            <a:close/>
                          </a:path>
                          <a:path w="4344797" h="675622" stroke="0" extrusionOk="0">
                            <a:moveTo>
                              <a:pt x="0" y="0"/>
                            </a:moveTo>
                            <a:cubicBezTo>
                              <a:pt x="127020" y="-8282"/>
                              <a:pt x="359394" y="2140"/>
                              <a:pt x="499652" y="0"/>
                            </a:cubicBezTo>
                            <a:cubicBezTo>
                              <a:pt x="639910" y="-2140"/>
                              <a:pt x="793524" y="29776"/>
                              <a:pt x="1042751" y="0"/>
                            </a:cubicBezTo>
                            <a:cubicBezTo>
                              <a:pt x="1291978" y="-29776"/>
                              <a:pt x="1336976" y="1147"/>
                              <a:pt x="1542403" y="0"/>
                            </a:cubicBezTo>
                            <a:cubicBezTo>
                              <a:pt x="1747830" y="-1147"/>
                              <a:pt x="1802229" y="39474"/>
                              <a:pt x="1998607" y="0"/>
                            </a:cubicBezTo>
                            <a:cubicBezTo>
                              <a:pt x="2194985" y="-39474"/>
                              <a:pt x="2381115" y="1659"/>
                              <a:pt x="2498258" y="0"/>
                            </a:cubicBezTo>
                            <a:cubicBezTo>
                              <a:pt x="2615401" y="-1659"/>
                              <a:pt x="2798822" y="6536"/>
                              <a:pt x="3084806" y="0"/>
                            </a:cubicBezTo>
                            <a:cubicBezTo>
                              <a:pt x="3370790" y="-6536"/>
                              <a:pt x="3486078" y="583"/>
                              <a:pt x="3627905" y="0"/>
                            </a:cubicBezTo>
                            <a:cubicBezTo>
                              <a:pt x="3769732" y="-583"/>
                              <a:pt x="4076464" y="21211"/>
                              <a:pt x="4344797" y="0"/>
                            </a:cubicBezTo>
                            <a:cubicBezTo>
                              <a:pt x="4357575" y="140126"/>
                              <a:pt x="4336878" y="166481"/>
                              <a:pt x="4344797" y="317542"/>
                            </a:cubicBezTo>
                            <a:cubicBezTo>
                              <a:pt x="4352716" y="468603"/>
                              <a:pt x="4310798" y="564923"/>
                              <a:pt x="4344797" y="675622"/>
                            </a:cubicBezTo>
                            <a:cubicBezTo>
                              <a:pt x="4197013" y="725437"/>
                              <a:pt x="4036968" y="657587"/>
                              <a:pt x="3758249" y="675622"/>
                            </a:cubicBezTo>
                            <a:cubicBezTo>
                              <a:pt x="3479530" y="693657"/>
                              <a:pt x="3484024" y="623910"/>
                              <a:pt x="3258598" y="675622"/>
                            </a:cubicBezTo>
                            <a:cubicBezTo>
                              <a:pt x="3033172" y="727334"/>
                              <a:pt x="2979872" y="626618"/>
                              <a:pt x="2802394" y="675622"/>
                            </a:cubicBezTo>
                            <a:cubicBezTo>
                              <a:pt x="2624916" y="724626"/>
                              <a:pt x="2513685" y="662115"/>
                              <a:pt x="2302742" y="675622"/>
                            </a:cubicBezTo>
                            <a:cubicBezTo>
                              <a:pt x="2091799" y="689129"/>
                              <a:pt x="2005247" y="660062"/>
                              <a:pt x="1759643" y="675622"/>
                            </a:cubicBezTo>
                            <a:cubicBezTo>
                              <a:pt x="1514039" y="691182"/>
                              <a:pt x="1344787" y="651713"/>
                              <a:pt x="1216543" y="675622"/>
                            </a:cubicBezTo>
                            <a:cubicBezTo>
                              <a:pt x="1088299" y="699531"/>
                              <a:pt x="995620" y="669107"/>
                              <a:pt x="803787" y="675622"/>
                            </a:cubicBezTo>
                            <a:cubicBezTo>
                              <a:pt x="611954" y="682137"/>
                              <a:pt x="310747" y="582369"/>
                              <a:pt x="0" y="675622"/>
                            </a:cubicBezTo>
                            <a:cubicBezTo>
                              <a:pt x="-12320" y="609965"/>
                              <a:pt x="35128" y="484562"/>
                              <a:pt x="0" y="358080"/>
                            </a:cubicBezTo>
                            <a:cubicBezTo>
                              <a:pt x="-35128" y="231598"/>
                              <a:pt x="11619" y="1399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/>
              <p:nvPr/>
            </p:nvSpPr>
            <p:spPr>
              <a:xfrm>
                <a:off x="5994167" y="5303407"/>
                <a:ext cx="1389265" cy="675622"/>
              </a:xfrm>
              <a:custGeom>
                <a:avLst/>
                <a:gdLst>
                  <a:gd name="connsiteX0" fmla="*/ 0 w 1389265"/>
                  <a:gd name="connsiteY0" fmla="*/ 0 h 675622"/>
                  <a:gd name="connsiteX1" fmla="*/ 476981 w 1389265"/>
                  <a:gd name="connsiteY1" fmla="*/ 0 h 675622"/>
                  <a:gd name="connsiteX2" fmla="*/ 898391 w 1389265"/>
                  <a:gd name="connsiteY2" fmla="*/ 0 h 675622"/>
                  <a:gd name="connsiteX3" fmla="*/ 1389265 w 1389265"/>
                  <a:gd name="connsiteY3" fmla="*/ 0 h 675622"/>
                  <a:gd name="connsiteX4" fmla="*/ 1389265 w 1389265"/>
                  <a:gd name="connsiteY4" fmla="*/ 324299 h 675622"/>
                  <a:gd name="connsiteX5" fmla="*/ 1389265 w 1389265"/>
                  <a:gd name="connsiteY5" fmla="*/ 675622 h 675622"/>
                  <a:gd name="connsiteX6" fmla="*/ 940069 w 1389265"/>
                  <a:gd name="connsiteY6" fmla="*/ 675622 h 675622"/>
                  <a:gd name="connsiteX7" fmla="*/ 518659 w 1389265"/>
                  <a:gd name="connsiteY7" fmla="*/ 675622 h 675622"/>
                  <a:gd name="connsiteX8" fmla="*/ 0 w 1389265"/>
                  <a:gd name="connsiteY8" fmla="*/ 675622 h 675622"/>
                  <a:gd name="connsiteX9" fmla="*/ 0 w 1389265"/>
                  <a:gd name="connsiteY9" fmla="*/ 344567 h 675622"/>
                  <a:gd name="connsiteX10" fmla="*/ 0 w 1389265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9265" h="675622" fill="none" extrusionOk="0">
                    <a:moveTo>
                      <a:pt x="0" y="0"/>
                    </a:moveTo>
                    <a:cubicBezTo>
                      <a:pt x="188214" y="-28838"/>
                      <a:pt x="266640" y="24825"/>
                      <a:pt x="476981" y="0"/>
                    </a:cubicBezTo>
                    <a:cubicBezTo>
                      <a:pt x="687322" y="-24825"/>
                      <a:pt x="795882" y="25075"/>
                      <a:pt x="898391" y="0"/>
                    </a:cubicBezTo>
                    <a:cubicBezTo>
                      <a:pt x="1000900" y="-25075"/>
                      <a:pt x="1263104" y="19357"/>
                      <a:pt x="1389265" y="0"/>
                    </a:cubicBezTo>
                    <a:cubicBezTo>
                      <a:pt x="1405222" y="112568"/>
                      <a:pt x="1384476" y="196155"/>
                      <a:pt x="1389265" y="324299"/>
                    </a:cubicBezTo>
                    <a:cubicBezTo>
                      <a:pt x="1394054" y="452443"/>
                      <a:pt x="1356952" y="540334"/>
                      <a:pt x="1389265" y="675622"/>
                    </a:cubicBezTo>
                    <a:cubicBezTo>
                      <a:pt x="1278668" y="693578"/>
                      <a:pt x="1136140" y="628212"/>
                      <a:pt x="940069" y="675622"/>
                    </a:cubicBezTo>
                    <a:cubicBezTo>
                      <a:pt x="743998" y="723032"/>
                      <a:pt x="607138" y="653117"/>
                      <a:pt x="518659" y="675622"/>
                    </a:cubicBezTo>
                    <a:cubicBezTo>
                      <a:pt x="430180" y="698127"/>
                      <a:pt x="154872" y="617815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389265" h="675622" stroke="0" extrusionOk="0">
                    <a:moveTo>
                      <a:pt x="0" y="0"/>
                    </a:moveTo>
                    <a:cubicBezTo>
                      <a:pt x="209369" y="-52705"/>
                      <a:pt x="251510" y="8864"/>
                      <a:pt x="476981" y="0"/>
                    </a:cubicBezTo>
                    <a:cubicBezTo>
                      <a:pt x="702452" y="-8864"/>
                      <a:pt x="782895" y="29322"/>
                      <a:pt x="940069" y="0"/>
                    </a:cubicBezTo>
                    <a:cubicBezTo>
                      <a:pt x="1097243" y="-29322"/>
                      <a:pt x="1216866" y="12514"/>
                      <a:pt x="1389265" y="0"/>
                    </a:cubicBezTo>
                    <a:cubicBezTo>
                      <a:pt x="1413858" y="79802"/>
                      <a:pt x="1354405" y="252013"/>
                      <a:pt x="1389265" y="324299"/>
                    </a:cubicBezTo>
                    <a:cubicBezTo>
                      <a:pt x="1424125" y="396585"/>
                      <a:pt x="1359536" y="537734"/>
                      <a:pt x="1389265" y="675622"/>
                    </a:cubicBezTo>
                    <a:cubicBezTo>
                      <a:pt x="1224949" y="702482"/>
                      <a:pt x="1139878" y="628735"/>
                      <a:pt x="926177" y="675622"/>
                    </a:cubicBezTo>
                    <a:cubicBezTo>
                      <a:pt x="712476" y="722509"/>
                      <a:pt x="617933" y="638342"/>
                      <a:pt x="490874" y="675622"/>
                    </a:cubicBezTo>
                    <a:cubicBezTo>
                      <a:pt x="363815" y="712902"/>
                      <a:pt x="126823" y="673826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67.5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167" y="5303407"/>
                <a:ext cx="1389265" cy="675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389265"/>
                          <a:gd name="connsiteY0" fmla="*/ 0 h 675622"/>
                          <a:gd name="connsiteX1" fmla="*/ 476981 w 1389265"/>
                          <a:gd name="connsiteY1" fmla="*/ 0 h 675622"/>
                          <a:gd name="connsiteX2" fmla="*/ 898391 w 1389265"/>
                          <a:gd name="connsiteY2" fmla="*/ 0 h 675622"/>
                          <a:gd name="connsiteX3" fmla="*/ 1389265 w 1389265"/>
                          <a:gd name="connsiteY3" fmla="*/ 0 h 675622"/>
                          <a:gd name="connsiteX4" fmla="*/ 1389265 w 1389265"/>
                          <a:gd name="connsiteY4" fmla="*/ 324299 h 675622"/>
                          <a:gd name="connsiteX5" fmla="*/ 1389265 w 1389265"/>
                          <a:gd name="connsiteY5" fmla="*/ 675622 h 675622"/>
                          <a:gd name="connsiteX6" fmla="*/ 940069 w 1389265"/>
                          <a:gd name="connsiteY6" fmla="*/ 675622 h 675622"/>
                          <a:gd name="connsiteX7" fmla="*/ 518659 w 1389265"/>
                          <a:gd name="connsiteY7" fmla="*/ 675622 h 675622"/>
                          <a:gd name="connsiteX8" fmla="*/ 0 w 1389265"/>
                          <a:gd name="connsiteY8" fmla="*/ 675622 h 675622"/>
                          <a:gd name="connsiteX9" fmla="*/ 0 w 1389265"/>
                          <a:gd name="connsiteY9" fmla="*/ 344567 h 675622"/>
                          <a:gd name="connsiteX10" fmla="*/ 0 w 1389265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389265" h="675622" fill="none" extrusionOk="0">
                            <a:moveTo>
                              <a:pt x="0" y="0"/>
                            </a:moveTo>
                            <a:cubicBezTo>
                              <a:pt x="188214" y="-28838"/>
                              <a:pt x="266640" y="24825"/>
                              <a:pt x="476981" y="0"/>
                            </a:cubicBezTo>
                            <a:cubicBezTo>
                              <a:pt x="687322" y="-24825"/>
                              <a:pt x="795882" y="25075"/>
                              <a:pt x="898391" y="0"/>
                            </a:cubicBezTo>
                            <a:cubicBezTo>
                              <a:pt x="1000900" y="-25075"/>
                              <a:pt x="1263104" y="19357"/>
                              <a:pt x="1389265" y="0"/>
                            </a:cubicBezTo>
                            <a:cubicBezTo>
                              <a:pt x="1405222" y="112568"/>
                              <a:pt x="1384476" y="196155"/>
                              <a:pt x="1389265" y="324299"/>
                            </a:cubicBezTo>
                            <a:cubicBezTo>
                              <a:pt x="1394054" y="452443"/>
                              <a:pt x="1356952" y="540334"/>
                              <a:pt x="1389265" y="675622"/>
                            </a:cubicBezTo>
                            <a:cubicBezTo>
                              <a:pt x="1278668" y="693578"/>
                              <a:pt x="1136140" y="628212"/>
                              <a:pt x="940069" y="675622"/>
                            </a:cubicBezTo>
                            <a:cubicBezTo>
                              <a:pt x="743998" y="723032"/>
                              <a:pt x="607138" y="653117"/>
                              <a:pt x="518659" y="675622"/>
                            </a:cubicBezTo>
                            <a:cubicBezTo>
                              <a:pt x="430180" y="698127"/>
                              <a:pt x="154872" y="617815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389265" h="675622" stroke="0" extrusionOk="0">
                            <a:moveTo>
                              <a:pt x="0" y="0"/>
                            </a:moveTo>
                            <a:cubicBezTo>
                              <a:pt x="209369" y="-52705"/>
                              <a:pt x="251510" y="8864"/>
                              <a:pt x="476981" y="0"/>
                            </a:cubicBezTo>
                            <a:cubicBezTo>
                              <a:pt x="702452" y="-8864"/>
                              <a:pt x="782895" y="29322"/>
                              <a:pt x="940069" y="0"/>
                            </a:cubicBezTo>
                            <a:cubicBezTo>
                              <a:pt x="1097243" y="-29322"/>
                              <a:pt x="1216866" y="12514"/>
                              <a:pt x="1389265" y="0"/>
                            </a:cubicBezTo>
                            <a:cubicBezTo>
                              <a:pt x="1413858" y="79802"/>
                              <a:pt x="1354405" y="252013"/>
                              <a:pt x="1389265" y="324299"/>
                            </a:cubicBezTo>
                            <a:cubicBezTo>
                              <a:pt x="1424125" y="396585"/>
                              <a:pt x="1359536" y="537734"/>
                              <a:pt x="1389265" y="675622"/>
                            </a:cubicBezTo>
                            <a:cubicBezTo>
                              <a:pt x="1224949" y="702482"/>
                              <a:pt x="1139878" y="628735"/>
                              <a:pt x="926177" y="675622"/>
                            </a:cubicBezTo>
                            <a:cubicBezTo>
                              <a:pt x="712476" y="722509"/>
                              <a:pt x="617933" y="638342"/>
                              <a:pt x="490874" y="675622"/>
                            </a:cubicBezTo>
                            <a:cubicBezTo>
                              <a:pt x="363815" y="712902"/>
                              <a:pt x="126823" y="673826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7B4011-E2EA-4B4E-BE15-F0EA8B4E8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91650"/>
                  </p:ext>
                </p:extLst>
              </p:nvPr>
            </p:nvGraphicFramePr>
            <p:xfrm>
              <a:off x="8539350" y="1789352"/>
              <a:ext cx="2422080" cy="424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33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45707897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18.75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23.75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942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7B4011-E2EA-4B4E-BE15-F0EA8B4E8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91650"/>
                  </p:ext>
                </p:extLst>
              </p:nvPr>
            </p:nvGraphicFramePr>
            <p:xfrm>
              <a:off x="8539350" y="1789352"/>
              <a:ext cx="2422080" cy="424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33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45707897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0" t="-1333" r="-377381" b="-8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4140" t="-1333" r="-101911" b="-8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53165" t="-1333" r="-1266" b="-83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18.75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23.75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0" t="-1124561" r="-377381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942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17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Do the same for Student B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</a:t>
                </a:r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r>
                  <a:rPr lang="en-US" sz="1800" dirty="0"/>
                  <a:t>, 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9031-FBC8-43DF-A6A2-366C2ACC02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9E1F8A-9A15-418D-B9A3-EB5726138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37171"/>
                  </p:ext>
                </p:extLst>
              </p:nvPr>
            </p:nvGraphicFramePr>
            <p:xfrm>
              <a:off x="8072255" y="1977657"/>
              <a:ext cx="3977640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9E1F8A-9A15-418D-B9A3-EB5726138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37171"/>
                  </p:ext>
                </p:extLst>
              </p:nvPr>
            </p:nvGraphicFramePr>
            <p:xfrm>
              <a:off x="8072255" y="1977657"/>
              <a:ext cx="3977640" cy="3901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9" t="-1333" r="-750649" b="-7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4167" t="-1333" r="-1389" b="-7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40725C-B3ED-42D5-AC88-1539BE5CA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46" y="4053140"/>
            <a:ext cx="3956429" cy="2131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34926-1484-4FB2-9C5F-BB7B0FA85D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8480" y="4061743"/>
            <a:ext cx="3640786" cy="20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Lastly, calculate the crisp output using equation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Student B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AF32-A3BB-4AB8-8BDF-EF0AC3010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/>
              <p:nvPr/>
            </p:nvSpPr>
            <p:spPr>
              <a:xfrm>
                <a:off x="3524691" y="2837968"/>
                <a:ext cx="2195023" cy="888886"/>
              </a:xfrm>
              <a:custGeom>
                <a:avLst/>
                <a:gdLst>
                  <a:gd name="connsiteX0" fmla="*/ 0 w 2195023"/>
                  <a:gd name="connsiteY0" fmla="*/ 0 h 888886"/>
                  <a:gd name="connsiteX1" fmla="*/ 548756 w 2195023"/>
                  <a:gd name="connsiteY1" fmla="*/ 0 h 888886"/>
                  <a:gd name="connsiteX2" fmla="*/ 1097512 w 2195023"/>
                  <a:gd name="connsiteY2" fmla="*/ 0 h 888886"/>
                  <a:gd name="connsiteX3" fmla="*/ 1624317 w 2195023"/>
                  <a:gd name="connsiteY3" fmla="*/ 0 h 888886"/>
                  <a:gd name="connsiteX4" fmla="*/ 2195023 w 2195023"/>
                  <a:gd name="connsiteY4" fmla="*/ 0 h 888886"/>
                  <a:gd name="connsiteX5" fmla="*/ 2195023 w 2195023"/>
                  <a:gd name="connsiteY5" fmla="*/ 435554 h 888886"/>
                  <a:gd name="connsiteX6" fmla="*/ 2195023 w 2195023"/>
                  <a:gd name="connsiteY6" fmla="*/ 888886 h 888886"/>
                  <a:gd name="connsiteX7" fmla="*/ 1668217 w 2195023"/>
                  <a:gd name="connsiteY7" fmla="*/ 888886 h 888886"/>
                  <a:gd name="connsiteX8" fmla="*/ 1163362 w 2195023"/>
                  <a:gd name="connsiteY8" fmla="*/ 888886 h 888886"/>
                  <a:gd name="connsiteX9" fmla="*/ 680457 w 2195023"/>
                  <a:gd name="connsiteY9" fmla="*/ 888886 h 888886"/>
                  <a:gd name="connsiteX10" fmla="*/ 0 w 2195023"/>
                  <a:gd name="connsiteY10" fmla="*/ 888886 h 888886"/>
                  <a:gd name="connsiteX11" fmla="*/ 0 w 2195023"/>
                  <a:gd name="connsiteY11" fmla="*/ 462221 h 888886"/>
                  <a:gd name="connsiteX12" fmla="*/ 0 w 2195023"/>
                  <a:gd name="connsiteY12" fmla="*/ 0 h 88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5023" h="888886" fill="none" extrusionOk="0">
                    <a:moveTo>
                      <a:pt x="0" y="0"/>
                    </a:moveTo>
                    <a:cubicBezTo>
                      <a:pt x="161098" y="-18006"/>
                      <a:pt x="315049" y="41428"/>
                      <a:pt x="548756" y="0"/>
                    </a:cubicBezTo>
                    <a:cubicBezTo>
                      <a:pt x="782463" y="-41428"/>
                      <a:pt x="959416" y="22811"/>
                      <a:pt x="1097512" y="0"/>
                    </a:cubicBezTo>
                    <a:cubicBezTo>
                      <a:pt x="1235608" y="-22811"/>
                      <a:pt x="1379558" y="45581"/>
                      <a:pt x="1624317" y="0"/>
                    </a:cubicBezTo>
                    <a:cubicBezTo>
                      <a:pt x="1869077" y="-45581"/>
                      <a:pt x="1956481" y="66485"/>
                      <a:pt x="2195023" y="0"/>
                    </a:cubicBezTo>
                    <a:cubicBezTo>
                      <a:pt x="2229527" y="170010"/>
                      <a:pt x="2180900" y="344477"/>
                      <a:pt x="2195023" y="435554"/>
                    </a:cubicBezTo>
                    <a:cubicBezTo>
                      <a:pt x="2209146" y="526631"/>
                      <a:pt x="2140698" y="667480"/>
                      <a:pt x="2195023" y="888886"/>
                    </a:cubicBezTo>
                    <a:cubicBezTo>
                      <a:pt x="1975171" y="913767"/>
                      <a:pt x="1802077" y="877994"/>
                      <a:pt x="1668217" y="888886"/>
                    </a:cubicBezTo>
                    <a:cubicBezTo>
                      <a:pt x="1534357" y="899778"/>
                      <a:pt x="1346306" y="863299"/>
                      <a:pt x="1163362" y="888886"/>
                    </a:cubicBezTo>
                    <a:cubicBezTo>
                      <a:pt x="980418" y="914473"/>
                      <a:pt x="808407" y="859700"/>
                      <a:pt x="680457" y="888886"/>
                    </a:cubicBezTo>
                    <a:cubicBezTo>
                      <a:pt x="552507" y="918072"/>
                      <a:pt x="144204" y="864398"/>
                      <a:pt x="0" y="888886"/>
                    </a:cubicBezTo>
                    <a:cubicBezTo>
                      <a:pt x="-34725" y="707821"/>
                      <a:pt x="41114" y="584566"/>
                      <a:pt x="0" y="462221"/>
                    </a:cubicBezTo>
                    <a:cubicBezTo>
                      <a:pt x="-41114" y="339877"/>
                      <a:pt x="20923" y="122806"/>
                      <a:pt x="0" y="0"/>
                    </a:cubicBezTo>
                    <a:close/>
                  </a:path>
                  <a:path w="2195023" h="888886" stroke="0" extrusionOk="0">
                    <a:moveTo>
                      <a:pt x="0" y="0"/>
                    </a:moveTo>
                    <a:cubicBezTo>
                      <a:pt x="187797" y="-29443"/>
                      <a:pt x="351296" y="31226"/>
                      <a:pt x="526806" y="0"/>
                    </a:cubicBezTo>
                    <a:cubicBezTo>
                      <a:pt x="702316" y="-31226"/>
                      <a:pt x="831167" y="5097"/>
                      <a:pt x="1119462" y="0"/>
                    </a:cubicBezTo>
                    <a:cubicBezTo>
                      <a:pt x="1407757" y="-5097"/>
                      <a:pt x="1510050" y="58055"/>
                      <a:pt x="1624317" y="0"/>
                    </a:cubicBezTo>
                    <a:cubicBezTo>
                      <a:pt x="1738584" y="-58055"/>
                      <a:pt x="1953255" y="37387"/>
                      <a:pt x="2195023" y="0"/>
                    </a:cubicBezTo>
                    <a:cubicBezTo>
                      <a:pt x="2203256" y="87186"/>
                      <a:pt x="2151486" y="215259"/>
                      <a:pt x="2195023" y="426665"/>
                    </a:cubicBezTo>
                    <a:cubicBezTo>
                      <a:pt x="2238560" y="638072"/>
                      <a:pt x="2191273" y="664863"/>
                      <a:pt x="2195023" y="888886"/>
                    </a:cubicBezTo>
                    <a:cubicBezTo>
                      <a:pt x="1949274" y="932481"/>
                      <a:pt x="1846797" y="846211"/>
                      <a:pt x="1646267" y="888886"/>
                    </a:cubicBezTo>
                    <a:cubicBezTo>
                      <a:pt x="1445737" y="931561"/>
                      <a:pt x="1248255" y="847768"/>
                      <a:pt x="1141412" y="888886"/>
                    </a:cubicBezTo>
                    <a:cubicBezTo>
                      <a:pt x="1034570" y="930004"/>
                      <a:pt x="869558" y="844768"/>
                      <a:pt x="636557" y="888886"/>
                    </a:cubicBezTo>
                    <a:cubicBezTo>
                      <a:pt x="403556" y="933004"/>
                      <a:pt x="152537" y="873396"/>
                      <a:pt x="0" y="888886"/>
                    </a:cubicBezTo>
                    <a:cubicBezTo>
                      <a:pt x="-1092" y="726401"/>
                      <a:pt x="24254" y="548224"/>
                      <a:pt x="0" y="462221"/>
                    </a:cubicBezTo>
                    <a:cubicBezTo>
                      <a:pt x="-24254" y="376218"/>
                      <a:pt x="1297" y="17443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91" y="2837968"/>
                <a:ext cx="2195023" cy="888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custGeom>
                        <a:avLst/>
                        <a:gdLst>
                          <a:gd name="connsiteX0" fmla="*/ 0 w 2195023"/>
                          <a:gd name="connsiteY0" fmla="*/ 0 h 888886"/>
                          <a:gd name="connsiteX1" fmla="*/ 548756 w 2195023"/>
                          <a:gd name="connsiteY1" fmla="*/ 0 h 888886"/>
                          <a:gd name="connsiteX2" fmla="*/ 1097512 w 2195023"/>
                          <a:gd name="connsiteY2" fmla="*/ 0 h 888886"/>
                          <a:gd name="connsiteX3" fmla="*/ 1624317 w 2195023"/>
                          <a:gd name="connsiteY3" fmla="*/ 0 h 888886"/>
                          <a:gd name="connsiteX4" fmla="*/ 2195023 w 2195023"/>
                          <a:gd name="connsiteY4" fmla="*/ 0 h 888886"/>
                          <a:gd name="connsiteX5" fmla="*/ 2195023 w 2195023"/>
                          <a:gd name="connsiteY5" fmla="*/ 435554 h 888886"/>
                          <a:gd name="connsiteX6" fmla="*/ 2195023 w 2195023"/>
                          <a:gd name="connsiteY6" fmla="*/ 888886 h 888886"/>
                          <a:gd name="connsiteX7" fmla="*/ 1668217 w 2195023"/>
                          <a:gd name="connsiteY7" fmla="*/ 888886 h 888886"/>
                          <a:gd name="connsiteX8" fmla="*/ 1163362 w 2195023"/>
                          <a:gd name="connsiteY8" fmla="*/ 888886 h 888886"/>
                          <a:gd name="connsiteX9" fmla="*/ 680457 w 2195023"/>
                          <a:gd name="connsiteY9" fmla="*/ 888886 h 888886"/>
                          <a:gd name="connsiteX10" fmla="*/ 0 w 2195023"/>
                          <a:gd name="connsiteY10" fmla="*/ 888886 h 888886"/>
                          <a:gd name="connsiteX11" fmla="*/ 0 w 2195023"/>
                          <a:gd name="connsiteY11" fmla="*/ 462221 h 888886"/>
                          <a:gd name="connsiteX12" fmla="*/ 0 w 2195023"/>
                          <a:gd name="connsiteY12" fmla="*/ 0 h 88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95023" h="888886" fill="none" extrusionOk="0">
                            <a:moveTo>
                              <a:pt x="0" y="0"/>
                            </a:moveTo>
                            <a:cubicBezTo>
                              <a:pt x="161098" y="-18006"/>
                              <a:pt x="315049" y="41428"/>
                              <a:pt x="548756" y="0"/>
                            </a:cubicBezTo>
                            <a:cubicBezTo>
                              <a:pt x="782463" y="-41428"/>
                              <a:pt x="959416" y="22811"/>
                              <a:pt x="1097512" y="0"/>
                            </a:cubicBezTo>
                            <a:cubicBezTo>
                              <a:pt x="1235608" y="-22811"/>
                              <a:pt x="1379558" y="45581"/>
                              <a:pt x="1624317" y="0"/>
                            </a:cubicBezTo>
                            <a:cubicBezTo>
                              <a:pt x="1869077" y="-45581"/>
                              <a:pt x="1956481" y="66485"/>
                              <a:pt x="2195023" y="0"/>
                            </a:cubicBezTo>
                            <a:cubicBezTo>
                              <a:pt x="2229527" y="170010"/>
                              <a:pt x="2180900" y="344477"/>
                              <a:pt x="2195023" y="435554"/>
                            </a:cubicBezTo>
                            <a:cubicBezTo>
                              <a:pt x="2209146" y="526631"/>
                              <a:pt x="2140698" y="667480"/>
                              <a:pt x="2195023" y="888886"/>
                            </a:cubicBezTo>
                            <a:cubicBezTo>
                              <a:pt x="1975171" y="913767"/>
                              <a:pt x="1802077" y="877994"/>
                              <a:pt x="1668217" y="888886"/>
                            </a:cubicBezTo>
                            <a:cubicBezTo>
                              <a:pt x="1534357" y="899778"/>
                              <a:pt x="1346306" y="863299"/>
                              <a:pt x="1163362" y="888886"/>
                            </a:cubicBezTo>
                            <a:cubicBezTo>
                              <a:pt x="980418" y="914473"/>
                              <a:pt x="808407" y="859700"/>
                              <a:pt x="680457" y="888886"/>
                            </a:cubicBezTo>
                            <a:cubicBezTo>
                              <a:pt x="552507" y="918072"/>
                              <a:pt x="144204" y="864398"/>
                              <a:pt x="0" y="888886"/>
                            </a:cubicBezTo>
                            <a:cubicBezTo>
                              <a:pt x="-34725" y="707821"/>
                              <a:pt x="41114" y="584566"/>
                              <a:pt x="0" y="462221"/>
                            </a:cubicBezTo>
                            <a:cubicBezTo>
                              <a:pt x="-41114" y="339877"/>
                              <a:pt x="20923" y="122806"/>
                              <a:pt x="0" y="0"/>
                            </a:cubicBezTo>
                            <a:close/>
                          </a:path>
                          <a:path w="2195023" h="888886" stroke="0" extrusionOk="0">
                            <a:moveTo>
                              <a:pt x="0" y="0"/>
                            </a:moveTo>
                            <a:cubicBezTo>
                              <a:pt x="187797" y="-29443"/>
                              <a:pt x="351296" y="31226"/>
                              <a:pt x="526806" y="0"/>
                            </a:cubicBezTo>
                            <a:cubicBezTo>
                              <a:pt x="702316" y="-31226"/>
                              <a:pt x="831167" y="5097"/>
                              <a:pt x="1119462" y="0"/>
                            </a:cubicBezTo>
                            <a:cubicBezTo>
                              <a:pt x="1407757" y="-5097"/>
                              <a:pt x="1510050" y="58055"/>
                              <a:pt x="1624317" y="0"/>
                            </a:cubicBezTo>
                            <a:cubicBezTo>
                              <a:pt x="1738584" y="-58055"/>
                              <a:pt x="1953255" y="37387"/>
                              <a:pt x="2195023" y="0"/>
                            </a:cubicBezTo>
                            <a:cubicBezTo>
                              <a:pt x="2203256" y="87186"/>
                              <a:pt x="2151486" y="215259"/>
                              <a:pt x="2195023" y="426665"/>
                            </a:cubicBezTo>
                            <a:cubicBezTo>
                              <a:pt x="2238560" y="638072"/>
                              <a:pt x="2191273" y="664863"/>
                              <a:pt x="2195023" y="888886"/>
                            </a:cubicBezTo>
                            <a:cubicBezTo>
                              <a:pt x="1949274" y="932481"/>
                              <a:pt x="1846797" y="846211"/>
                              <a:pt x="1646267" y="888886"/>
                            </a:cubicBezTo>
                            <a:cubicBezTo>
                              <a:pt x="1445737" y="931561"/>
                              <a:pt x="1248255" y="847768"/>
                              <a:pt x="1141412" y="888886"/>
                            </a:cubicBezTo>
                            <a:cubicBezTo>
                              <a:pt x="1034570" y="930004"/>
                              <a:pt x="869558" y="844768"/>
                              <a:pt x="636557" y="888886"/>
                            </a:cubicBezTo>
                            <a:cubicBezTo>
                              <a:pt x="403556" y="933004"/>
                              <a:pt x="152537" y="873396"/>
                              <a:pt x="0" y="888886"/>
                            </a:cubicBezTo>
                            <a:cubicBezTo>
                              <a:pt x="-1092" y="726401"/>
                              <a:pt x="24254" y="548224"/>
                              <a:pt x="0" y="462221"/>
                            </a:cubicBezTo>
                            <a:cubicBezTo>
                              <a:pt x="-24254" y="376218"/>
                              <a:pt x="1297" y="17443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/>
              <p:nvPr/>
            </p:nvSpPr>
            <p:spPr>
              <a:xfrm>
                <a:off x="911593" y="3974253"/>
                <a:ext cx="5616797" cy="1045733"/>
              </a:xfrm>
              <a:custGeom>
                <a:avLst/>
                <a:gdLst>
                  <a:gd name="connsiteX0" fmla="*/ 0 w 5616797"/>
                  <a:gd name="connsiteY0" fmla="*/ 0 h 1045733"/>
                  <a:gd name="connsiteX1" fmla="*/ 393176 w 5616797"/>
                  <a:gd name="connsiteY1" fmla="*/ 0 h 1045733"/>
                  <a:gd name="connsiteX2" fmla="*/ 1067191 w 5616797"/>
                  <a:gd name="connsiteY2" fmla="*/ 0 h 1045733"/>
                  <a:gd name="connsiteX3" fmla="*/ 1460367 w 5616797"/>
                  <a:gd name="connsiteY3" fmla="*/ 0 h 1045733"/>
                  <a:gd name="connsiteX4" fmla="*/ 2078215 w 5616797"/>
                  <a:gd name="connsiteY4" fmla="*/ 0 h 1045733"/>
                  <a:gd name="connsiteX5" fmla="*/ 2639895 w 5616797"/>
                  <a:gd name="connsiteY5" fmla="*/ 0 h 1045733"/>
                  <a:gd name="connsiteX6" fmla="*/ 3313910 w 5616797"/>
                  <a:gd name="connsiteY6" fmla="*/ 0 h 1045733"/>
                  <a:gd name="connsiteX7" fmla="*/ 3875590 w 5616797"/>
                  <a:gd name="connsiteY7" fmla="*/ 0 h 1045733"/>
                  <a:gd name="connsiteX8" fmla="*/ 4324934 w 5616797"/>
                  <a:gd name="connsiteY8" fmla="*/ 0 h 1045733"/>
                  <a:gd name="connsiteX9" fmla="*/ 4718109 w 5616797"/>
                  <a:gd name="connsiteY9" fmla="*/ 0 h 1045733"/>
                  <a:gd name="connsiteX10" fmla="*/ 5616797 w 5616797"/>
                  <a:gd name="connsiteY10" fmla="*/ 0 h 1045733"/>
                  <a:gd name="connsiteX11" fmla="*/ 5616797 w 5616797"/>
                  <a:gd name="connsiteY11" fmla="*/ 533324 h 1045733"/>
                  <a:gd name="connsiteX12" fmla="*/ 5616797 w 5616797"/>
                  <a:gd name="connsiteY12" fmla="*/ 1045733 h 1045733"/>
                  <a:gd name="connsiteX13" fmla="*/ 4998949 w 5616797"/>
                  <a:gd name="connsiteY13" fmla="*/ 1045733 h 1045733"/>
                  <a:gd name="connsiteX14" fmla="*/ 4493438 w 5616797"/>
                  <a:gd name="connsiteY14" fmla="*/ 1045733 h 1045733"/>
                  <a:gd name="connsiteX15" fmla="*/ 4044094 w 5616797"/>
                  <a:gd name="connsiteY15" fmla="*/ 1045733 h 1045733"/>
                  <a:gd name="connsiteX16" fmla="*/ 3538582 w 5616797"/>
                  <a:gd name="connsiteY16" fmla="*/ 1045733 h 1045733"/>
                  <a:gd name="connsiteX17" fmla="*/ 2864566 w 5616797"/>
                  <a:gd name="connsiteY17" fmla="*/ 1045733 h 1045733"/>
                  <a:gd name="connsiteX18" fmla="*/ 2471391 w 5616797"/>
                  <a:gd name="connsiteY18" fmla="*/ 1045733 h 1045733"/>
                  <a:gd name="connsiteX19" fmla="*/ 1797375 w 5616797"/>
                  <a:gd name="connsiteY19" fmla="*/ 1045733 h 1045733"/>
                  <a:gd name="connsiteX20" fmla="*/ 1179527 w 5616797"/>
                  <a:gd name="connsiteY20" fmla="*/ 1045733 h 1045733"/>
                  <a:gd name="connsiteX21" fmla="*/ 730184 w 5616797"/>
                  <a:gd name="connsiteY21" fmla="*/ 1045733 h 1045733"/>
                  <a:gd name="connsiteX22" fmla="*/ 0 w 5616797"/>
                  <a:gd name="connsiteY22" fmla="*/ 1045733 h 1045733"/>
                  <a:gd name="connsiteX23" fmla="*/ 0 w 5616797"/>
                  <a:gd name="connsiteY23" fmla="*/ 501952 h 1045733"/>
                  <a:gd name="connsiteX24" fmla="*/ 0 w 5616797"/>
                  <a:gd name="connsiteY24" fmla="*/ 0 h 104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16797" h="1045733" fill="none" extrusionOk="0">
                    <a:moveTo>
                      <a:pt x="0" y="0"/>
                    </a:moveTo>
                    <a:cubicBezTo>
                      <a:pt x="179208" y="-36316"/>
                      <a:pt x="243513" y="34085"/>
                      <a:pt x="393176" y="0"/>
                    </a:cubicBezTo>
                    <a:cubicBezTo>
                      <a:pt x="542839" y="-34085"/>
                      <a:pt x="902225" y="33787"/>
                      <a:pt x="1067191" y="0"/>
                    </a:cubicBezTo>
                    <a:cubicBezTo>
                      <a:pt x="1232157" y="-33787"/>
                      <a:pt x="1288186" y="35655"/>
                      <a:pt x="1460367" y="0"/>
                    </a:cubicBezTo>
                    <a:cubicBezTo>
                      <a:pt x="1632548" y="-35655"/>
                      <a:pt x="1817351" y="20829"/>
                      <a:pt x="2078215" y="0"/>
                    </a:cubicBezTo>
                    <a:cubicBezTo>
                      <a:pt x="2339079" y="-20829"/>
                      <a:pt x="2433572" y="37505"/>
                      <a:pt x="2639895" y="0"/>
                    </a:cubicBezTo>
                    <a:cubicBezTo>
                      <a:pt x="2846218" y="-37505"/>
                      <a:pt x="3142685" y="61754"/>
                      <a:pt x="3313910" y="0"/>
                    </a:cubicBezTo>
                    <a:cubicBezTo>
                      <a:pt x="3485135" y="-61754"/>
                      <a:pt x="3682672" y="19631"/>
                      <a:pt x="3875590" y="0"/>
                    </a:cubicBezTo>
                    <a:cubicBezTo>
                      <a:pt x="4068508" y="-19631"/>
                      <a:pt x="4180816" y="32260"/>
                      <a:pt x="4324934" y="0"/>
                    </a:cubicBezTo>
                    <a:cubicBezTo>
                      <a:pt x="4469052" y="-32260"/>
                      <a:pt x="4549139" y="1753"/>
                      <a:pt x="4718109" y="0"/>
                    </a:cubicBezTo>
                    <a:cubicBezTo>
                      <a:pt x="4887079" y="-1753"/>
                      <a:pt x="5329964" y="28580"/>
                      <a:pt x="5616797" y="0"/>
                    </a:cubicBezTo>
                    <a:cubicBezTo>
                      <a:pt x="5680322" y="187014"/>
                      <a:pt x="5575757" y="381053"/>
                      <a:pt x="5616797" y="533324"/>
                    </a:cubicBezTo>
                    <a:cubicBezTo>
                      <a:pt x="5657837" y="685595"/>
                      <a:pt x="5563929" y="900083"/>
                      <a:pt x="5616797" y="1045733"/>
                    </a:cubicBezTo>
                    <a:cubicBezTo>
                      <a:pt x="5348372" y="1101813"/>
                      <a:pt x="5131847" y="1026088"/>
                      <a:pt x="4998949" y="1045733"/>
                    </a:cubicBezTo>
                    <a:cubicBezTo>
                      <a:pt x="4866051" y="1065378"/>
                      <a:pt x="4681914" y="1035350"/>
                      <a:pt x="4493438" y="1045733"/>
                    </a:cubicBezTo>
                    <a:cubicBezTo>
                      <a:pt x="4304962" y="1056116"/>
                      <a:pt x="4185787" y="1041689"/>
                      <a:pt x="4044094" y="1045733"/>
                    </a:cubicBezTo>
                    <a:cubicBezTo>
                      <a:pt x="3902401" y="1049777"/>
                      <a:pt x="3651863" y="1000904"/>
                      <a:pt x="3538582" y="1045733"/>
                    </a:cubicBezTo>
                    <a:cubicBezTo>
                      <a:pt x="3425301" y="1090562"/>
                      <a:pt x="3044283" y="969952"/>
                      <a:pt x="2864566" y="1045733"/>
                    </a:cubicBezTo>
                    <a:cubicBezTo>
                      <a:pt x="2684849" y="1121514"/>
                      <a:pt x="2628144" y="1039627"/>
                      <a:pt x="2471391" y="1045733"/>
                    </a:cubicBezTo>
                    <a:cubicBezTo>
                      <a:pt x="2314638" y="1051839"/>
                      <a:pt x="2035015" y="1040200"/>
                      <a:pt x="1797375" y="1045733"/>
                    </a:cubicBezTo>
                    <a:cubicBezTo>
                      <a:pt x="1559735" y="1051266"/>
                      <a:pt x="1467121" y="1042531"/>
                      <a:pt x="1179527" y="1045733"/>
                    </a:cubicBezTo>
                    <a:cubicBezTo>
                      <a:pt x="891933" y="1048935"/>
                      <a:pt x="821309" y="1031706"/>
                      <a:pt x="730184" y="1045733"/>
                    </a:cubicBezTo>
                    <a:cubicBezTo>
                      <a:pt x="639059" y="1059760"/>
                      <a:pt x="329673" y="991632"/>
                      <a:pt x="0" y="1045733"/>
                    </a:cubicBezTo>
                    <a:cubicBezTo>
                      <a:pt x="-40962" y="787979"/>
                      <a:pt x="36645" y="614501"/>
                      <a:pt x="0" y="501952"/>
                    </a:cubicBezTo>
                    <a:cubicBezTo>
                      <a:pt x="-36645" y="389403"/>
                      <a:pt x="20477" y="250160"/>
                      <a:pt x="0" y="0"/>
                    </a:cubicBezTo>
                    <a:close/>
                  </a:path>
                  <a:path w="5616797" h="1045733" stroke="0" extrusionOk="0">
                    <a:moveTo>
                      <a:pt x="0" y="0"/>
                    </a:moveTo>
                    <a:cubicBezTo>
                      <a:pt x="276124" y="-51116"/>
                      <a:pt x="434177" y="6819"/>
                      <a:pt x="561680" y="0"/>
                    </a:cubicBezTo>
                    <a:cubicBezTo>
                      <a:pt x="689183" y="-6819"/>
                      <a:pt x="807453" y="45756"/>
                      <a:pt x="954855" y="0"/>
                    </a:cubicBezTo>
                    <a:cubicBezTo>
                      <a:pt x="1102258" y="-45756"/>
                      <a:pt x="1308022" y="38530"/>
                      <a:pt x="1572703" y="0"/>
                    </a:cubicBezTo>
                    <a:cubicBezTo>
                      <a:pt x="1837384" y="-38530"/>
                      <a:pt x="2017862" y="46666"/>
                      <a:pt x="2246719" y="0"/>
                    </a:cubicBezTo>
                    <a:cubicBezTo>
                      <a:pt x="2475576" y="-46666"/>
                      <a:pt x="2589266" y="77584"/>
                      <a:pt x="2920734" y="0"/>
                    </a:cubicBezTo>
                    <a:cubicBezTo>
                      <a:pt x="3252203" y="-77584"/>
                      <a:pt x="3227132" y="20074"/>
                      <a:pt x="3370078" y="0"/>
                    </a:cubicBezTo>
                    <a:cubicBezTo>
                      <a:pt x="3513024" y="-20074"/>
                      <a:pt x="3630288" y="16402"/>
                      <a:pt x="3763254" y="0"/>
                    </a:cubicBezTo>
                    <a:cubicBezTo>
                      <a:pt x="3896220" y="-16402"/>
                      <a:pt x="4162284" y="50973"/>
                      <a:pt x="4381102" y="0"/>
                    </a:cubicBezTo>
                    <a:cubicBezTo>
                      <a:pt x="4599920" y="-50973"/>
                      <a:pt x="4663856" y="51683"/>
                      <a:pt x="4942781" y="0"/>
                    </a:cubicBezTo>
                    <a:cubicBezTo>
                      <a:pt x="5221706" y="-51683"/>
                      <a:pt x="5432714" y="69363"/>
                      <a:pt x="5616797" y="0"/>
                    </a:cubicBezTo>
                    <a:cubicBezTo>
                      <a:pt x="5648511" y="155804"/>
                      <a:pt x="5568825" y="321702"/>
                      <a:pt x="5616797" y="501952"/>
                    </a:cubicBezTo>
                    <a:cubicBezTo>
                      <a:pt x="5664769" y="682202"/>
                      <a:pt x="5587582" y="886938"/>
                      <a:pt x="5616797" y="1045733"/>
                    </a:cubicBezTo>
                    <a:cubicBezTo>
                      <a:pt x="5447932" y="1056828"/>
                      <a:pt x="5354491" y="1041593"/>
                      <a:pt x="5223621" y="1045733"/>
                    </a:cubicBezTo>
                    <a:cubicBezTo>
                      <a:pt x="5092751" y="1049873"/>
                      <a:pt x="4915117" y="1018817"/>
                      <a:pt x="4830445" y="1045733"/>
                    </a:cubicBezTo>
                    <a:cubicBezTo>
                      <a:pt x="4745773" y="1072649"/>
                      <a:pt x="4554204" y="987671"/>
                      <a:pt x="4324934" y="1045733"/>
                    </a:cubicBezTo>
                    <a:cubicBezTo>
                      <a:pt x="4095664" y="1103795"/>
                      <a:pt x="4047709" y="1015273"/>
                      <a:pt x="3931758" y="1045733"/>
                    </a:cubicBezTo>
                    <a:cubicBezTo>
                      <a:pt x="3815807" y="1076193"/>
                      <a:pt x="3440785" y="982319"/>
                      <a:pt x="3257742" y="1045733"/>
                    </a:cubicBezTo>
                    <a:cubicBezTo>
                      <a:pt x="3074699" y="1109147"/>
                      <a:pt x="2787133" y="1035275"/>
                      <a:pt x="2583727" y="1045733"/>
                    </a:cubicBezTo>
                    <a:cubicBezTo>
                      <a:pt x="2380321" y="1056191"/>
                      <a:pt x="2271069" y="1026659"/>
                      <a:pt x="2134383" y="1045733"/>
                    </a:cubicBezTo>
                    <a:cubicBezTo>
                      <a:pt x="1997697" y="1064807"/>
                      <a:pt x="1743087" y="1012665"/>
                      <a:pt x="1516535" y="1045733"/>
                    </a:cubicBezTo>
                    <a:cubicBezTo>
                      <a:pt x="1289983" y="1078801"/>
                      <a:pt x="1055602" y="1024116"/>
                      <a:pt x="842520" y="1045733"/>
                    </a:cubicBezTo>
                    <a:cubicBezTo>
                      <a:pt x="629439" y="1067350"/>
                      <a:pt x="170818" y="1042589"/>
                      <a:pt x="0" y="1045733"/>
                    </a:cubicBezTo>
                    <a:cubicBezTo>
                      <a:pt x="-60607" y="795259"/>
                      <a:pt x="48571" y="728981"/>
                      <a:pt x="0" y="501952"/>
                    </a:cubicBezTo>
                    <a:cubicBezTo>
                      <a:pt x="-48571" y="274923"/>
                      <a:pt x="58288" y="12981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20008227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15∗0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25∗0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35∗0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45∗0.167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55∗0.167</m:t>
                                </m:r>
                              </m:e>
                            </m:d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65∗0.25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75∗0.625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85∗0.625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95∗0.625</m:t>
                                </m:r>
                              </m:e>
                            </m:d>
                          </m:e>
                        </m:eqAr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0+0+0+0+0.167+0.167+0.25+0.625+0.625+0.625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3974253"/>
                <a:ext cx="5616797" cy="1045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200082278">
                      <a:custGeom>
                        <a:avLst/>
                        <a:gdLst>
                          <a:gd name="connsiteX0" fmla="*/ 0 w 5616797"/>
                          <a:gd name="connsiteY0" fmla="*/ 0 h 1045733"/>
                          <a:gd name="connsiteX1" fmla="*/ 393176 w 5616797"/>
                          <a:gd name="connsiteY1" fmla="*/ 0 h 1045733"/>
                          <a:gd name="connsiteX2" fmla="*/ 1067191 w 5616797"/>
                          <a:gd name="connsiteY2" fmla="*/ 0 h 1045733"/>
                          <a:gd name="connsiteX3" fmla="*/ 1460367 w 5616797"/>
                          <a:gd name="connsiteY3" fmla="*/ 0 h 1045733"/>
                          <a:gd name="connsiteX4" fmla="*/ 2078215 w 5616797"/>
                          <a:gd name="connsiteY4" fmla="*/ 0 h 1045733"/>
                          <a:gd name="connsiteX5" fmla="*/ 2639895 w 5616797"/>
                          <a:gd name="connsiteY5" fmla="*/ 0 h 1045733"/>
                          <a:gd name="connsiteX6" fmla="*/ 3313910 w 5616797"/>
                          <a:gd name="connsiteY6" fmla="*/ 0 h 1045733"/>
                          <a:gd name="connsiteX7" fmla="*/ 3875590 w 5616797"/>
                          <a:gd name="connsiteY7" fmla="*/ 0 h 1045733"/>
                          <a:gd name="connsiteX8" fmla="*/ 4324934 w 5616797"/>
                          <a:gd name="connsiteY8" fmla="*/ 0 h 1045733"/>
                          <a:gd name="connsiteX9" fmla="*/ 4718109 w 5616797"/>
                          <a:gd name="connsiteY9" fmla="*/ 0 h 1045733"/>
                          <a:gd name="connsiteX10" fmla="*/ 5616797 w 5616797"/>
                          <a:gd name="connsiteY10" fmla="*/ 0 h 1045733"/>
                          <a:gd name="connsiteX11" fmla="*/ 5616797 w 5616797"/>
                          <a:gd name="connsiteY11" fmla="*/ 533324 h 1045733"/>
                          <a:gd name="connsiteX12" fmla="*/ 5616797 w 5616797"/>
                          <a:gd name="connsiteY12" fmla="*/ 1045733 h 1045733"/>
                          <a:gd name="connsiteX13" fmla="*/ 4998949 w 5616797"/>
                          <a:gd name="connsiteY13" fmla="*/ 1045733 h 1045733"/>
                          <a:gd name="connsiteX14" fmla="*/ 4493438 w 5616797"/>
                          <a:gd name="connsiteY14" fmla="*/ 1045733 h 1045733"/>
                          <a:gd name="connsiteX15" fmla="*/ 4044094 w 5616797"/>
                          <a:gd name="connsiteY15" fmla="*/ 1045733 h 1045733"/>
                          <a:gd name="connsiteX16" fmla="*/ 3538582 w 5616797"/>
                          <a:gd name="connsiteY16" fmla="*/ 1045733 h 1045733"/>
                          <a:gd name="connsiteX17" fmla="*/ 2864566 w 5616797"/>
                          <a:gd name="connsiteY17" fmla="*/ 1045733 h 1045733"/>
                          <a:gd name="connsiteX18" fmla="*/ 2471391 w 5616797"/>
                          <a:gd name="connsiteY18" fmla="*/ 1045733 h 1045733"/>
                          <a:gd name="connsiteX19" fmla="*/ 1797375 w 5616797"/>
                          <a:gd name="connsiteY19" fmla="*/ 1045733 h 1045733"/>
                          <a:gd name="connsiteX20" fmla="*/ 1179527 w 5616797"/>
                          <a:gd name="connsiteY20" fmla="*/ 1045733 h 1045733"/>
                          <a:gd name="connsiteX21" fmla="*/ 730184 w 5616797"/>
                          <a:gd name="connsiteY21" fmla="*/ 1045733 h 1045733"/>
                          <a:gd name="connsiteX22" fmla="*/ 0 w 5616797"/>
                          <a:gd name="connsiteY22" fmla="*/ 1045733 h 1045733"/>
                          <a:gd name="connsiteX23" fmla="*/ 0 w 5616797"/>
                          <a:gd name="connsiteY23" fmla="*/ 501952 h 1045733"/>
                          <a:gd name="connsiteX24" fmla="*/ 0 w 5616797"/>
                          <a:gd name="connsiteY24" fmla="*/ 0 h 10457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616797" h="1045733" fill="none" extrusionOk="0">
                            <a:moveTo>
                              <a:pt x="0" y="0"/>
                            </a:moveTo>
                            <a:cubicBezTo>
                              <a:pt x="179208" y="-36316"/>
                              <a:pt x="243513" y="34085"/>
                              <a:pt x="393176" y="0"/>
                            </a:cubicBezTo>
                            <a:cubicBezTo>
                              <a:pt x="542839" y="-34085"/>
                              <a:pt x="902225" y="33787"/>
                              <a:pt x="1067191" y="0"/>
                            </a:cubicBezTo>
                            <a:cubicBezTo>
                              <a:pt x="1232157" y="-33787"/>
                              <a:pt x="1288186" y="35655"/>
                              <a:pt x="1460367" y="0"/>
                            </a:cubicBezTo>
                            <a:cubicBezTo>
                              <a:pt x="1632548" y="-35655"/>
                              <a:pt x="1817351" y="20829"/>
                              <a:pt x="2078215" y="0"/>
                            </a:cubicBezTo>
                            <a:cubicBezTo>
                              <a:pt x="2339079" y="-20829"/>
                              <a:pt x="2433572" y="37505"/>
                              <a:pt x="2639895" y="0"/>
                            </a:cubicBezTo>
                            <a:cubicBezTo>
                              <a:pt x="2846218" y="-37505"/>
                              <a:pt x="3142685" y="61754"/>
                              <a:pt x="3313910" y="0"/>
                            </a:cubicBezTo>
                            <a:cubicBezTo>
                              <a:pt x="3485135" y="-61754"/>
                              <a:pt x="3682672" y="19631"/>
                              <a:pt x="3875590" y="0"/>
                            </a:cubicBezTo>
                            <a:cubicBezTo>
                              <a:pt x="4068508" y="-19631"/>
                              <a:pt x="4180816" y="32260"/>
                              <a:pt x="4324934" y="0"/>
                            </a:cubicBezTo>
                            <a:cubicBezTo>
                              <a:pt x="4469052" y="-32260"/>
                              <a:pt x="4549139" y="1753"/>
                              <a:pt x="4718109" y="0"/>
                            </a:cubicBezTo>
                            <a:cubicBezTo>
                              <a:pt x="4887079" y="-1753"/>
                              <a:pt x="5329964" y="28580"/>
                              <a:pt x="5616797" y="0"/>
                            </a:cubicBezTo>
                            <a:cubicBezTo>
                              <a:pt x="5680322" y="187014"/>
                              <a:pt x="5575757" y="381053"/>
                              <a:pt x="5616797" y="533324"/>
                            </a:cubicBezTo>
                            <a:cubicBezTo>
                              <a:pt x="5657837" y="685595"/>
                              <a:pt x="5563929" y="900083"/>
                              <a:pt x="5616797" y="1045733"/>
                            </a:cubicBezTo>
                            <a:cubicBezTo>
                              <a:pt x="5348372" y="1101813"/>
                              <a:pt x="5131847" y="1026088"/>
                              <a:pt x="4998949" y="1045733"/>
                            </a:cubicBezTo>
                            <a:cubicBezTo>
                              <a:pt x="4866051" y="1065378"/>
                              <a:pt x="4681914" y="1035350"/>
                              <a:pt x="4493438" y="1045733"/>
                            </a:cubicBezTo>
                            <a:cubicBezTo>
                              <a:pt x="4304962" y="1056116"/>
                              <a:pt x="4185787" y="1041689"/>
                              <a:pt x="4044094" y="1045733"/>
                            </a:cubicBezTo>
                            <a:cubicBezTo>
                              <a:pt x="3902401" y="1049777"/>
                              <a:pt x="3651863" y="1000904"/>
                              <a:pt x="3538582" y="1045733"/>
                            </a:cubicBezTo>
                            <a:cubicBezTo>
                              <a:pt x="3425301" y="1090562"/>
                              <a:pt x="3044283" y="969952"/>
                              <a:pt x="2864566" y="1045733"/>
                            </a:cubicBezTo>
                            <a:cubicBezTo>
                              <a:pt x="2684849" y="1121514"/>
                              <a:pt x="2628144" y="1039627"/>
                              <a:pt x="2471391" y="1045733"/>
                            </a:cubicBezTo>
                            <a:cubicBezTo>
                              <a:pt x="2314638" y="1051839"/>
                              <a:pt x="2035015" y="1040200"/>
                              <a:pt x="1797375" y="1045733"/>
                            </a:cubicBezTo>
                            <a:cubicBezTo>
                              <a:pt x="1559735" y="1051266"/>
                              <a:pt x="1467121" y="1042531"/>
                              <a:pt x="1179527" y="1045733"/>
                            </a:cubicBezTo>
                            <a:cubicBezTo>
                              <a:pt x="891933" y="1048935"/>
                              <a:pt x="821309" y="1031706"/>
                              <a:pt x="730184" y="1045733"/>
                            </a:cubicBezTo>
                            <a:cubicBezTo>
                              <a:pt x="639059" y="1059760"/>
                              <a:pt x="329673" y="991632"/>
                              <a:pt x="0" y="1045733"/>
                            </a:cubicBezTo>
                            <a:cubicBezTo>
                              <a:pt x="-40962" y="787979"/>
                              <a:pt x="36645" y="614501"/>
                              <a:pt x="0" y="501952"/>
                            </a:cubicBezTo>
                            <a:cubicBezTo>
                              <a:pt x="-36645" y="389403"/>
                              <a:pt x="20477" y="250160"/>
                              <a:pt x="0" y="0"/>
                            </a:cubicBezTo>
                            <a:close/>
                          </a:path>
                          <a:path w="5616797" h="1045733" stroke="0" extrusionOk="0">
                            <a:moveTo>
                              <a:pt x="0" y="0"/>
                            </a:moveTo>
                            <a:cubicBezTo>
                              <a:pt x="276124" y="-51116"/>
                              <a:pt x="434177" y="6819"/>
                              <a:pt x="561680" y="0"/>
                            </a:cubicBezTo>
                            <a:cubicBezTo>
                              <a:pt x="689183" y="-6819"/>
                              <a:pt x="807453" y="45756"/>
                              <a:pt x="954855" y="0"/>
                            </a:cubicBezTo>
                            <a:cubicBezTo>
                              <a:pt x="1102258" y="-45756"/>
                              <a:pt x="1308022" y="38530"/>
                              <a:pt x="1572703" y="0"/>
                            </a:cubicBezTo>
                            <a:cubicBezTo>
                              <a:pt x="1837384" y="-38530"/>
                              <a:pt x="2017862" y="46666"/>
                              <a:pt x="2246719" y="0"/>
                            </a:cubicBezTo>
                            <a:cubicBezTo>
                              <a:pt x="2475576" y="-46666"/>
                              <a:pt x="2589266" y="77584"/>
                              <a:pt x="2920734" y="0"/>
                            </a:cubicBezTo>
                            <a:cubicBezTo>
                              <a:pt x="3252203" y="-77584"/>
                              <a:pt x="3227132" y="20074"/>
                              <a:pt x="3370078" y="0"/>
                            </a:cubicBezTo>
                            <a:cubicBezTo>
                              <a:pt x="3513024" y="-20074"/>
                              <a:pt x="3630288" y="16402"/>
                              <a:pt x="3763254" y="0"/>
                            </a:cubicBezTo>
                            <a:cubicBezTo>
                              <a:pt x="3896220" y="-16402"/>
                              <a:pt x="4162284" y="50973"/>
                              <a:pt x="4381102" y="0"/>
                            </a:cubicBezTo>
                            <a:cubicBezTo>
                              <a:pt x="4599920" y="-50973"/>
                              <a:pt x="4663856" y="51683"/>
                              <a:pt x="4942781" y="0"/>
                            </a:cubicBezTo>
                            <a:cubicBezTo>
                              <a:pt x="5221706" y="-51683"/>
                              <a:pt x="5432714" y="69363"/>
                              <a:pt x="5616797" y="0"/>
                            </a:cubicBezTo>
                            <a:cubicBezTo>
                              <a:pt x="5648511" y="155804"/>
                              <a:pt x="5568825" y="321702"/>
                              <a:pt x="5616797" y="501952"/>
                            </a:cubicBezTo>
                            <a:cubicBezTo>
                              <a:pt x="5664769" y="682202"/>
                              <a:pt x="5587582" y="886938"/>
                              <a:pt x="5616797" y="1045733"/>
                            </a:cubicBezTo>
                            <a:cubicBezTo>
                              <a:pt x="5447932" y="1056828"/>
                              <a:pt x="5354491" y="1041593"/>
                              <a:pt x="5223621" y="1045733"/>
                            </a:cubicBezTo>
                            <a:cubicBezTo>
                              <a:pt x="5092751" y="1049873"/>
                              <a:pt x="4915117" y="1018817"/>
                              <a:pt x="4830445" y="1045733"/>
                            </a:cubicBezTo>
                            <a:cubicBezTo>
                              <a:pt x="4745773" y="1072649"/>
                              <a:pt x="4554204" y="987671"/>
                              <a:pt x="4324934" y="1045733"/>
                            </a:cubicBezTo>
                            <a:cubicBezTo>
                              <a:pt x="4095664" y="1103795"/>
                              <a:pt x="4047709" y="1015273"/>
                              <a:pt x="3931758" y="1045733"/>
                            </a:cubicBezTo>
                            <a:cubicBezTo>
                              <a:pt x="3815807" y="1076193"/>
                              <a:pt x="3440785" y="982319"/>
                              <a:pt x="3257742" y="1045733"/>
                            </a:cubicBezTo>
                            <a:cubicBezTo>
                              <a:pt x="3074699" y="1109147"/>
                              <a:pt x="2787133" y="1035275"/>
                              <a:pt x="2583727" y="1045733"/>
                            </a:cubicBezTo>
                            <a:cubicBezTo>
                              <a:pt x="2380321" y="1056191"/>
                              <a:pt x="2271069" y="1026659"/>
                              <a:pt x="2134383" y="1045733"/>
                            </a:cubicBezTo>
                            <a:cubicBezTo>
                              <a:pt x="1997697" y="1064807"/>
                              <a:pt x="1743087" y="1012665"/>
                              <a:pt x="1516535" y="1045733"/>
                            </a:cubicBezTo>
                            <a:cubicBezTo>
                              <a:pt x="1289983" y="1078801"/>
                              <a:pt x="1055602" y="1024116"/>
                              <a:pt x="842520" y="1045733"/>
                            </a:cubicBezTo>
                            <a:cubicBezTo>
                              <a:pt x="629439" y="1067350"/>
                              <a:pt x="170818" y="1042589"/>
                              <a:pt x="0" y="1045733"/>
                            </a:cubicBezTo>
                            <a:cubicBezTo>
                              <a:pt x="-60607" y="795259"/>
                              <a:pt x="48571" y="728981"/>
                              <a:pt x="0" y="501952"/>
                            </a:cubicBezTo>
                            <a:cubicBezTo>
                              <a:pt x="-48571" y="274923"/>
                              <a:pt x="58288" y="1298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/>
              <p:nvPr/>
            </p:nvSpPr>
            <p:spPr>
              <a:xfrm>
                <a:off x="911592" y="5290661"/>
                <a:ext cx="5138333" cy="675622"/>
              </a:xfrm>
              <a:custGeom>
                <a:avLst/>
                <a:gdLst>
                  <a:gd name="connsiteX0" fmla="*/ 0 w 5138333"/>
                  <a:gd name="connsiteY0" fmla="*/ 0 h 675622"/>
                  <a:gd name="connsiteX1" fmla="*/ 622309 w 5138333"/>
                  <a:gd name="connsiteY1" fmla="*/ 0 h 675622"/>
                  <a:gd name="connsiteX2" fmla="*/ 1193235 w 5138333"/>
                  <a:gd name="connsiteY2" fmla="*/ 0 h 675622"/>
                  <a:gd name="connsiteX3" fmla="*/ 1712778 w 5138333"/>
                  <a:gd name="connsiteY3" fmla="*/ 0 h 675622"/>
                  <a:gd name="connsiteX4" fmla="*/ 2232320 w 5138333"/>
                  <a:gd name="connsiteY4" fmla="*/ 0 h 675622"/>
                  <a:gd name="connsiteX5" fmla="*/ 2700479 w 5138333"/>
                  <a:gd name="connsiteY5" fmla="*/ 0 h 675622"/>
                  <a:gd name="connsiteX6" fmla="*/ 3220022 w 5138333"/>
                  <a:gd name="connsiteY6" fmla="*/ 0 h 675622"/>
                  <a:gd name="connsiteX7" fmla="*/ 3688181 w 5138333"/>
                  <a:gd name="connsiteY7" fmla="*/ 0 h 675622"/>
                  <a:gd name="connsiteX8" fmla="*/ 4104957 w 5138333"/>
                  <a:gd name="connsiteY8" fmla="*/ 0 h 675622"/>
                  <a:gd name="connsiteX9" fmla="*/ 5138333 w 5138333"/>
                  <a:gd name="connsiteY9" fmla="*/ 0 h 675622"/>
                  <a:gd name="connsiteX10" fmla="*/ 5138333 w 5138333"/>
                  <a:gd name="connsiteY10" fmla="*/ 317542 h 675622"/>
                  <a:gd name="connsiteX11" fmla="*/ 5138333 w 5138333"/>
                  <a:gd name="connsiteY11" fmla="*/ 675622 h 675622"/>
                  <a:gd name="connsiteX12" fmla="*/ 4464640 w 5138333"/>
                  <a:gd name="connsiteY12" fmla="*/ 675622 h 675622"/>
                  <a:gd name="connsiteX13" fmla="*/ 3893715 w 5138333"/>
                  <a:gd name="connsiteY13" fmla="*/ 675622 h 675622"/>
                  <a:gd name="connsiteX14" fmla="*/ 3425555 w 5138333"/>
                  <a:gd name="connsiteY14" fmla="*/ 675622 h 675622"/>
                  <a:gd name="connsiteX15" fmla="*/ 2957396 w 5138333"/>
                  <a:gd name="connsiteY15" fmla="*/ 675622 h 675622"/>
                  <a:gd name="connsiteX16" fmla="*/ 2489237 w 5138333"/>
                  <a:gd name="connsiteY16" fmla="*/ 675622 h 675622"/>
                  <a:gd name="connsiteX17" fmla="*/ 1815544 w 5138333"/>
                  <a:gd name="connsiteY17" fmla="*/ 675622 h 675622"/>
                  <a:gd name="connsiteX18" fmla="*/ 1141852 w 5138333"/>
                  <a:gd name="connsiteY18" fmla="*/ 675622 h 675622"/>
                  <a:gd name="connsiteX19" fmla="*/ 725076 w 5138333"/>
                  <a:gd name="connsiteY19" fmla="*/ 675622 h 675622"/>
                  <a:gd name="connsiteX20" fmla="*/ 0 w 5138333"/>
                  <a:gd name="connsiteY20" fmla="*/ 675622 h 675622"/>
                  <a:gd name="connsiteX21" fmla="*/ 0 w 5138333"/>
                  <a:gd name="connsiteY21" fmla="*/ 358080 h 675622"/>
                  <a:gd name="connsiteX22" fmla="*/ 0 w 5138333"/>
                  <a:gd name="connsiteY22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38333" h="675622" fill="none" extrusionOk="0">
                    <a:moveTo>
                      <a:pt x="0" y="0"/>
                    </a:moveTo>
                    <a:cubicBezTo>
                      <a:pt x="213000" y="-21903"/>
                      <a:pt x="368809" y="46661"/>
                      <a:pt x="622309" y="0"/>
                    </a:cubicBezTo>
                    <a:cubicBezTo>
                      <a:pt x="875809" y="-46661"/>
                      <a:pt x="912316" y="34975"/>
                      <a:pt x="1193235" y="0"/>
                    </a:cubicBezTo>
                    <a:cubicBezTo>
                      <a:pt x="1474154" y="-34975"/>
                      <a:pt x="1453515" y="56657"/>
                      <a:pt x="1712778" y="0"/>
                    </a:cubicBezTo>
                    <a:cubicBezTo>
                      <a:pt x="1972041" y="-56657"/>
                      <a:pt x="2046298" y="33842"/>
                      <a:pt x="2232320" y="0"/>
                    </a:cubicBezTo>
                    <a:cubicBezTo>
                      <a:pt x="2418342" y="-33842"/>
                      <a:pt x="2565447" y="36837"/>
                      <a:pt x="2700479" y="0"/>
                    </a:cubicBezTo>
                    <a:cubicBezTo>
                      <a:pt x="2835511" y="-36837"/>
                      <a:pt x="3057680" y="12879"/>
                      <a:pt x="3220022" y="0"/>
                    </a:cubicBezTo>
                    <a:cubicBezTo>
                      <a:pt x="3382364" y="-12879"/>
                      <a:pt x="3477893" y="22583"/>
                      <a:pt x="3688181" y="0"/>
                    </a:cubicBezTo>
                    <a:cubicBezTo>
                      <a:pt x="3898469" y="-22583"/>
                      <a:pt x="3903176" y="14985"/>
                      <a:pt x="4104957" y="0"/>
                    </a:cubicBezTo>
                    <a:cubicBezTo>
                      <a:pt x="4306738" y="-14985"/>
                      <a:pt x="4780864" y="46853"/>
                      <a:pt x="5138333" y="0"/>
                    </a:cubicBezTo>
                    <a:cubicBezTo>
                      <a:pt x="5169346" y="155044"/>
                      <a:pt x="5108518" y="163959"/>
                      <a:pt x="5138333" y="317542"/>
                    </a:cubicBezTo>
                    <a:cubicBezTo>
                      <a:pt x="5168148" y="471125"/>
                      <a:pt x="5113978" y="514770"/>
                      <a:pt x="5138333" y="675622"/>
                    </a:cubicBezTo>
                    <a:cubicBezTo>
                      <a:pt x="4827944" y="706248"/>
                      <a:pt x="4780888" y="631880"/>
                      <a:pt x="4464640" y="675622"/>
                    </a:cubicBezTo>
                    <a:cubicBezTo>
                      <a:pt x="4148392" y="719364"/>
                      <a:pt x="4048698" y="624443"/>
                      <a:pt x="3893715" y="675622"/>
                    </a:cubicBezTo>
                    <a:cubicBezTo>
                      <a:pt x="3738733" y="726801"/>
                      <a:pt x="3617322" y="650509"/>
                      <a:pt x="3425555" y="675622"/>
                    </a:cubicBezTo>
                    <a:cubicBezTo>
                      <a:pt x="3233788" y="700735"/>
                      <a:pt x="3166432" y="658752"/>
                      <a:pt x="2957396" y="675622"/>
                    </a:cubicBezTo>
                    <a:cubicBezTo>
                      <a:pt x="2748360" y="692492"/>
                      <a:pt x="2614042" y="639746"/>
                      <a:pt x="2489237" y="675622"/>
                    </a:cubicBezTo>
                    <a:cubicBezTo>
                      <a:pt x="2364432" y="711498"/>
                      <a:pt x="2049399" y="631349"/>
                      <a:pt x="1815544" y="675622"/>
                    </a:cubicBezTo>
                    <a:cubicBezTo>
                      <a:pt x="1581689" y="719895"/>
                      <a:pt x="1399950" y="634625"/>
                      <a:pt x="1141852" y="675622"/>
                    </a:cubicBezTo>
                    <a:cubicBezTo>
                      <a:pt x="883754" y="716619"/>
                      <a:pt x="813167" y="626645"/>
                      <a:pt x="725076" y="675622"/>
                    </a:cubicBezTo>
                    <a:cubicBezTo>
                      <a:pt x="636985" y="724599"/>
                      <a:pt x="344641" y="616305"/>
                      <a:pt x="0" y="675622"/>
                    </a:cubicBezTo>
                    <a:cubicBezTo>
                      <a:pt x="-20714" y="551259"/>
                      <a:pt x="21252" y="474172"/>
                      <a:pt x="0" y="358080"/>
                    </a:cubicBezTo>
                    <a:cubicBezTo>
                      <a:pt x="-21252" y="241988"/>
                      <a:pt x="29843" y="168185"/>
                      <a:pt x="0" y="0"/>
                    </a:cubicBezTo>
                    <a:close/>
                  </a:path>
                  <a:path w="5138333" h="675622" stroke="0" extrusionOk="0">
                    <a:moveTo>
                      <a:pt x="0" y="0"/>
                    </a:moveTo>
                    <a:cubicBezTo>
                      <a:pt x="124051" y="-34210"/>
                      <a:pt x="379542" y="32447"/>
                      <a:pt x="519543" y="0"/>
                    </a:cubicBezTo>
                    <a:cubicBezTo>
                      <a:pt x="659544" y="-32447"/>
                      <a:pt x="873858" y="32416"/>
                      <a:pt x="1090468" y="0"/>
                    </a:cubicBezTo>
                    <a:cubicBezTo>
                      <a:pt x="1307079" y="-32416"/>
                      <a:pt x="1434179" y="28287"/>
                      <a:pt x="1610011" y="0"/>
                    </a:cubicBezTo>
                    <a:cubicBezTo>
                      <a:pt x="1785843" y="-28287"/>
                      <a:pt x="1895169" y="8766"/>
                      <a:pt x="2078170" y="0"/>
                    </a:cubicBezTo>
                    <a:cubicBezTo>
                      <a:pt x="2261171" y="-8766"/>
                      <a:pt x="2386655" y="45910"/>
                      <a:pt x="2597713" y="0"/>
                    </a:cubicBezTo>
                    <a:cubicBezTo>
                      <a:pt x="2808771" y="-45910"/>
                      <a:pt x="3003712" y="69038"/>
                      <a:pt x="3220022" y="0"/>
                    </a:cubicBezTo>
                    <a:cubicBezTo>
                      <a:pt x="3436332" y="-69038"/>
                      <a:pt x="3628822" y="65297"/>
                      <a:pt x="3790948" y="0"/>
                    </a:cubicBezTo>
                    <a:cubicBezTo>
                      <a:pt x="3953074" y="-65297"/>
                      <a:pt x="4208609" y="36805"/>
                      <a:pt x="4361874" y="0"/>
                    </a:cubicBezTo>
                    <a:cubicBezTo>
                      <a:pt x="4515139" y="-36805"/>
                      <a:pt x="4843135" y="87839"/>
                      <a:pt x="5138333" y="0"/>
                    </a:cubicBezTo>
                    <a:cubicBezTo>
                      <a:pt x="5171546" y="115943"/>
                      <a:pt x="5113039" y="238391"/>
                      <a:pt x="5138333" y="331055"/>
                    </a:cubicBezTo>
                    <a:cubicBezTo>
                      <a:pt x="5163627" y="423719"/>
                      <a:pt x="5125243" y="532639"/>
                      <a:pt x="5138333" y="675622"/>
                    </a:cubicBezTo>
                    <a:cubicBezTo>
                      <a:pt x="5022494" y="699422"/>
                      <a:pt x="4839703" y="667648"/>
                      <a:pt x="4721557" y="675622"/>
                    </a:cubicBezTo>
                    <a:cubicBezTo>
                      <a:pt x="4603411" y="683596"/>
                      <a:pt x="4369247" y="634357"/>
                      <a:pt x="4253398" y="675622"/>
                    </a:cubicBezTo>
                    <a:cubicBezTo>
                      <a:pt x="4137549" y="716887"/>
                      <a:pt x="3954748" y="660474"/>
                      <a:pt x="3733855" y="675622"/>
                    </a:cubicBezTo>
                    <a:cubicBezTo>
                      <a:pt x="3512962" y="690770"/>
                      <a:pt x="3392618" y="664646"/>
                      <a:pt x="3162929" y="675622"/>
                    </a:cubicBezTo>
                    <a:cubicBezTo>
                      <a:pt x="2933240" y="686598"/>
                      <a:pt x="2782200" y="655010"/>
                      <a:pt x="2592004" y="675622"/>
                    </a:cubicBezTo>
                    <a:cubicBezTo>
                      <a:pt x="2401809" y="696234"/>
                      <a:pt x="2306325" y="648995"/>
                      <a:pt x="2175228" y="675622"/>
                    </a:cubicBezTo>
                    <a:cubicBezTo>
                      <a:pt x="2044131" y="702249"/>
                      <a:pt x="1862139" y="620308"/>
                      <a:pt x="1552918" y="675622"/>
                    </a:cubicBezTo>
                    <a:cubicBezTo>
                      <a:pt x="1243697" y="730936"/>
                      <a:pt x="1265073" y="667182"/>
                      <a:pt x="1136143" y="675622"/>
                    </a:cubicBezTo>
                    <a:cubicBezTo>
                      <a:pt x="1007213" y="684062"/>
                      <a:pt x="762503" y="617409"/>
                      <a:pt x="616600" y="675622"/>
                    </a:cubicBezTo>
                    <a:cubicBezTo>
                      <a:pt x="470697" y="733835"/>
                      <a:pt x="130770" y="655424"/>
                      <a:pt x="0" y="675622"/>
                    </a:cubicBezTo>
                    <a:cubicBezTo>
                      <a:pt x="-14782" y="603014"/>
                      <a:pt x="4971" y="479997"/>
                      <a:pt x="0" y="337811"/>
                    </a:cubicBezTo>
                    <a:cubicBezTo>
                      <a:pt x="-4971" y="195625"/>
                      <a:pt x="27142" y="163062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7.51+9.18+16.25+46.87+53.12+59.37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192.325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2" y="5290661"/>
                <a:ext cx="5138333" cy="675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5138333"/>
                          <a:gd name="connsiteY0" fmla="*/ 0 h 675622"/>
                          <a:gd name="connsiteX1" fmla="*/ 622309 w 5138333"/>
                          <a:gd name="connsiteY1" fmla="*/ 0 h 675622"/>
                          <a:gd name="connsiteX2" fmla="*/ 1193235 w 5138333"/>
                          <a:gd name="connsiteY2" fmla="*/ 0 h 675622"/>
                          <a:gd name="connsiteX3" fmla="*/ 1712778 w 5138333"/>
                          <a:gd name="connsiteY3" fmla="*/ 0 h 675622"/>
                          <a:gd name="connsiteX4" fmla="*/ 2232320 w 5138333"/>
                          <a:gd name="connsiteY4" fmla="*/ 0 h 675622"/>
                          <a:gd name="connsiteX5" fmla="*/ 2700479 w 5138333"/>
                          <a:gd name="connsiteY5" fmla="*/ 0 h 675622"/>
                          <a:gd name="connsiteX6" fmla="*/ 3220022 w 5138333"/>
                          <a:gd name="connsiteY6" fmla="*/ 0 h 675622"/>
                          <a:gd name="connsiteX7" fmla="*/ 3688181 w 5138333"/>
                          <a:gd name="connsiteY7" fmla="*/ 0 h 675622"/>
                          <a:gd name="connsiteX8" fmla="*/ 4104957 w 5138333"/>
                          <a:gd name="connsiteY8" fmla="*/ 0 h 675622"/>
                          <a:gd name="connsiteX9" fmla="*/ 5138333 w 5138333"/>
                          <a:gd name="connsiteY9" fmla="*/ 0 h 675622"/>
                          <a:gd name="connsiteX10" fmla="*/ 5138333 w 5138333"/>
                          <a:gd name="connsiteY10" fmla="*/ 317542 h 675622"/>
                          <a:gd name="connsiteX11" fmla="*/ 5138333 w 5138333"/>
                          <a:gd name="connsiteY11" fmla="*/ 675622 h 675622"/>
                          <a:gd name="connsiteX12" fmla="*/ 4464640 w 5138333"/>
                          <a:gd name="connsiteY12" fmla="*/ 675622 h 675622"/>
                          <a:gd name="connsiteX13" fmla="*/ 3893715 w 5138333"/>
                          <a:gd name="connsiteY13" fmla="*/ 675622 h 675622"/>
                          <a:gd name="connsiteX14" fmla="*/ 3425555 w 5138333"/>
                          <a:gd name="connsiteY14" fmla="*/ 675622 h 675622"/>
                          <a:gd name="connsiteX15" fmla="*/ 2957396 w 5138333"/>
                          <a:gd name="connsiteY15" fmla="*/ 675622 h 675622"/>
                          <a:gd name="connsiteX16" fmla="*/ 2489237 w 5138333"/>
                          <a:gd name="connsiteY16" fmla="*/ 675622 h 675622"/>
                          <a:gd name="connsiteX17" fmla="*/ 1815544 w 5138333"/>
                          <a:gd name="connsiteY17" fmla="*/ 675622 h 675622"/>
                          <a:gd name="connsiteX18" fmla="*/ 1141852 w 5138333"/>
                          <a:gd name="connsiteY18" fmla="*/ 675622 h 675622"/>
                          <a:gd name="connsiteX19" fmla="*/ 725076 w 5138333"/>
                          <a:gd name="connsiteY19" fmla="*/ 675622 h 675622"/>
                          <a:gd name="connsiteX20" fmla="*/ 0 w 5138333"/>
                          <a:gd name="connsiteY20" fmla="*/ 675622 h 675622"/>
                          <a:gd name="connsiteX21" fmla="*/ 0 w 5138333"/>
                          <a:gd name="connsiteY21" fmla="*/ 358080 h 675622"/>
                          <a:gd name="connsiteX22" fmla="*/ 0 w 5138333"/>
                          <a:gd name="connsiteY22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138333" h="675622" fill="none" extrusionOk="0">
                            <a:moveTo>
                              <a:pt x="0" y="0"/>
                            </a:moveTo>
                            <a:cubicBezTo>
                              <a:pt x="213000" y="-21903"/>
                              <a:pt x="368809" y="46661"/>
                              <a:pt x="622309" y="0"/>
                            </a:cubicBezTo>
                            <a:cubicBezTo>
                              <a:pt x="875809" y="-46661"/>
                              <a:pt x="912316" y="34975"/>
                              <a:pt x="1193235" y="0"/>
                            </a:cubicBezTo>
                            <a:cubicBezTo>
                              <a:pt x="1474154" y="-34975"/>
                              <a:pt x="1453515" y="56657"/>
                              <a:pt x="1712778" y="0"/>
                            </a:cubicBezTo>
                            <a:cubicBezTo>
                              <a:pt x="1972041" y="-56657"/>
                              <a:pt x="2046298" y="33842"/>
                              <a:pt x="2232320" y="0"/>
                            </a:cubicBezTo>
                            <a:cubicBezTo>
                              <a:pt x="2418342" y="-33842"/>
                              <a:pt x="2565447" y="36837"/>
                              <a:pt x="2700479" y="0"/>
                            </a:cubicBezTo>
                            <a:cubicBezTo>
                              <a:pt x="2835511" y="-36837"/>
                              <a:pt x="3057680" y="12879"/>
                              <a:pt x="3220022" y="0"/>
                            </a:cubicBezTo>
                            <a:cubicBezTo>
                              <a:pt x="3382364" y="-12879"/>
                              <a:pt x="3477893" y="22583"/>
                              <a:pt x="3688181" y="0"/>
                            </a:cubicBezTo>
                            <a:cubicBezTo>
                              <a:pt x="3898469" y="-22583"/>
                              <a:pt x="3903176" y="14985"/>
                              <a:pt x="4104957" y="0"/>
                            </a:cubicBezTo>
                            <a:cubicBezTo>
                              <a:pt x="4306738" y="-14985"/>
                              <a:pt x="4780864" y="46853"/>
                              <a:pt x="5138333" y="0"/>
                            </a:cubicBezTo>
                            <a:cubicBezTo>
                              <a:pt x="5169346" y="155044"/>
                              <a:pt x="5108518" y="163959"/>
                              <a:pt x="5138333" y="317542"/>
                            </a:cubicBezTo>
                            <a:cubicBezTo>
                              <a:pt x="5168148" y="471125"/>
                              <a:pt x="5113978" y="514770"/>
                              <a:pt x="5138333" y="675622"/>
                            </a:cubicBezTo>
                            <a:cubicBezTo>
                              <a:pt x="4827944" y="706248"/>
                              <a:pt x="4780888" y="631880"/>
                              <a:pt x="4464640" y="675622"/>
                            </a:cubicBezTo>
                            <a:cubicBezTo>
                              <a:pt x="4148392" y="719364"/>
                              <a:pt x="4048698" y="624443"/>
                              <a:pt x="3893715" y="675622"/>
                            </a:cubicBezTo>
                            <a:cubicBezTo>
                              <a:pt x="3738733" y="726801"/>
                              <a:pt x="3617322" y="650509"/>
                              <a:pt x="3425555" y="675622"/>
                            </a:cubicBezTo>
                            <a:cubicBezTo>
                              <a:pt x="3233788" y="700735"/>
                              <a:pt x="3166432" y="658752"/>
                              <a:pt x="2957396" y="675622"/>
                            </a:cubicBezTo>
                            <a:cubicBezTo>
                              <a:pt x="2748360" y="692492"/>
                              <a:pt x="2614042" y="639746"/>
                              <a:pt x="2489237" y="675622"/>
                            </a:cubicBezTo>
                            <a:cubicBezTo>
                              <a:pt x="2364432" y="711498"/>
                              <a:pt x="2049399" y="631349"/>
                              <a:pt x="1815544" y="675622"/>
                            </a:cubicBezTo>
                            <a:cubicBezTo>
                              <a:pt x="1581689" y="719895"/>
                              <a:pt x="1399950" y="634625"/>
                              <a:pt x="1141852" y="675622"/>
                            </a:cubicBezTo>
                            <a:cubicBezTo>
                              <a:pt x="883754" y="716619"/>
                              <a:pt x="813167" y="626645"/>
                              <a:pt x="725076" y="675622"/>
                            </a:cubicBezTo>
                            <a:cubicBezTo>
                              <a:pt x="636985" y="724599"/>
                              <a:pt x="344641" y="616305"/>
                              <a:pt x="0" y="675622"/>
                            </a:cubicBezTo>
                            <a:cubicBezTo>
                              <a:pt x="-20714" y="551259"/>
                              <a:pt x="21252" y="474172"/>
                              <a:pt x="0" y="358080"/>
                            </a:cubicBezTo>
                            <a:cubicBezTo>
                              <a:pt x="-21252" y="241988"/>
                              <a:pt x="29843" y="168185"/>
                              <a:pt x="0" y="0"/>
                            </a:cubicBezTo>
                            <a:close/>
                          </a:path>
                          <a:path w="5138333" h="675622" stroke="0" extrusionOk="0">
                            <a:moveTo>
                              <a:pt x="0" y="0"/>
                            </a:moveTo>
                            <a:cubicBezTo>
                              <a:pt x="124051" y="-34210"/>
                              <a:pt x="379542" y="32447"/>
                              <a:pt x="519543" y="0"/>
                            </a:cubicBezTo>
                            <a:cubicBezTo>
                              <a:pt x="659544" y="-32447"/>
                              <a:pt x="873858" y="32416"/>
                              <a:pt x="1090468" y="0"/>
                            </a:cubicBezTo>
                            <a:cubicBezTo>
                              <a:pt x="1307079" y="-32416"/>
                              <a:pt x="1434179" y="28287"/>
                              <a:pt x="1610011" y="0"/>
                            </a:cubicBezTo>
                            <a:cubicBezTo>
                              <a:pt x="1785843" y="-28287"/>
                              <a:pt x="1895169" y="8766"/>
                              <a:pt x="2078170" y="0"/>
                            </a:cubicBezTo>
                            <a:cubicBezTo>
                              <a:pt x="2261171" y="-8766"/>
                              <a:pt x="2386655" y="45910"/>
                              <a:pt x="2597713" y="0"/>
                            </a:cubicBezTo>
                            <a:cubicBezTo>
                              <a:pt x="2808771" y="-45910"/>
                              <a:pt x="3003712" y="69038"/>
                              <a:pt x="3220022" y="0"/>
                            </a:cubicBezTo>
                            <a:cubicBezTo>
                              <a:pt x="3436332" y="-69038"/>
                              <a:pt x="3628822" y="65297"/>
                              <a:pt x="3790948" y="0"/>
                            </a:cubicBezTo>
                            <a:cubicBezTo>
                              <a:pt x="3953074" y="-65297"/>
                              <a:pt x="4208609" y="36805"/>
                              <a:pt x="4361874" y="0"/>
                            </a:cubicBezTo>
                            <a:cubicBezTo>
                              <a:pt x="4515139" y="-36805"/>
                              <a:pt x="4843135" y="87839"/>
                              <a:pt x="5138333" y="0"/>
                            </a:cubicBezTo>
                            <a:cubicBezTo>
                              <a:pt x="5171546" y="115943"/>
                              <a:pt x="5113039" y="238391"/>
                              <a:pt x="5138333" y="331055"/>
                            </a:cubicBezTo>
                            <a:cubicBezTo>
                              <a:pt x="5163627" y="423719"/>
                              <a:pt x="5125243" y="532639"/>
                              <a:pt x="5138333" y="675622"/>
                            </a:cubicBezTo>
                            <a:cubicBezTo>
                              <a:pt x="5022494" y="699422"/>
                              <a:pt x="4839703" y="667648"/>
                              <a:pt x="4721557" y="675622"/>
                            </a:cubicBezTo>
                            <a:cubicBezTo>
                              <a:pt x="4603411" y="683596"/>
                              <a:pt x="4369247" y="634357"/>
                              <a:pt x="4253398" y="675622"/>
                            </a:cubicBezTo>
                            <a:cubicBezTo>
                              <a:pt x="4137549" y="716887"/>
                              <a:pt x="3954748" y="660474"/>
                              <a:pt x="3733855" y="675622"/>
                            </a:cubicBezTo>
                            <a:cubicBezTo>
                              <a:pt x="3512962" y="690770"/>
                              <a:pt x="3392618" y="664646"/>
                              <a:pt x="3162929" y="675622"/>
                            </a:cubicBezTo>
                            <a:cubicBezTo>
                              <a:pt x="2933240" y="686598"/>
                              <a:pt x="2782200" y="655010"/>
                              <a:pt x="2592004" y="675622"/>
                            </a:cubicBezTo>
                            <a:cubicBezTo>
                              <a:pt x="2401809" y="696234"/>
                              <a:pt x="2306325" y="648995"/>
                              <a:pt x="2175228" y="675622"/>
                            </a:cubicBezTo>
                            <a:cubicBezTo>
                              <a:pt x="2044131" y="702249"/>
                              <a:pt x="1862139" y="620308"/>
                              <a:pt x="1552918" y="675622"/>
                            </a:cubicBezTo>
                            <a:cubicBezTo>
                              <a:pt x="1243697" y="730936"/>
                              <a:pt x="1265073" y="667182"/>
                              <a:pt x="1136143" y="675622"/>
                            </a:cubicBezTo>
                            <a:cubicBezTo>
                              <a:pt x="1007213" y="684062"/>
                              <a:pt x="762503" y="617409"/>
                              <a:pt x="616600" y="675622"/>
                            </a:cubicBezTo>
                            <a:cubicBezTo>
                              <a:pt x="470697" y="733835"/>
                              <a:pt x="130770" y="655424"/>
                              <a:pt x="0" y="675622"/>
                            </a:cubicBezTo>
                            <a:cubicBezTo>
                              <a:pt x="-14782" y="603014"/>
                              <a:pt x="4971" y="479997"/>
                              <a:pt x="0" y="337811"/>
                            </a:cubicBezTo>
                            <a:cubicBezTo>
                              <a:pt x="-4971" y="195625"/>
                              <a:pt x="27142" y="1630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/>
              <p:nvPr/>
            </p:nvSpPr>
            <p:spPr>
              <a:xfrm>
                <a:off x="6270619" y="5303407"/>
                <a:ext cx="1469883" cy="675622"/>
              </a:xfrm>
              <a:custGeom>
                <a:avLst/>
                <a:gdLst>
                  <a:gd name="connsiteX0" fmla="*/ 0 w 1469883"/>
                  <a:gd name="connsiteY0" fmla="*/ 0 h 675622"/>
                  <a:gd name="connsiteX1" fmla="*/ 504660 w 1469883"/>
                  <a:gd name="connsiteY1" fmla="*/ 0 h 675622"/>
                  <a:gd name="connsiteX2" fmla="*/ 950524 w 1469883"/>
                  <a:gd name="connsiteY2" fmla="*/ 0 h 675622"/>
                  <a:gd name="connsiteX3" fmla="*/ 1469883 w 1469883"/>
                  <a:gd name="connsiteY3" fmla="*/ 0 h 675622"/>
                  <a:gd name="connsiteX4" fmla="*/ 1469883 w 1469883"/>
                  <a:gd name="connsiteY4" fmla="*/ 324299 h 675622"/>
                  <a:gd name="connsiteX5" fmla="*/ 1469883 w 1469883"/>
                  <a:gd name="connsiteY5" fmla="*/ 675622 h 675622"/>
                  <a:gd name="connsiteX6" fmla="*/ 994621 w 1469883"/>
                  <a:gd name="connsiteY6" fmla="*/ 675622 h 675622"/>
                  <a:gd name="connsiteX7" fmla="*/ 548756 w 1469883"/>
                  <a:gd name="connsiteY7" fmla="*/ 675622 h 675622"/>
                  <a:gd name="connsiteX8" fmla="*/ 0 w 1469883"/>
                  <a:gd name="connsiteY8" fmla="*/ 675622 h 675622"/>
                  <a:gd name="connsiteX9" fmla="*/ 0 w 1469883"/>
                  <a:gd name="connsiteY9" fmla="*/ 344567 h 675622"/>
                  <a:gd name="connsiteX10" fmla="*/ 0 w 1469883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9883" h="675622" fill="none" extrusionOk="0">
                    <a:moveTo>
                      <a:pt x="0" y="0"/>
                    </a:moveTo>
                    <a:cubicBezTo>
                      <a:pt x="159170" y="-43153"/>
                      <a:pt x="280834" y="10841"/>
                      <a:pt x="504660" y="0"/>
                    </a:cubicBezTo>
                    <a:cubicBezTo>
                      <a:pt x="728486" y="-10841"/>
                      <a:pt x="762699" y="13887"/>
                      <a:pt x="950524" y="0"/>
                    </a:cubicBezTo>
                    <a:cubicBezTo>
                      <a:pt x="1138349" y="-13887"/>
                      <a:pt x="1216246" y="56281"/>
                      <a:pt x="1469883" y="0"/>
                    </a:cubicBezTo>
                    <a:cubicBezTo>
                      <a:pt x="1485840" y="112568"/>
                      <a:pt x="1465094" y="196155"/>
                      <a:pt x="1469883" y="324299"/>
                    </a:cubicBezTo>
                    <a:cubicBezTo>
                      <a:pt x="1474672" y="452443"/>
                      <a:pt x="1437570" y="540334"/>
                      <a:pt x="1469883" y="675622"/>
                    </a:cubicBezTo>
                    <a:cubicBezTo>
                      <a:pt x="1340577" y="730354"/>
                      <a:pt x="1194875" y="644600"/>
                      <a:pt x="994621" y="675622"/>
                    </a:cubicBezTo>
                    <a:cubicBezTo>
                      <a:pt x="794367" y="706644"/>
                      <a:pt x="659898" y="659214"/>
                      <a:pt x="548756" y="675622"/>
                    </a:cubicBezTo>
                    <a:cubicBezTo>
                      <a:pt x="437614" y="692030"/>
                      <a:pt x="226341" y="670675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469883" h="675622" stroke="0" extrusionOk="0">
                    <a:moveTo>
                      <a:pt x="0" y="0"/>
                    </a:moveTo>
                    <a:cubicBezTo>
                      <a:pt x="219024" y="-6661"/>
                      <a:pt x="402416" y="44829"/>
                      <a:pt x="504660" y="0"/>
                    </a:cubicBezTo>
                    <a:cubicBezTo>
                      <a:pt x="606904" y="-44829"/>
                      <a:pt x="870517" y="23859"/>
                      <a:pt x="994621" y="0"/>
                    </a:cubicBezTo>
                    <a:cubicBezTo>
                      <a:pt x="1118725" y="-23859"/>
                      <a:pt x="1370633" y="38062"/>
                      <a:pt x="1469883" y="0"/>
                    </a:cubicBezTo>
                    <a:cubicBezTo>
                      <a:pt x="1494476" y="79802"/>
                      <a:pt x="1435023" y="252013"/>
                      <a:pt x="1469883" y="324299"/>
                    </a:cubicBezTo>
                    <a:cubicBezTo>
                      <a:pt x="1504743" y="396585"/>
                      <a:pt x="1440154" y="537734"/>
                      <a:pt x="1469883" y="675622"/>
                    </a:cubicBezTo>
                    <a:cubicBezTo>
                      <a:pt x="1228104" y="727334"/>
                      <a:pt x="1191070" y="618660"/>
                      <a:pt x="979922" y="675622"/>
                    </a:cubicBezTo>
                    <a:cubicBezTo>
                      <a:pt x="768774" y="732584"/>
                      <a:pt x="669084" y="654522"/>
                      <a:pt x="519359" y="675622"/>
                    </a:cubicBezTo>
                    <a:cubicBezTo>
                      <a:pt x="369634" y="696722"/>
                      <a:pt x="114689" y="631240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=78.21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19" y="5303407"/>
                <a:ext cx="1469883" cy="675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469883"/>
                          <a:gd name="connsiteY0" fmla="*/ 0 h 675622"/>
                          <a:gd name="connsiteX1" fmla="*/ 504660 w 1469883"/>
                          <a:gd name="connsiteY1" fmla="*/ 0 h 675622"/>
                          <a:gd name="connsiteX2" fmla="*/ 950524 w 1469883"/>
                          <a:gd name="connsiteY2" fmla="*/ 0 h 675622"/>
                          <a:gd name="connsiteX3" fmla="*/ 1469883 w 1469883"/>
                          <a:gd name="connsiteY3" fmla="*/ 0 h 675622"/>
                          <a:gd name="connsiteX4" fmla="*/ 1469883 w 1469883"/>
                          <a:gd name="connsiteY4" fmla="*/ 324299 h 675622"/>
                          <a:gd name="connsiteX5" fmla="*/ 1469883 w 1469883"/>
                          <a:gd name="connsiteY5" fmla="*/ 675622 h 675622"/>
                          <a:gd name="connsiteX6" fmla="*/ 994621 w 1469883"/>
                          <a:gd name="connsiteY6" fmla="*/ 675622 h 675622"/>
                          <a:gd name="connsiteX7" fmla="*/ 548756 w 1469883"/>
                          <a:gd name="connsiteY7" fmla="*/ 675622 h 675622"/>
                          <a:gd name="connsiteX8" fmla="*/ 0 w 1469883"/>
                          <a:gd name="connsiteY8" fmla="*/ 675622 h 675622"/>
                          <a:gd name="connsiteX9" fmla="*/ 0 w 1469883"/>
                          <a:gd name="connsiteY9" fmla="*/ 344567 h 675622"/>
                          <a:gd name="connsiteX10" fmla="*/ 0 w 1469883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69883" h="675622" fill="none" extrusionOk="0">
                            <a:moveTo>
                              <a:pt x="0" y="0"/>
                            </a:moveTo>
                            <a:cubicBezTo>
                              <a:pt x="159170" y="-43153"/>
                              <a:pt x="280834" y="10841"/>
                              <a:pt x="504660" y="0"/>
                            </a:cubicBezTo>
                            <a:cubicBezTo>
                              <a:pt x="728486" y="-10841"/>
                              <a:pt x="762699" y="13887"/>
                              <a:pt x="950524" y="0"/>
                            </a:cubicBezTo>
                            <a:cubicBezTo>
                              <a:pt x="1138349" y="-13887"/>
                              <a:pt x="1216246" y="56281"/>
                              <a:pt x="1469883" y="0"/>
                            </a:cubicBezTo>
                            <a:cubicBezTo>
                              <a:pt x="1485840" y="112568"/>
                              <a:pt x="1465094" y="196155"/>
                              <a:pt x="1469883" y="324299"/>
                            </a:cubicBezTo>
                            <a:cubicBezTo>
                              <a:pt x="1474672" y="452443"/>
                              <a:pt x="1437570" y="540334"/>
                              <a:pt x="1469883" y="675622"/>
                            </a:cubicBezTo>
                            <a:cubicBezTo>
                              <a:pt x="1340577" y="730354"/>
                              <a:pt x="1194875" y="644600"/>
                              <a:pt x="994621" y="675622"/>
                            </a:cubicBezTo>
                            <a:cubicBezTo>
                              <a:pt x="794367" y="706644"/>
                              <a:pt x="659898" y="659214"/>
                              <a:pt x="548756" y="675622"/>
                            </a:cubicBezTo>
                            <a:cubicBezTo>
                              <a:pt x="437614" y="692030"/>
                              <a:pt x="226341" y="670675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469883" h="675622" stroke="0" extrusionOk="0">
                            <a:moveTo>
                              <a:pt x="0" y="0"/>
                            </a:moveTo>
                            <a:cubicBezTo>
                              <a:pt x="219024" y="-6661"/>
                              <a:pt x="402416" y="44829"/>
                              <a:pt x="504660" y="0"/>
                            </a:cubicBezTo>
                            <a:cubicBezTo>
                              <a:pt x="606904" y="-44829"/>
                              <a:pt x="870517" y="23859"/>
                              <a:pt x="994621" y="0"/>
                            </a:cubicBezTo>
                            <a:cubicBezTo>
                              <a:pt x="1118725" y="-23859"/>
                              <a:pt x="1370633" y="38062"/>
                              <a:pt x="1469883" y="0"/>
                            </a:cubicBezTo>
                            <a:cubicBezTo>
                              <a:pt x="1494476" y="79802"/>
                              <a:pt x="1435023" y="252013"/>
                              <a:pt x="1469883" y="324299"/>
                            </a:cubicBezTo>
                            <a:cubicBezTo>
                              <a:pt x="1504743" y="396585"/>
                              <a:pt x="1440154" y="537734"/>
                              <a:pt x="1469883" y="675622"/>
                            </a:cubicBezTo>
                            <a:cubicBezTo>
                              <a:pt x="1228104" y="727334"/>
                              <a:pt x="1191070" y="618660"/>
                              <a:pt x="979922" y="675622"/>
                            </a:cubicBezTo>
                            <a:cubicBezTo>
                              <a:pt x="768774" y="732584"/>
                              <a:pt x="669084" y="654522"/>
                              <a:pt x="519359" y="675622"/>
                            </a:cubicBezTo>
                            <a:cubicBezTo>
                              <a:pt x="369634" y="696722"/>
                              <a:pt x="114689" y="631240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7B4011-E2EA-4B4E-BE15-F0EA8B4E8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389602"/>
                  </p:ext>
                </p:extLst>
              </p:nvPr>
            </p:nvGraphicFramePr>
            <p:xfrm>
              <a:off x="8539350" y="1789352"/>
              <a:ext cx="2422080" cy="424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33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45707897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7.515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9.185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16.25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46.875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53.125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59.375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2.459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192.325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942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7B4011-E2EA-4B4E-BE15-F0EA8B4E8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389602"/>
                  </p:ext>
                </p:extLst>
              </p:nvPr>
            </p:nvGraphicFramePr>
            <p:xfrm>
              <a:off x="8539350" y="1789352"/>
              <a:ext cx="2422080" cy="424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33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611755681"/>
                        </a:ext>
                      </a:extLst>
                    </a:gridCol>
                    <a:gridCol w="956871">
                      <a:extLst>
                        <a:ext uri="{9D8B030D-6E8A-4147-A177-3AD203B41FA5}">
                          <a16:colId xmlns:a16="http://schemas.microsoft.com/office/drawing/2014/main" val="3457078976"/>
                        </a:ext>
                      </a:extLst>
                    </a:gridCol>
                  </a:tblGrid>
                  <a:tr h="458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0" t="-1333" r="-377381" b="-8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4140" t="-1333" r="-101911" b="-8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53165" t="-1333" r="-1266" b="-83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7.515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9.185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16.25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46.875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53.125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ctr" latinLnBrk="0" hangingPunct="1"/>
                          <a:r>
                            <a:rPr lang="en-US" sz="1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59.375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344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0" t="-1124561" r="-377381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2.459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192.325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942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logic is not logic that </a:t>
            </a:r>
            <a:r>
              <a:rPr lang="en-US"/>
              <a:t>is fuzzy, </a:t>
            </a:r>
            <a:r>
              <a:rPr lang="en-US" dirty="0"/>
              <a:t>but logic that is used to describe fuzziness. </a:t>
            </a:r>
          </a:p>
          <a:p>
            <a:r>
              <a:rPr lang="en-US" dirty="0"/>
              <a:t>Fuzzy logic is the theory of </a:t>
            </a:r>
            <a:r>
              <a:rPr lang="en-US"/>
              <a:t>fuzzy sets, </a:t>
            </a:r>
            <a:r>
              <a:rPr lang="en-US" dirty="0"/>
              <a:t>sets that calibrate vagueness.</a:t>
            </a:r>
          </a:p>
          <a:p>
            <a:endParaRPr lang="en-US" dirty="0"/>
          </a:p>
          <a:p>
            <a:r>
              <a:rPr lang="en-US" dirty="0"/>
              <a:t>It’s not a method for reasoning under uncertainty </a:t>
            </a:r>
          </a:p>
          <a:p>
            <a:pPr lvl="1"/>
            <a:r>
              <a:rPr lang="en-US" dirty="0"/>
              <a:t> that’s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Apply the fuzzy output to the equation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Student A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Student 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Mamdani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A34BC-D56A-49A7-AEFC-C5565C0ECE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52A1A-6A03-4CE1-BA89-3EBD4A391453}"/>
                  </a:ext>
                </a:extLst>
              </p:cNvPr>
              <p:cNvSpPr/>
              <p:nvPr/>
            </p:nvSpPr>
            <p:spPr>
              <a:xfrm>
                <a:off x="2804187" y="4497572"/>
                <a:ext cx="5095803" cy="1392865"/>
              </a:xfrm>
              <a:custGeom>
                <a:avLst/>
                <a:gdLst>
                  <a:gd name="connsiteX0" fmla="*/ 0 w 5095803"/>
                  <a:gd name="connsiteY0" fmla="*/ 0 h 1392865"/>
                  <a:gd name="connsiteX1" fmla="*/ 464284 w 5095803"/>
                  <a:gd name="connsiteY1" fmla="*/ 0 h 1392865"/>
                  <a:gd name="connsiteX2" fmla="*/ 979527 w 5095803"/>
                  <a:gd name="connsiteY2" fmla="*/ 0 h 1392865"/>
                  <a:gd name="connsiteX3" fmla="*/ 1443811 w 5095803"/>
                  <a:gd name="connsiteY3" fmla="*/ 0 h 1392865"/>
                  <a:gd name="connsiteX4" fmla="*/ 1959053 w 5095803"/>
                  <a:gd name="connsiteY4" fmla="*/ 0 h 1392865"/>
                  <a:gd name="connsiteX5" fmla="*/ 2423337 w 5095803"/>
                  <a:gd name="connsiteY5" fmla="*/ 0 h 1392865"/>
                  <a:gd name="connsiteX6" fmla="*/ 2836664 w 5095803"/>
                  <a:gd name="connsiteY6" fmla="*/ 0 h 1392865"/>
                  <a:gd name="connsiteX7" fmla="*/ 3453822 w 5095803"/>
                  <a:gd name="connsiteY7" fmla="*/ 0 h 1392865"/>
                  <a:gd name="connsiteX8" fmla="*/ 3867148 w 5095803"/>
                  <a:gd name="connsiteY8" fmla="*/ 0 h 1392865"/>
                  <a:gd name="connsiteX9" fmla="*/ 4331433 w 5095803"/>
                  <a:gd name="connsiteY9" fmla="*/ 0 h 1392865"/>
                  <a:gd name="connsiteX10" fmla="*/ 5095803 w 5095803"/>
                  <a:gd name="connsiteY10" fmla="*/ 0 h 1392865"/>
                  <a:gd name="connsiteX11" fmla="*/ 5095803 w 5095803"/>
                  <a:gd name="connsiteY11" fmla="*/ 478217 h 1392865"/>
                  <a:gd name="connsiteX12" fmla="*/ 5095803 w 5095803"/>
                  <a:gd name="connsiteY12" fmla="*/ 928577 h 1392865"/>
                  <a:gd name="connsiteX13" fmla="*/ 5095803 w 5095803"/>
                  <a:gd name="connsiteY13" fmla="*/ 1392865 h 1392865"/>
                  <a:gd name="connsiteX14" fmla="*/ 4529603 w 5095803"/>
                  <a:gd name="connsiteY14" fmla="*/ 1392865 h 1392865"/>
                  <a:gd name="connsiteX15" fmla="*/ 3861486 w 5095803"/>
                  <a:gd name="connsiteY15" fmla="*/ 1392865 h 1392865"/>
                  <a:gd name="connsiteX16" fmla="*/ 3193370 w 5095803"/>
                  <a:gd name="connsiteY16" fmla="*/ 1392865 h 1392865"/>
                  <a:gd name="connsiteX17" fmla="*/ 2780044 w 5095803"/>
                  <a:gd name="connsiteY17" fmla="*/ 1392865 h 1392865"/>
                  <a:gd name="connsiteX18" fmla="*/ 2264801 w 5095803"/>
                  <a:gd name="connsiteY18" fmla="*/ 1392865 h 1392865"/>
                  <a:gd name="connsiteX19" fmla="*/ 1851475 w 5095803"/>
                  <a:gd name="connsiteY19" fmla="*/ 1392865 h 1392865"/>
                  <a:gd name="connsiteX20" fmla="*/ 1183359 w 5095803"/>
                  <a:gd name="connsiteY20" fmla="*/ 1392865 h 1392865"/>
                  <a:gd name="connsiteX21" fmla="*/ 770032 w 5095803"/>
                  <a:gd name="connsiteY21" fmla="*/ 1392865 h 1392865"/>
                  <a:gd name="connsiteX22" fmla="*/ 0 w 5095803"/>
                  <a:gd name="connsiteY22" fmla="*/ 1392865 h 1392865"/>
                  <a:gd name="connsiteX23" fmla="*/ 0 w 5095803"/>
                  <a:gd name="connsiteY23" fmla="*/ 928577 h 1392865"/>
                  <a:gd name="connsiteX24" fmla="*/ 0 w 5095803"/>
                  <a:gd name="connsiteY24" fmla="*/ 478217 h 1392865"/>
                  <a:gd name="connsiteX25" fmla="*/ 0 w 5095803"/>
                  <a:gd name="connsiteY25" fmla="*/ 0 h 139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95803" h="1392865" fill="none" extrusionOk="0">
                    <a:moveTo>
                      <a:pt x="0" y="0"/>
                    </a:moveTo>
                    <a:cubicBezTo>
                      <a:pt x="110974" y="-54028"/>
                      <a:pt x="313701" y="38557"/>
                      <a:pt x="464284" y="0"/>
                    </a:cubicBezTo>
                    <a:cubicBezTo>
                      <a:pt x="614867" y="-38557"/>
                      <a:pt x="864214" y="2801"/>
                      <a:pt x="979527" y="0"/>
                    </a:cubicBezTo>
                    <a:cubicBezTo>
                      <a:pt x="1094840" y="-2801"/>
                      <a:pt x="1340167" y="29613"/>
                      <a:pt x="1443811" y="0"/>
                    </a:cubicBezTo>
                    <a:cubicBezTo>
                      <a:pt x="1547455" y="-29613"/>
                      <a:pt x="1773951" y="36127"/>
                      <a:pt x="1959053" y="0"/>
                    </a:cubicBezTo>
                    <a:cubicBezTo>
                      <a:pt x="2144155" y="-36127"/>
                      <a:pt x="2244263" y="43542"/>
                      <a:pt x="2423337" y="0"/>
                    </a:cubicBezTo>
                    <a:cubicBezTo>
                      <a:pt x="2602411" y="-43542"/>
                      <a:pt x="2671800" y="27562"/>
                      <a:pt x="2836664" y="0"/>
                    </a:cubicBezTo>
                    <a:cubicBezTo>
                      <a:pt x="3001528" y="-27562"/>
                      <a:pt x="3201652" y="21583"/>
                      <a:pt x="3453822" y="0"/>
                    </a:cubicBezTo>
                    <a:cubicBezTo>
                      <a:pt x="3705992" y="-21583"/>
                      <a:pt x="3749476" y="7635"/>
                      <a:pt x="3867148" y="0"/>
                    </a:cubicBezTo>
                    <a:cubicBezTo>
                      <a:pt x="3984820" y="-7635"/>
                      <a:pt x="4230069" y="22955"/>
                      <a:pt x="4331433" y="0"/>
                    </a:cubicBezTo>
                    <a:cubicBezTo>
                      <a:pt x="4432798" y="-22955"/>
                      <a:pt x="4843957" y="76015"/>
                      <a:pt x="5095803" y="0"/>
                    </a:cubicBezTo>
                    <a:cubicBezTo>
                      <a:pt x="5119084" y="121271"/>
                      <a:pt x="5091088" y="343097"/>
                      <a:pt x="5095803" y="478217"/>
                    </a:cubicBezTo>
                    <a:cubicBezTo>
                      <a:pt x="5100518" y="613337"/>
                      <a:pt x="5076248" y="740718"/>
                      <a:pt x="5095803" y="928577"/>
                    </a:cubicBezTo>
                    <a:cubicBezTo>
                      <a:pt x="5115358" y="1116436"/>
                      <a:pt x="5079487" y="1196696"/>
                      <a:pt x="5095803" y="1392865"/>
                    </a:cubicBezTo>
                    <a:cubicBezTo>
                      <a:pt x="4957751" y="1445826"/>
                      <a:pt x="4687288" y="1377616"/>
                      <a:pt x="4529603" y="1392865"/>
                    </a:cubicBezTo>
                    <a:cubicBezTo>
                      <a:pt x="4371918" y="1408114"/>
                      <a:pt x="4090514" y="1366477"/>
                      <a:pt x="3861486" y="1392865"/>
                    </a:cubicBezTo>
                    <a:cubicBezTo>
                      <a:pt x="3632458" y="1419253"/>
                      <a:pt x="3441089" y="1346056"/>
                      <a:pt x="3193370" y="1392865"/>
                    </a:cubicBezTo>
                    <a:cubicBezTo>
                      <a:pt x="2945651" y="1439674"/>
                      <a:pt x="2888924" y="1349695"/>
                      <a:pt x="2780044" y="1392865"/>
                    </a:cubicBezTo>
                    <a:cubicBezTo>
                      <a:pt x="2671164" y="1436035"/>
                      <a:pt x="2483087" y="1389500"/>
                      <a:pt x="2264801" y="1392865"/>
                    </a:cubicBezTo>
                    <a:cubicBezTo>
                      <a:pt x="2046515" y="1396230"/>
                      <a:pt x="1999346" y="1377812"/>
                      <a:pt x="1851475" y="1392865"/>
                    </a:cubicBezTo>
                    <a:cubicBezTo>
                      <a:pt x="1703604" y="1407918"/>
                      <a:pt x="1371779" y="1330927"/>
                      <a:pt x="1183359" y="1392865"/>
                    </a:cubicBezTo>
                    <a:cubicBezTo>
                      <a:pt x="994939" y="1454803"/>
                      <a:pt x="870028" y="1359604"/>
                      <a:pt x="770032" y="1392865"/>
                    </a:cubicBezTo>
                    <a:cubicBezTo>
                      <a:pt x="670036" y="1426126"/>
                      <a:pt x="371228" y="1381019"/>
                      <a:pt x="0" y="1392865"/>
                    </a:cubicBezTo>
                    <a:cubicBezTo>
                      <a:pt x="-16327" y="1160940"/>
                      <a:pt x="35150" y="1041408"/>
                      <a:pt x="0" y="928577"/>
                    </a:cubicBezTo>
                    <a:cubicBezTo>
                      <a:pt x="-35150" y="815746"/>
                      <a:pt x="11069" y="698134"/>
                      <a:pt x="0" y="478217"/>
                    </a:cubicBezTo>
                    <a:cubicBezTo>
                      <a:pt x="-11069" y="258300"/>
                      <a:pt x="38123" y="122299"/>
                      <a:pt x="0" y="0"/>
                    </a:cubicBezTo>
                    <a:close/>
                  </a:path>
                  <a:path w="5095803" h="1392865" stroke="0" extrusionOk="0">
                    <a:moveTo>
                      <a:pt x="0" y="0"/>
                    </a:moveTo>
                    <a:cubicBezTo>
                      <a:pt x="182846" y="-47895"/>
                      <a:pt x="297940" y="33486"/>
                      <a:pt x="515242" y="0"/>
                    </a:cubicBezTo>
                    <a:cubicBezTo>
                      <a:pt x="732544" y="-33486"/>
                      <a:pt x="813162" y="2357"/>
                      <a:pt x="1081443" y="0"/>
                    </a:cubicBezTo>
                    <a:cubicBezTo>
                      <a:pt x="1349724" y="-2357"/>
                      <a:pt x="1470628" y="47769"/>
                      <a:pt x="1596685" y="0"/>
                    </a:cubicBezTo>
                    <a:cubicBezTo>
                      <a:pt x="1722742" y="-47769"/>
                      <a:pt x="1920327" y="11644"/>
                      <a:pt x="2060969" y="0"/>
                    </a:cubicBezTo>
                    <a:cubicBezTo>
                      <a:pt x="2201611" y="-11644"/>
                      <a:pt x="2359180" y="26625"/>
                      <a:pt x="2576212" y="0"/>
                    </a:cubicBezTo>
                    <a:cubicBezTo>
                      <a:pt x="2793244" y="-26625"/>
                      <a:pt x="2951283" y="17142"/>
                      <a:pt x="3193370" y="0"/>
                    </a:cubicBezTo>
                    <a:cubicBezTo>
                      <a:pt x="3435457" y="-17142"/>
                      <a:pt x="3616026" y="23037"/>
                      <a:pt x="3759570" y="0"/>
                    </a:cubicBezTo>
                    <a:cubicBezTo>
                      <a:pt x="3903114" y="-23037"/>
                      <a:pt x="4199142" y="24839"/>
                      <a:pt x="4325771" y="0"/>
                    </a:cubicBezTo>
                    <a:cubicBezTo>
                      <a:pt x="4452400" y="-24839"/>
                      <a:pt x="4906598" y="63136"/>
                      <a:pt x="5095803" y="0"/>
                    </a:cubicBezTo>
                    <a:cubicBezTo>
                      <a:pt x="5141754" y="105671"/>
                      <a:pt x="5063172" y="336283"/>
                      <a:pt x="5095803" y="450360"/>
                    </a:cubicBezTo>
                    <a:cubicBezTo>
                      <a:pt x="5128434" y="564437"/>
                      <a:pt x="5043520" y="733023"/>
                      <a:pt x="5095803" y="928577"/>
                    </a:cubicBezTo>
                    <a:cubicBezTo>
                      <a:pt x="5148086" y="1124131"/>
                      <a:pt x="5082990" y="1213691"/>
                      <a:pt x="5095803" y="1392865"/>
                    </a:cubicBezTo>
                    <a:cubicBezTo>
                      <a:pt x="4961053" y="1439874"/>
                      <a:pt x="4738895" y="1362347"/>
                      <a:pt x="4631519" y="1392865"/>
                    </a:cubicBezTo>
                    <a:cubicBezTo>
                      <a:pt x="4524143" y="1423383"/>
                      <a:pt x="4272272" y="1335365"/>
                      <a:pt x="4116276" y="1392865"/>
                    </a:cubicBezTo>
                    <a:cubicBezTo>
                      <a:pt x="3960280" y="1450365"/>
                      <a:pt x="3770326" y="1369613"/>
                      <a:pt x="3550076" y="1392865"/>
                    </a:cubicBezTo>
                    <a:cubicBezTo>
                      <a:pt x="3329826" y="1416117"/>
                      <a:pt x="3220571" y="1338764"/>
                      <a:pt x="2983876" y="1392865"/>
                    </a:cubicBezTo>
                    <a:cubicBezTo>
                      <a:pt x="2747181" y="1446966"/>
                      <a:pt x="2665739" y="1359291"/>
                      <a:pt x="2570550" y="1392865"/>
                    </a:cubicBezTo>
                    <a:cubicBezTo>
                      <a:pt x="2475361" y="1426439"/>
                      <a:pt x="2218679" y="1355569"/>
                      <a:pt x="1953391" y="1392865"/>
                    </a:cubicBezTo>
                    <a:cubicBezTo>
                      <a:pt x="1688103" y="1430161"/>
                      <a:pt x="1663184" y="1359512"/>
                      <a:pt x="1540065" y="1392865"/>
                    </a:cubicBezTo>
                    <a:cubicBezTo>
                      <a:pt x="1416946" y="1426218"/>
                      <a:pt x="1166413" y="1363752"/>
                      <a:pt x="1024823" y="1392865"/>
                    </a:cubicBezTo>
                    <a:cubicBezTo>
                      <a:pt x="883233" y="1421978"/>
                      <a:pt x="785121" y="1346763"/>
                      <a:pt x="611496" y="1392865"/>
                    </a:cubicBezTo>
                    <a:cubicBezTo>
                      <a:pt x="437871" y="1438967"/>
                      <a:pt x="274300" y="1355591"/>
                      <a:pt x="0" y="1392865"/>
                    </a:cubicBezTo>
                    <a:cubicBezTo>
                      <a:pt x="-4705" y="1167871"/>
                      <a:pt x="18406" y="1049537"/>
                      <a:pt x="0" y="900719"/>
                    </a:cubicBezTo>
                    <a:cubicBezTo>
                      <a:pt x="-18406" y="751901"/>
                      <a:pt x="7580" y="559462"/>
                      <a:pt x="0" y="422502"/>
                    </a:cubicBezTo>
                    <a:cubicBezTo>
                      <a:pt x="-7580" y="285542"/>
                      <a:pt x="6488" y="19782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marL="1698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7.51+9.18+16.25+46.87+53.12+59.37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698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192.325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52A1A-6A03-4CE1-BA89-3EBD4A39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87" y="4497572"/>
                <a:ext cx="5095803" cy="1392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5095803"/>
                          <a:gd name="connsiteY0" fmla="*/ 0 h 1392865"/>
                          <a:gd name="connsiteX1" fmla="*/ 464284 w 5095803"/>
                          <a:gd name="connsiteY1" fmla="*/ 0 h 1392865"/>
                          <a:gd name="connsiteX2" fmla="*/ 979527 w 5095803"/>
                          <a:gd name="connsiteY2" fmla="*/ 0 h 1392865"/>
                          <a:gd name="connsiteX3" fmla="*/ 1443811 w 5095803"/>
                          <a:gd name="connsiteY3" fmla="*/ 0 h 1392865"/>
                          <a:gd name="connsiteX4" fmla="*/ 1959053 w 5095803"/>
                          <a:gd name="connsiteY4" fmla="*/ 0 h 1392865"/>
                          <a:gd name="connsiteX5" fmla="*/ 2423337 w 5095803"/>
                          <a:gd name="connsiteY5" fmla="*/ 0 h 1392865"/>
                          <a:gd name="connsiteX6" fmla="*/ 2836664 w 5095803"/>
                          <a:gd name="connsiteY6" fmla="*/ 0 h 1392865"/>
                          <a:gd name="connsiteX7" fmla="*/ 3453822 w 5095803"/>
                          <a:gd name="connsiteY7" fmla="*/ 0 h 1392865"/>
                          <a:gd name="connsiteX8" fmla="*/ 3867148 w 5095803"/>
                          <a:gd name="connsiteY8" fmla="*/ 0 h 1392865"/>
                          <a:gd name="connsiteX9" fmla="*/ 4331433 w 5095803"/>
                          <a:gd name="connsiteY9" fmla="*/ 0 h 1392865"/>
                          <a:gd name="connsiteX10" fmla="*/ 5095803 w 5095803"/>
                          <a:gd name="connsiteY10" fmla="*/ 0 h 1392865"/>
                          <a:gd name="connsiteX11" fmla="*/ 5095803 w 5095803"/>
                          <a:gd name="connsiteY11" fmla="*/ 478217 h 1392865"/>
                          <a:gd name="connsiteX12" fmla="*/ 5095803 w 5095803"/>
                          <a:gd name="connsiteY12" fmla="*/ 928577 h 1392865"/>
                          <a:gd name="connsiteX13" fmla="*/ 5095803 w 5095803"/>
                          <a:gd name="connsiteY13" fmla="*/ 1392865 h 1392865"/>
                          <a:gd name="connsiteX14" fmla="*/ 4529603 w 5095803"/>
                          <a:gd name="connsiteY14" fmla="*/ 1392865 h 1392865"/>
                          <a:gd name="connsiteX15" fmla="*/ 3861486 w 5095803"/>
                          <a:gd name="connsiteY15" fmla="*/ 1392865 h 1392865"/>
                          <a:gd name="connsiteX16" fmla="*/ 3193370 w 5095803"/>
                          <a:gd name="connsiteY16" fmla="*/ 1392865 h 1392865"/>
                          <a:gd name="connsiteX17" fmla="*/ 2780044 w 5095803"/>
                          <a:gd name="connsiteY17" fmla="*/ 1392865 h 1392865"/>
                          <a:gd name="connsiteX18" fmla="*/ 2264801 w 5095803"/>
                          <a:gd name="connsiteY18" fmla="*/ 1392865 h 1392865"/>
                          <a:gd name="connsiteX19" fmla="*/ 1851475 w 5095803"/>
                          <a:gd name="connsiteY19" fmla="*/ 1392865 h 1392865"/>
                          <a:gd name="connsiteX20" fmla="*/ 1183359 w 5095803"/>
                          <a:gd name="connsiteY20" fmla="*/ 1392865 h 1392865"/>
                          <a:gd name="connsiteX21" fmla="*/ 770032 w 5095803"/>
                          <a:gd name="connsiteY21" fmla="*/ 1392865 h 1392865"/>
                          <a:gd name="connsiteX22" fmla="*/ 0 w 5095803"/>
                          <a:gd name="connsiteY22" fmla="*/ 1392865 h 1392865"/>
                          <a:gd name="connsiteX23" fmla="*/ 0 w 5095803"/>
                          <a:gd name="connsiteY23" fmla="*/ 928577 h 1392865"/>
                          <a:gd name="connsiteX24" fmla="*/ 0 w 5095803"/>
                          <a:gd name="connsiteY24" fmla="*/ 478217 h 1392865"/>
                          <a:gd name="connsiteX25" fmla="*/ 0 w 5095803"/>
                          <a:gd name="connsiteY25" fmla="*/ 0 h 1392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5095803" h="1392865" fill="none" extrusionOk="0">
                            <a:moveTo>
                              <a:pt x="0" y="0"/>
                            </a:moveTo>
                            <a:cubicBezTo>
                              <a:pt x="110974" y="-54028"/>
                              <a:pt x="313701" y="38557"/>
                              <a:pt x="464284" y="0"/>
                            </a:cubicBezTo>
                            <a:cubicBezTo>
                              <a:pt x="614867" y="-38557"/>
                              <a:pt x="864214" y="2801"/>
                              <a:pt x="979527" y="0"/>
                            </a:cubicBezTo>
                            <a:cubicBezTo>
                              <a:pt x="1094840" y="-2801"/>
                              <a:pt x="1340167" y="29613"/>
                              <a:pt x="1443811" y="0"/>
                            </a:cubicBezTo>
                            <a:cubicBezTo>
                              <a:pt x="1547455" y="-29613"/>
                              <a:pt x="1773951" y="36127"/>
                              <a:pt x="1959053" y="0"/>
                            </a:cubicBezTo>
                            <a:cubicBezTo>
                              <a:pt x="2144155" y="-36127"/>
                              <a:pt x="2244263" y="43542"/>
                              <a:pt x="2423337" y="0"/>
                            </a:cubicBezTo>
                            <a:cubicBezTo>
                              <a:pt x="2602411" y="-43542"/>
                              <a:pt x="2671800" y="27562"/>
                              <a:pt x="2836664" y="0"/>
                            </a:cubicBezTo>
                            <a:cubicBezTo>
                              <a:pt x="3001528" y="-27562"/>
                              <a:pt x="3201652" y="21583"/>
                              <a:pt x="3453822" y="0"/>
                            </a:cubicBezTo>
                            <a:cubicBezTo>
                              <a:pt x="3705992" y="-21583"/>
                              <a:pt x="3749476" y="7635"/>
                              <a:pt x="3867148" y="0"/>
                            </a:cubicBezTo>
                            <a:cubicBezTo>
                              <a:pt x="3984820" y="-7635"/>
                              <a:pt x="4230069" y="22955"/>
                              <a:pt x="4331433" y="0"/>
                            </a:cubicBezTo>
                            <a:cubicBezTo>
                              <a:pt x="4432798" y="-22955"/>
                              <a:pt x="4843957" y="76015"/>
                              <a:pt x="5095803" y="0"/>
                            </a:cubicBezTo>
                            <a:cubicBezTo>
                              <a:pt x="5119084" y="121271"/>
                              <a:pt x="5091088" y="343097"/>
                              <a:pt x="5095803" y="478217"/>
                            </a:cubicBezTo>
                            <a:cubicBezTo>
                              <a:pt x="5100518" y="613337"/>
                              <a:pt x="5076248" y="740718"/>
                              <a:pt x="5095803" y="928577"/>
                            </a:cubicBezTo>
                            <a:cubicBezTo>
                              <a:pt x="5115358" y="1116436"/>
                              <a:pt x="5079487" y="1196696"/>
                              <a:pt x="5095803" y="1392865"/>
                            </a:cubicBezTo>
                            <a:cubicBezTo>
                              <a:pt x="4957751" y="1445826"/>
                              <a:pt x="4687288" y="1377616"/>
                              <a:pt x="4529603" y="1392865"/>
                            </a:cubicBezTo>
                            <a:cubicBezTo>
                              <a:pt x="4371918" y="1408114"/>
                              <a:pt x="4090514" y="1366477"/>
                              <a:pt x="3861486" y="1392865"/>
                            </a:cubicBezTo>
                            <a:cubicBezTo>
                              <a:pt x="3632458" y="1419253"/>
                              <a:pt x="3441089" y="1346056"/>
                              <a:pt x="3193370" y="1392865"/>
                            </a:cubicBezTo>
                            <a:cubicBezTo>
                              <a:pt x="2945651" y="1439674"/>
                              <a:pt x="2888924" y="1349695"/>
                              <a:pt x="2780044" y="1392865"/>
                            </a:cubicBezTo>
                            <a:cubicBezTo>
                              <a:pt x="2671164" y="1436035"/>
                              <a:pt x="2483087" y="1389500"/>
                              <a:pt x="2264801" y="1392865"/>
                            </a:cubicBezTo>
                            <a:cubicBezTo>
                              <a:pt x="2046515" y="1396230"/>
                              <a:pt x="1999346" y="1377812"/>
                              <a:pt x="1851475" y="1392865"/>
                            </a:cubicBezTo>
                            <a:cubicBezTo>
                              <a:pt x="1703604" y="1407918"/>
                              <a:pt x="1371779" y="1330927"/>
                              <a:pt x="1183359" y="1392865"/>
                            </a:cubicBezTo>
                            <a:cubicBezTo>
                              <a:pt x="994939" y="1454803"/>
                              <a:pt x="870028" y="1359604"/>
                              <a:pt x="770032" y="1392865"/>
                            </a:cubicBezTo>
                            <a:cubicBezTo>
                              <a:pt x="670036" y="1426126"/>
                              <a:pt x="371228" y="1381019"/>
                              <a:pt x="0" y="1392865"/>
                            </a:cubicBezTo>
                            <a:cubicBezTo>
                              <a:pt x="-16327" y="1160940"/>
                              <a:pt x="35150" y="1041408"/>
                              <a:pt x="0" y="928577"/>
                            </a:cubicBezTo>
                            <a:cubicBezTo>
                              <a:pt x="-35150" y="815746"/>
                              <a:pt x="11069" y="698134"/>
                              <a:pt x="0" y="478217"/>
                            </a:cubicBezTo>
                            <a:cubicBezTo>
                              <a:pt x="-11069" y="258300"/>
                              <a:pt x="38123" y="122299"/>
                              <a:pt x="0" y="0"/>
                            </a:cubicBezTo>
                            <a:close/>
                          </a:path>
                          <a:path w="5095803" h="1392865" stroke="0" extrusionOk="0">
                            <a:moveTo>
                              <a:pt x="0" y="0"/>
                            </a:moveTo>
                            <a:cubicBezTo>
                              <a:pt x="182846" y="-47895"/>
                              <a:pt x="297940" y="33486"/>
                              <a:pt x="515242" y="0"/>
                            </a:cubicBezTo>
                            <a:cubicBezTo>
                              <a:pt x="732544" y="-33486"/>
                              <a:pt x="813162" y="2357"/>
                              <a:pt x="1081443" y="0"/>
                            </a:cubicBezTo>
                            <a:cubicBezTo>
                              <a:pt x="1349724" y="-2357"/>
                              <a:pt x="1470628" y="47769"/>
                              <a:pt x="1596685" y="0"/>
                            </a:cubicBezTo>
                            <a:cubicBezTo>
                              <a:pt x="1722742" y="-47769"/>
                              <a:pt x="1920327" y="11644"/>
                              <a:pt x="2060969" y="0"/>
                            </a:cubicBezTo>
                            <a:cubicBezTo>
                              <a:pt x="2201611" y="-11644"/>
                              <a:pt x="2359180" y="26625"/>
                              <a:pt x="2576212" y="0"/>
                            </a:cubicBezTo>
                            <a:cubicBezTo>
                              <a:pt x="2793244" y="-26625"/>
                              <a:pt x="2951283" y="17142"/>
                              <a:pt x="3193370" y="0"/>
                            </a:cubicBezTo>
                            <a:cubicBezTo>
                              <a:pt x="3435457" y="-17142"/>
                              <a:pt x="3616026" y="23037"/>
                              <a:pt x="3759570" y="0"/>
                            </a:cubicBezTo>
                            <a:cubicBezTo>
                              <a:pt x="3903114" y="-23037"/>
                              <a:pt x="4199142" y="24839"/>
                              <a:pt x="4325771" y="0"/>
                            </a:cubicBezTo>
                            <a:cubicBezTo>
                              <a:pt x="4452400" y="-24839"/>
                              <a:pt x="4906598" y="63136"/>
                              <a:pt x="5095803" y="0"/>
                            </a:cubicBezTo>
                            <a:cubicBezTo>
                              <a:pt x="5141754" y="105671"/>
                              <a:pt x="5063172" y="336283"/>
                              <a:pt x="5095803" y="450360"/>
                            </a:cubicBezTo>
                            <a:cubicBezTo>
                              <a:pt x="5128434" y="564437"/>
                              <a:pt x="5043520" y="733023"/>
                              <a:pt x="5095803" y="928577"/>
                            </a:cubicBezTo>
                            <a:cubicBezTo>
                              <a:pt x="5148086" y="1124131"/>
                              <a:pt x="5082990" y="1213691"/>
                              <a:pt x="5095803" y="1392865"/>
                            </a:cubicBezTo>
                            <a:cubicBezTo>
                              <a:pt x="4961053" y="1439874"/>
                              <a:pt x="4738895" y="1362347"/>
                              <a:pt x="4631519" y="1392865"/>
                            </a:cubicBezTo>
                            <a:cubicBezTo>
                              <a:pt x="4524143" y="1423383"/>
                              <a:pt x="4272272" y="1335365"/>
                              <a:pt x="4116276" y="1392865"/>
                            </a:cubicBezTo>
                            <a:cubicBezTo>
                              <a:pt x="3960280" y="1450365"/>
                              <a:pt x="3770326" y="1369613"/>
                              <a:pt x="3550076" y="1392865"/>
                            </a:cubicBezTo>
                            <a:cubicBezTo>
                              <a:pt x="3329826" y="1416117"/>
                              <a:pt x="3220571" y="1338764"/>
                              <a:pt x="2983876" y="1392865"/>
                            </a:cubicBezTo>
                            <a:cubicBezTo>
                              <a:pt x="2747181" y="1446966"/>
                              <a:pt x="2665739" y="1359291"/>
                              <a:pt x="2570550" y="1392865"/>
                            </a:cubicBezTo>
                            <a:cubicBezTo>
                              <a:pt x="2475361" y="1426439"/>
                              <a:pt x="2218679" y="1355569"/>
                              <a:pt x="1953391" y="1392865"/>
                            </a:cubicBezTo>
                            <a:cubicBezTo>
                              <a:pt x="1688103" y="1430161"/>
                              <a:pt x="1663184" y="1359512"/>
                              <a:pt x="1540065" y="1392865"/>
                            </a:cubicBezTo>
                            <a:cubicBezTo>
                              <a:pt x="1416946" y="1426218"/>
                              <a:pt x="1166413" y="1363752"/>
                              <a:pt x="1024823" y="1392865"/>
                            </a:cubicBezTo>
                            <a:cubicBezTo>
                              <a:pt x="883233" y="1421978"/>
                              <a:pt x="785121" y="1346763"/>
                              <a:pt x="611496" y="1392865"/>
                            </a:cubicBezTo>
                            <a:cubicBezTo>
                              <a:pt x="437871" y="1438967"/>
                              <a:pt x="274300" y="1355591"/>
                              <a:pt x="0" y="1392865"/>
                            </a:cubicBezTo>
                            <a:cubicBezTo>
                              <a:pt x="-4705" y="1167871"/>
                              <a:pt x="18406" y="1049537"/>
                              <a:pt x="0" y="900719"/>
                            </a:cubicBezTo>
                            <a:cubicBezTo>
                              <a:pt x="-18406" y="751901"/>
                              <a:pt x="7580" y="559462"/>
                              <a:pt x="0" y="422502"/>
                            </a:cubicBezTo>
                            <a:cubicBezTo>
                              <a:pt x="-7580" y="285542"/>
                              <a:pt x="6488" y="197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ACBD48-8FA4-4C69-8C76-E03F1B3BA728}"/>
                  </a:ext>
                </a:extLst>
              </p:cNvPr>
              <p:cNvSpPr/>
              <p:nvPr/>
            </p:nvSpPr>
            <p:spPr>
              <a:xfrm>
                <a:off x="8216376" y="4734855"/>
                <a:ext cx="1544312" cy="675622"/>
              </a:xfrm>
              <a:custGeom>
                <a:avLst/>
                <a:gdLst>
                  <a:gd name="connsiteX0" fmla="*/ 0 w 1544312"/>
                  <a:gd name="connsiteY0" fmla="*/ 0 h 675622"/>
                  <a:gd name="connsiteX1" fmla="*/ 530214 w 1544312"/>
                  <a:gd name="connsiteY1" fmla="*/ 0 h 675622"/>
                  <a:gd name="connsiteX2" fmla="*/ 998655 w 1544312"/>
                  <a:gd name="connsiteY2" fmla="*/ 0 h 675622"/>
                  <a:gd name="connsiteX3" fmla="*/ 1544312 w 1544312"/>
                  <a:gd name="connsiteY3" fmla="*/ 0 h 675622"/>
                  <a:gd name="connsiteX4" fmla="*/ 1544312 w 1544312"/>
                  <a:gd name="connsiteY4" fmla="*/ 324299 h 675622"/>
                  <a:gd name="connsiteX5" fmla="*/ 1544312 w 1544312"/>
                  <a:gd name="connsiteY5" fmla="*/ 675622 h 675622"/>
                  <a:gd name="connsiteX6" fmla="*/ 1044984 w 1544312"/>
                  <a:gd name="connsiteY6" fmla="*/ 675622 h 675622"/>
                  <a:gd name="connsiteX7" fmla="*/ 576543 w 1544312"/>
                  <a:gd name="connsiteY7" fmla="*/ 675622 h 675622"/>
                  <a:gd name="connsiteX8" fmla="*/ 0 w 1544312"/>
                  <a:gd name="connsiteY8" fmla="*/ 675622 h 675622"/>
                  <a:gd name="connsiteX9" fmla="*/ 0 w 1544312"/>
                  <a:gd name="connsiteY9" fmla="*/ 344567 h 675622"/>
                  <a:gd name="connsiteX10" fmla="*/ 0 w 1544312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4312" h="675622" fill="none" extrusionOk="0">
                    <a:moveTo>
                      <a:pt x="0" y="0"/>
                    </a:moveTo>
                    <a:cubicBezTo>
                      <a:pt x="241102" y="-45239"/>
                      <a:pt x="319103" y="51882"/>
                      <a:pt x="530214" y="0"/>
                    </a:cubicBezTo>
                    <a:cubicBezTo>
                      <a:pt x="741325" y="-51882"/>
                      <a:pt x="891450" y="2478"/>
                      <a:pt x="998655" y="0"/>
                    </a:cubicBezTo>
                    <a:cubicBezTo>
                      <a:pt x="1105860" y="-2478"/>
                      <a:pt x="1346001" y="31916"/>
                      <a:pt x="1544312" y="0"/>
                    </a:cubicBezTo>
                    <a:cubicBezTo>
                      <a:pt x="1560269" y="112568"/>
                      <a:pt x="1539523" y="196155"/>
                      <a:pt x="1544312" y="324299"/>
                    </a:cubicBezTo>
                    <a:cubicBezTo>
                      <a:pt x="1549101" y="452443"/>
                      <a:pt x="1511999" y="540334"/>
                      <a:pt x="1544312" y="675622"/>
                    </a:cubicBezTo>
                    <a:cubicBezTo>
                      <a:pt x="1422682" y="697762"/>
                      <a:pt x="1240819" y="620842"/>
                      <a:pt x="1044984" y="675622"/>
                    </a:cubicBezTo>
                    <a:cubicBezTo>
                      <a:pt x="849149" y="730402"/>
                      <a:pt x="735406" y="653226"/>
                      <a:pt x="576543" y="675622"/>
                    </a:cubicBezTo>
                    <a:cubicBezTo>
                      <a:pt x="417680" y="698018"/>
                      <a:pt x="170848" y="615889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544312" h="675622" stroke="0" extrusionOk="0">
                    <a:moveTo>
                      <a:pt x="0" y="0"/>
                    </a:moveTo>
                    <a:cubicBezTo>
                      <a:pt x="128693" y="-50513"/>
                      <a:pt x="389721" y="16888"/>
                      <a:pt x="530214" y="0"/>
                    </a:cubicBezTo>
                    <a:cubicBezTo>
                      <a:pt x="670707" y="-16888"/>
                      <a:pt x="815305" y="5241"/>
                      <a:pt x="1044984" y="0"/>
                    </a:cubicBezTo>
                    <a:cubicBezTo>
                      <a:pt x="1274663" y="-5241"/>
                      <a:pt x="1423898" y="23868"/>
                      <a:pt x="1544312" y="0"/>
                    </a:cubicBezTo>
                    <a:cubicBezTo>
                      <a:pt x="1568905" y="79802"/>
                      <a:pt x="1509452" y="252013"/>
                      <a:pt x="1544312" y="324299"/>
                    </a:cubicBezTo>
                    <a:cubicBezTo>
                      <a:pt x="1579172" y="396585"/>
                      <a:pt x="1514583" y="537734"/>
                      <a:pt x="1544312" y="675622"/>
                    </a:cubicBezTo>
                    <a:cubicBezTo>
                      <a:pt x="1345453" y="718936"/>
                      <a:pt x="1164653" y="622233"/>
                      <a:pt x="1029541" y="675622"/>
                    </a:cubicBezTo>
                    <a:cubicBezTo>
                      <a:pt x="894429" y="729011"/>
                      <a:pt x="743360" y="642746"/>
                      <a:pt x="545657" y="675622"/>
                    </a:cubicBezTo>
                    <a:cubicBezTo>
                      <a:pt x="347954" y="708498"/>
                      <a:pt x="162681" y="647623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ACBD48-8FA4-4C69-8C76-E03F1B3B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76" y="4734855"/>
                <a:ext cx="1544312" cy="67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544312"/>
                          <a:gd name="connsiteY0" fmla="*/ 0 h 675622"/>
                          <a:gd name="connsiteX1" fmla="*/ 530214 w 1544312"/>
                          <a:gd name="connsiteY1" fmla="*/ 0 h 675622"/>
                          <a:gd name="connsiteX2" fmla="*/ 998655 w 1544312"/>
                          <a:gd name="connsiteY2" fmla="*/ 0 h 675622"/>
                          <a:gd name="connsiteX3" fmla="*/ 1544312 w 1544312"/>
                          <a:gd name="connsiteY3" fmla="*/ 0 h 675622"/>
                          <a:gd name="connsiteX4" fmla="*/ 1544312 w 1544312"/>
                          <a:gd name="connsiteY4" fmla="*/ 324299 h 675622"/>
                          <a:gd name="connsiteX5" fmla="*/ 1544312 w 1544312"/>
                          <a:gd name="connsiteY5" fmla="*/ 675622 h 675622"/>
                          <a:gd name="connsiteX6" fmla="*/ 1044984 w 1544312"/>
                          <a:gd name="connsiteY6" fmla="*/ 675622 h 675622"/>
                          <a:gd name="connsiteX7" fmla="*/ 576543 w 1544312"/>
                          <a:gd name="connsiteY7" fmla="*/ 675622 h 675622"/>
                          <a:gd name="connsiteX8" fmla="*/ 0 w 1544312"/>
                          <a:gd name="connsiteY8" fmla="*/ 675622 h 675622"/>
                          <a:gd name="connsiteX9" fmla="*/ 0 w 1544312"/>
                          <a:gd name="connsiteY9" fmla="*/ 344567 h 675622"/>
                          <a:gd name="connsiteX10" fmla="*/ 0 w 1544312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44312" h="675622" fill="none" extrusionOk="0">
                            <a:moveTo>
                              <a:pt x="0" y="0"/>
                            </a:moveTo>
                            <a:cubicBezTo>
                              <a:pt x="241102" y="-45239"/>
                              <a:pt x="319103" y="51882"/>
                              <a:pt x="530214" y="0"/>
                            </a:cubicBezTo>
                            <a:cubicBezTo>
                              <a:pt x="741325" y="-51882"/>
                              <a:pt x="891450" y="2478"/>
                              <a:pt x="998655" y="0"/>
                            </a:cubicBezTo>
                            <a:cubicBezTo>
                              <a:pt x="1105860" y="-2478"/>
                              <a:pt x="1346001" y="31916"/>
                              <a:pt x="1544312" y="0"/>
                            </a:cubicBezTo>
                            <a:cubicBezTo>
                              <a:pt x="1560269" y="112568"/>
                              <a:pt x="1539523" y="196155"/>
                              <a:pt x="1544312" y="324299"/>
                            </a:cubicBezTo>
                            <a:cubicBezTo>
                              <a:pt x="1549101" y="452443"/>
                              <a:pt x="1511999" y="540334"/>
                              <a:pt x="1544312" y="675622"/>
                            </a:cubicBezTo>
                            <a:cubicBezTo>
                              <a:pt x="1422682" y="697762"/>
                              <a:pt x="1240819" y="620842"/>
                              <a:pt x="1044984" y="675622"/>
                            </a:cubicBezTo>
                            <a:cubicBezTo>
                              <a:pt x="849149" y="730402"/>
                              <a:pt x="735406" y="653226"/>
                              <a:pt x="576543" y="675622"/>
                            </a:cubicBezTo>
                            <a:cubicBezTo>
                              <a:pt x="417680" y="698018"/>
                              <a:pt x="170848" y="615889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544312" h="675622" stroke="0" extrusionOk="0">
                            <a:moveTo>
                              <a:pt x="0" y="0"/>
                            </a:moveTo>
                            <a:cubicBezTo>
                              <a:pt x="128693" y="-50513"/>
                              <a:pt x="389721" y="16888"/>
                              <a:pt x="530214" y="0"/>
                            </a:cubicBezTo>
                            <a:cubicBezTo>
                              <a:pt x="670707" y="-16888"/>
                              <a:pt x="815305" y="5241"/>
                              <a:pt x="1044984" y="0"/>
                            </a:cubicBezTo>
                            <a:cubicBezTo>
                              <a:pt x="1274663" y="-5241"/>
                              <a:pt x="1423898" y="23868"/>
                              <a:pt x="1544312" y="0"/>
                            </a:cubicBezTo>
                            <a:cubicBezTo>
                              <a:pt x="1568905" y="79802"/>
                              <a:pt x="1509452" y="252013"/>
                              <a:pt x="1544312" y="324299"/>
                            </a:cubicBezTo>
                            <a:cubicBezTo>
                              <a:pt x="1579172" y="396585"/>
                              <a:pt x="1514583" y="537734"/>
                              <a:pt x="1544312" y="675622"/>
                            </a:cubicBezTo>
                            <a:cubicBezTo>
                              <a:pt x="1345453" y="718936"/>
                              <a:pt x="1164653" y="622233"/>
                              <a:pt x="1029541" y="675622"/>
                            </a:cubicBezTo>
                            <a:cubicBezTo>
                              <a:pt x="894429" y="729011"/>
                              <a:pt x="743360" y="642746"/>
                              <a:pt x="545657" y="675622"/>
                            </a:cubicBezTo>
                            <a:cubicBezTo>
                              <a:pt x="347954" y="708498"/>
                              <a:pt x="162681" y="647623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1DFE3-C376-4696-8ED6-2C0A084BDFC2}"/>
                  </a:ext>
                </a:extLst>
              </p:cNvPr>
              <p:cNvSpPr/>
              <p:nvPr/>
            </p:nvSpPr>
            <p:spPr>
              <a:xfrm>
                <a:off x="2804188" y="2677461"/>
                <a:ext cx="5095802" cy="1392865"/>
              </a:xfrm>
              <a:custGeom>
                <a:avLst/>
                <a:gdLst>
                  <a:gd name="connsiteX0" fmla="*/ 0 w 5095802"/>
                  <a:gd name="connsiteY0" fmla="*/ 0 h 1392865"/>
                  <a:gd name="connsiteX1" fmla="*/ 464284 w 5095802"/>
                  <a:gd name="connsiteY1" fmla="*/ 0 h 1392865"/>
                  <a:gd name="connsiteX2" fmla="*/ 979526 w 5095802"/>
                  <a:gd name="connsiteY2" fmla="*/ 0 h 1392865"/>
                  <a:gd name="connsiteX3" fmla="*/ 1443811 w 5095802"/>
                  <a:gd name="connsiteY3" fmla="*/ 0 h 1392865"/>
                  <a:gd name="connsiteX4" fmla="*/ 1959053 w 5095802"/>
                  <a:gd name="connsiteY4" fmla="*/ 0 h 1392865"/>
                  <a:gd name="connsiteX5" fmla="*/ 2423337 w 5095802"/>
                  <a:gd name="connsiteY5" fmla="*/ 0 h 1392865"/>
                  <a:gd name="connsiteX6" fmla="*/ 2836663 w 5095802"/>
                  <a:gd name="connsiteY6" fmla="*/ 0 h 1392865"/>
                  <a:gd name="connsiteX7" fmla="*/ 3453821 w 5095802"/>
                  <a:gd name="connsiteY7" fmla="*/ 0 h 1392865"/>
                  <a:gd name="connsiteX8" fmla="*/ 3867148 w 5095802"/>
                  <a:gd name="connsiteY8" fmla="*/ 0 h 1392865"/>
                  <a:gd name="connsiteX9" fmla="*/ 4331432 w 5095802"/>
                  <a:gd name="connsiteY9" fmla="*/ 0 h 1392865"/>
                  <a:gd name="connsiteX10" fmla="*/ 5095802 w 5095802"/>
                  <a:gd name="connsiteY10" fmla="*/ 0 h 1392865"/>
                  <a:gd name="connsiteX11" fmla="*/ 5095802 w 5095802"/>
                  <a:gd name="connsiteY11" fmla="*/ 478217 h 1392865"/>
                  <a:gd name="connsiteX12" fmla="*/ 5095802 w 5095802"/>
                  <a:gd name="connsiteY12" fmla="*/ 928577 h 1392865"/>
                  <a:gd name="connsiteX13" fmla="*/ 5095802 w 5095802"/>
                  <a:gd name="connsiteY13" fmla="*/ 1392865 h 1392865"/>
                  <a:gd name="connsiteX14" fmla="*/ 4529602 w 5095802"/>
                  <a:gd name="connsiteY14" fmla="*/ 1392865 h 1392865"/>
                  <a:gd name="connsiteX15" fmla="*/ 3861486 w 5095802"/>
                  <a:gd name="connsiteY15" fmla="*/ 1392865 h 1392865"/>
                  <a:gd name="connsiteX16" fmla="*/ 3193369 w 5095802"/>
                  <a:gd name="connsiteY16" fmla="*/ 1392865 h 1392865"/>
                  <a:gd name="connsiteX17" fmla="*/ 2780043 w 5095802"/>
                  <a:gd name="connsiteY17" fmla="*/ 1392865 h 1392865"/>
                  <a:gd name="connsiteX18" fmla="*/ 2264801 w 5095802"/>
                  <a:gd name="connsiteY18" fmla="*/ 1392865 h 1392865"/>
                  <a:gd name="connsiteX19" fmla="*/ 1851475 w 5095802"/>
                  <a:gd name="connsiteY19" fmla="*/ 1392865 h 1392865"/>
                  <a:gd name="connsiteX20" fmla="*/ 1183358 w 5095802"/>
                  <a:gd name="connsiteY20" fmla="*/ 1392865 h 1392865"/>
                  <a:gd name="connsiteX21" fmla="*/ 770032 w 5095802"/>
                  <a:gd name="connsiteY21" fmla="*/ 1392865 h 1392865"/>
                  <a:gd name="connsiteX22" fmla="*/ 0 w 5095802"/>
                  <a:gd name="connsiteY22" fmla="*/ 1392865 h 1392865"/>
                  <a:gd name="connsiteX23" fmla="*/ 0 w 5095802"/>
                  <a:gd name="connsiteY23" fmla="*/ 928577 h 1392865"/>
                  <a:gd name="connsiteX24" fmla="*/ 0 w 5095802"/>
                  <a:gd name="connsiteY24" fmla="*/ 478217 h 1392865"/>
                  <a:gd name="connsiteX25" fmla="*/ 0 w 5095802"/>
                  <a:gd name="connsiteY25" fmla="*/ 0 h 139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95802" h="1392865" fill="none" extrusionOk="0">
                    <a:moveTo>
                      <a:pt x="0" y="0"/>
                    </a:moveTo>
                    <a:cubicBezTo>
                      <a:pt x="110974" y="-54028"/>
                      <a:pt x="313701" y="38557"/>
                      <a:pt x="464284" y="0"/>
                    </a:cubicBezTo>
                    <a:cubicBezTo>
                      <a:pt x="614867" y="-38557"/>
                      <a:pt x="865498" y="10900"/>
                      <a:pt x="979526" y="0"/>
                    </a:cubicBezTo>
                    <a:cubicBezTo>
                      <a:pt x="1093554" y="-10900"/>
                      <a:pt x="1335955" y="23772"/>
                      <a:pt x="1443811" y="0"/>
                    </a:cubicBezTo>
                    <a:cubicBezTo>
                      <a:pt x="1551668" y="-23772"/>
                      <a:pt x="1773951" y="36127"/>
                      <a:pt x="1959053" y="0"/>
                    </a:cubicBezTo>
                    <a:cubicBezTo>
                      <a:pt x="2144155" y="-36127"/>
                      <a:pt x="2244263" y="43542"/>
                      <a:pt x="2423337" y="0"/>
                    </a:cubicBezTo>
                    <a:cubicBezTo>
                      <a:pt x="2602411" y="-43542"/>
                      <a:pt x="2673405" y="33932"/>
                      <a:pt x="2836663" y="0"/>
                    </a:cubicBezTo>
                    <a:cubicBezTo>
                      <a:pt x="2999921" y="-33932"/>
                      <a:pt x="3201651" y="21583"/>
                      <a:pt x="3453821" y="0"/>
                    </a:cubicBezTo>
                    <a:cubicBezTo>
                      <a:pt x="3705991" y="-21583"/>
                      <a:pt x="3740354" y="840"/>
                      <a:pt x="3867148" y="0"/>
                    </a:cubicBezTo>
                    <a:cubicBezTo>
                      <a:pt x="3993942" y="-840"/>
                      <a:pt x="4230341" y="31383"/>
                      <a:pt x="4331432" y="0"/>
                    </a:cubicBezTo>
                    <a:cubicBezTo>
                      <a:pt x="4432523" y="-31383"/>
                      <a:pt x="4843956" y="76015"/>
                      <a:pt x="5095802" y="0"/>
                    </a:cubicBezTo>
                    <a:cubicBezTo>
                      <a:pt x="5119083" y="121271"/>
                      <a:pt x="5091087" y="343097"/>
                      <a:pt x="5095802" y="478217"/>
                    </a:cubicBezTo>
                    <a:cubicBezTo>
                      <a:pt x="5100517" y="613337"/>
                      <a:pt x="5076247" y="740718"/>
                      <a:pt x="5095802" y="928577"/>
                    </a:cubicBezTo>
                    <a:cubicBezTo>
                      <a:pt x="5115357" y="1116436"/>
                      <a:pt x="5079486" y="1196696"/>
                      <a:pt x="5095802" y="1392865"/>
                    </a:cubicBezTo>
                    <a:cubicBezTo>
                      <a:pt x="4957750" y="1445826"/>
                      <a:pt x="4687287" y="1377616"/>
                      <a:pt x="4529602" y="1392865"/>
                    </a:cubicBezTo>
                    <a:cubicBezTo>
                      <a:pt x="4371917" y="1408114"/>
                      <a:pt x="4088447" y="1363073"/>
                      <a:pt x="3861486" y="1392865"/>
                    </a:cubicBezTo>
                    <a:cubicBezTo>
                      <a:pt x="3634525" y="1422657"/>
                      <a:pt x="3441198" y="1352393"/>
                      <a:pt x="3193369" y="1392865"/>
                    </a:cubicBezTo>
                    <a:cubicBezTo>
                      <a:pt x="2945540" y="1433337"/>
                      <a:pt x="2888923" y="1349695"/>
                      <a:pt x="2780043" y="1392865"/>
                    </a:cubicBezTo>
                    <a:cubicBezTo>
                      <a:pt x="2671163" y="1436035"/>
                      <a:pt x="2477277" y="1386013"/>
                      <a:pt x="2264801" y="1392865"/>
                    </a:cubicBezTo>
                    <a:cubicBezTo>
                      <a:pt x="2052325" y="1399717"/>
                      <a:pt x="1999346" y="1377812"/>
                      <a:pt x="1851475" y="1392865"/>
                    </a:cubicBezTo>
                    <a:cubicBezTo>
                      <a:pt x="1703604" y="1407918"/>
                      <a:pt x="1374960" y="1331049"/>
                      <a:pt x="1183358" y="1392865"/>
                    </a:cubicBezTo>
                    <a:cubicBezTo>
                      <a:pt x="991756" y="1454681"/>
                      <a:pt x="867899" y="1358566"/>
                      <a:pt x="770032" y="1392865"/>
                    </a:cubicBezTo>
                    <a:cubicBezTo>
                      <a:pt x="672165" y="1427164"/>
                      <a:pt x="371228" y="1381019"/>
                      <a:pt x="0" y="1392865"/>
                    </a:cubicBezTo>
                    <a:cubicBezTo>
                      <a:pt x="-16327" y="1160940"/>
                      <a:pt x="35150" y="1041408"/>
                      <a:pt x="0" y="928577"/>
                    </a:cubicBezTo>
                    <a:cubicBezTo>
                      <a:pt x="-35150" y="815746"/>
                      <a:pt x="11069" y="698134"/>
                      <a:pt x="0" y="478217"/>
                    </a:cubicBezTo>
                    <a:cubicBezTo>
                      <a:pt x="-11069" y="258300"/>
                      <a:pt x="38123" y="122299"/>
                      <a:pt x="0" y="0"/>
                    </a:cubicBezTo>
                    <a:close/>
                  </a:path>
                  <a:path w="5095802" h="1392865" stroke="0" extrusionOk="0">
                    <a:moveTo>
                      <a:pt x="0" y="0"/>
                    </a:moveTo>
                    <a:cubicBezTo>
                      <a:pt x="182846" y="-47895"/>
                      <a:pt x="297940" y="33486"/>
                      <a:pt x="515242" y="0"/>
                    </a:cubicBezTo>
                    <a:cubicBezTo>
                      <a:pt x="732544" y="-33486"/>
                      <a:pt x="816667" y="9007"/>
                      <a:pt x="1081442" y="0"/>
                    </a:cubicBezTo>
                    <a:cubicBezTo>
                      <a:pt x="1346217" y="-9007"/>
                      <a:pt x="1462970" y="39545"/>
                      <a:pt x="1596685" y="0"/>
                    </a:cubicBezTo>
                    <a:cubicBezTo>
                      <a:pt x="1730400" y="-39545"/>
                      <a:pt x="1920327" y="11644"/>
                      <a:pt x="2060969" y="0"/>
                    </a:cubicBezTo>
                    <a:cubicBezTo>
                      <a:pt x="2201611" y="-11644"/>
                      <a:pt x="2362839" y="27331"/>
                      <a:pt x="2576211" y="0"/>
                    </a:cubicBezTo>
                    <a:cubicBezTo>
                      <a:pt x="2789583" y="-27331"/>
                      <a:pt x="2951282" y="17142"/>
                      <a:pt x="3193369" y="0"/>
                    </a:cubicBezTo>
                    <a:cubicBezTo>
                      <a:pt x="3435456" y="-17142"/>
                      <a:pt x="3616025" y="23037"/>
                      <a:pt x="3759569" y="0"/>
                    </a:cubicBezTo>
                    <a:cubicBezTo>
                      <a:pt x="3903113" y="-23037"/>
                      <a:pt x="4199141" y="24839"/>
                      <a:pt x="4325770" y="0"/>
                    </a:cubicBezTo>
                    <a:cubicBezTo>
                      <a:pt x="4452399" y="-24839"/>
                      <a:pt x="4906597" y="63136"/>
                      <a:pt x="5095802" y="0"/>
                    </a:cubicBezTo>
                    <a:cubicBezTo>
                      <a:pt x="5141753" y="105671"/>
                      <a:pt x="5063171" y="336283"/>
                      <a:pt x="5095802" y="450360"/>
                    </a:cubicBezTo>
                    <a:cubicBezTo>
                      <a:pt x="5128433" y="564437"/>
                      <a:pt x="5043519" y="733023"/>
                      <a:pt x="5095802" y="928577"/>
                    </a:cubicBezTo>
                    <a:cubicBezTo>
                      <a:pt x="5148085" y="1124131"/>
                      <a:pt x="5082989" y="1213691"/>
                      <a:pt x="5095802" y="1392865"/>
                    </a:cubicBezTo>
                    <a:cubicBezTo>
                      <a:pt x="4961052" y="1439874"/>
                      <a:pt x="4738894" y="1362347"/>
                      <a:pt x="4631518" y="1392865"/>
                    </a:cubicBezTo>
                    <a:cubicBezTo>
                      <a:pt x="4524142" y="1423383"/>
                      <a:pt x="4266747" y="1333949"/>
                      <a:pt x="4116276" y="1392865"/>
                    </a:cubicBezTo>
                    <a:cubicBezTo>
                      <a:pt x="3965805" y="1451781"/>
                      <a:pt x="3775183" y="1375472"/>
                      <a:pt x="3550075" y="1392865"/>
                    </a:cubicBezTo>
                    <a:cubicBezTo>
                      <a:pt x="3324967" y="1410258"/>
                      <a:pt x="3220570" y="1338764"/>
                      <a:pt x="2983875" y="1392865"/>
                    </a:cubicBezTo>
                    <a:cubicBezTo>
                      <a:pt x="2747180" y="1446966"/>
                      <a:pt x="2665738" y="1359291"/>
                      <a:pt x="2570549" y="1392865"/>
                    </a:cubicBezTo>
                    <a:cubicBezTo>
                      <a:pt x="2475360" y="1426439"/>
                      <a:pt x="2217547" y="1353253"/>
                      <a:pt x="1953391" y="1392865"/>
                    </a:cubicBezTo>
                    <a:cubicBezTo>
                      <a:pt x="1689235" y="1432477"/>
                      <a:pt x="1663184" y="1359512"/>
                      <a:pt x="1540065" y="1392865"/>
                    </a:cubicBezTo>
                    <a:cubicBezTo>
                      <a:pt x="1416946" y="1426218"/>
                      <a:pt x="1169385" y="1365209"/>
                      <a:pt x="1024822" y="1392865"/>
                    </a:cubicBezTo>
                    <a:cubicBezTo>
                      <a:pt x="880259" y="1420521"/>
                      <a:pt x="779304" y="1386870"/>
                      <a:pt x="611496" y="1392865"/>
                    </a:cubicBezTo>
                    <a:cubicBezTo>
                      <a:pt x="443688" y="1398860"/>
                      <a:pt x="274300" y="1355591"/>
                      <a:pt x="0" y="1392865"/>
                    </a:cubicBezTo>
                    <a:cubicBezTo>
                      <a:pt x="-4705" y="1167871"/>
                      <a:pt x="18406" y="1049537"/>
                      <a:pt x="0" y="900719"/>
                    </a:cubicBezTo>
                    <a:cubicBezTo>
                      <a:pt x="-18406" y="751901"/>
                      <a:pt x="7580" y="559462"/>
                      <a:pt x="0" y="422502"/>
                    </a:cubicBezTo>
                    <a:cubicBezTo>
                      <a:pt x="-7580" y="285542"/>
                      <a:pt x="6488" y="19782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marL="1698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11.25+27.5+32.5+21.25+23.75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698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1DFE3-C376-4696-8ED6-2C0A084BD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88" y="2677461"/>
                <a:ext cx="5095802" cy="1392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5095802"/>
                          <a:gd name="connsiteY0" fmla="*/ 0 h 1392865"/>
                          <a:gd name="connsiteX1" fmla="*/ 464284 w 5095802"/>
                          <a:gd name="connsiteY1" fmla="*/ 0 h 1392865"/>
                          <a:gd name="connsiteX2" fmla="*/ 979526 w 5095802"/>
                          <a:gd name="connsiteY2" fmla="*/ 0 h 1392865"/>
                          <a:gd name="connsiteX3" fmla="*/ 1443811 w 5095802"/>
                          <a:gd name="connsiteY3" fmla="*/ 0 h 1392865"/>
                          <a:gd name="connsiteX4" fmla="*/ 1959053 w 5095802"/>
                          <a:gd name="connsiteY4" fmla="*/ 0 h 1392865"/>
                          <a:gd name="connsiteX5" fmla="*/ 2423337 w 5095802"/>
                          <a:gd name="connsiteY5" fmla="*/ 0 h 1392865"/>
                          <a:gd name="connsiteX6" fmla="*/ 2836663 w 5095802"/>
                          <a:gd name="connsiteY6" fmla="*/ 0 h 1392865"/>
                          <a:gd name="connsiteX7" fmla="*/ 3453821 w 5095802"/>
                          <a:gd name="connsiteY7" fmla="*/ 0 h 1392865"/>
                          <a:gd name="connsiteX8" fmla="*/ 3867148 w 5095802"/>
                          <a:gd name="connsiteY8" fmla="*/ 0 h 1392865"/>
                          <a:gd name="connsiteX9" fmla="*/ 4331432 w 5095802"/>
                          <a:gd name="connsiteY9" fmla="*/ 0 h 1392865"/>
                          <a:gd name="connsiteX10" fmla="*/ 5095802 w 5095802"/>
                          <a:gd name="connsiteY10" fmla="*/ 0 h 1392865"/>
                          <a:gd name="connsiteX11" fmla="*/ 5095802 w 5095802"/>
                          <a:gd name="connsiteY11" fmla="*/ 478217 h 1392865"/>
                          <a:gd name="connsiteX12" fmla="*/ 5095802 w 5095802"/>
                          <a:gd name="connsiteY12" fmla="*/ 928577 h 1392865"/>
                          <a:gd name="connsiteX13" fmla="*/ 5095802 w 5095802"/>
                          <a:gd name="connsiteY13" fmla="*/ 1392865 h 1392865"/>
                          <a:gd name="connsiteX14" fmla="*/ 4529602 w 5095802"/>
                          <a:gd name="connsiteY14" fmla="*/ 1392865 h 1392865"/>
                          <a:gd name="connsiteX15" fmla="*/ 3861486 w 5095802"/>
                          <a:gd name="connsiteY15" fmla="*/ 1392865 h 1392865"/>
                          <a:gd name="connsiteX16" fmla="*/ 3193369 w 5095802"/>
                          <a:gd name="connsiteY16" fmla="*/ 1392865 h 1392865"/>
                          <a:gd name="connsiteX17" fmla="*/ 2780043 w 5095802"/>
                          <a:gd name="connsiteY17" fmla="*/ 1392865 h 1392865"/>
                          <a:gd name="connsiteX18" fmla="*/ 2264801 w 5095802"/>
                          <a:gd name="connsiteY18" fmla="*/ 1392865 h 1392865"/>
                          <a:gd name="connsiteX19" fmla="*/ 1851475 w 5095802"/>
                          <a:gd name="connsiteY19" fmla="*/ 1392865 h 1392865"/>
                          <a:gd name="connsiteX20" fmla="*/ 1183358 w 5095802"/>
                          <a:gd name="connsiteY20" fmla="*/ 1392865 h 1392865"/>
                          <a:gd name="connsiteX21" fmla="*/ 770032 w 5095802"/>
                          <a:gd name="connsiteY21" fmla="*/ 1392865 h 1392865"/>
                          <a:gd name="connsiteX22" fmla="*/ 0 w 5095802"/>
                          <a:gd name="connsiteY22" fmla="*/ 1392865 h 1392865"/>
                          <a:gd name="connsiteX23" fmla="*/ 0 w 5095802"/>
                          <a:gd name="connsiteY23" fmla="*/ 928577 h 1392865"/>
                          <a:gd name="connsiteX24" fmla="*/ 0 w 5095802"/>
                          <a:gd name="connsiteY24" fmla="*/ 478217 h 1392865"/>
                          <a:gd name="connsiteX25" fmla="*/ 0 w 5095802"/>
                          <a:gd name="connsiteY25" fmla="*/ 0 h 1392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5095802" h="1392865" fill="none" extrusionOk="0">
                            <a:moveTo>
                              <a:pt x="0" y="0"/>
                            </a:moveTo>
                            <a:cubicBezTo>
                              <a:pt x="110974" y="-54028"/>
                              <a:pt x="313701" y="38557"/>
                              <a:pt x="464284" y="0"/>
                            </a:cubicBezTo>
                            <a:cubicBezTo>
                              <a:pt x="614867" y="-38557"/>
                              <a:pt x="865498" y="10900"/>
                              <a:pt x="979526" y="0"/>
                            </a:cubicBezTo>
                            <a:cubicBezTo>
                              <a:pt x="1093554" y="-10900"/>
                              <a:pt x="1335955" y="23772"/>
                              <a:pt x="1443811" y="0"/>
                            </a:cubicBezTo>
                            <a:cubicBezTo>
                              <a:pt x="1551668" y="-23772"/>
                              <a:pt x="1773951" y="36127"/>
                              <a:pt x="1959053" y="0"/>
                            </a:cubicBezTo>
                            <a:cubicBezTo>
                              <a:pt x="2144155" y="-36127"/>
                              <a:pt x="2244263" y="43542"/>
                              <a:pt x="2423337" y="0"/>
                            </a:cubicBezTo>
                            <a:cubicBezTo>
                              <a:pt x="2602411" y="-43542"/>
                              <a:pt x="2673405" y="33932"/>
                              <a:pt x="2836663" y="0"/>
                            </a:cubicBezTo>
                            <a:cubicBezTo>
                              <a:pt x="2999921" y="-33932"/>
                              <a:pt x="3201651" y="21583"/>
                              <a:pt x="3453821" y="0"/>
                            </a:cubicBezTo>
                            <a:cubicBezTo>
                              <a:pt x="3705991" y="-21583"/>
                              <a:pt x="3740354" y="840"/>
                              <a:pt x="3867148" y="0"/>
                            </a:cubicBezTo>
                            <a:cubicBezTo>
                              <a:pt x="3993942" y="-840"/>
                              <a:pt x="4230341" y="31383"/>
                              <a:pt x="4331432" y="0"/>
                            </a:cubicBezTo>
                            <a:cubicBezTo>
                              <a:pt x="4432523" y="-31383"/>
                              <a:pt x="4843956" y="76015"/>
                              <a:pt x="5095802" y="0"/>
                            </a:cubicBezTo>
                            <a:cubicBezTo>
                              <a:pt x="5119083" y="121271"/>
                              <a:pt x="5091087" y="343097"/>
                              <a:pt x="5095802" y="478217"/>
                            </a:cubicBezTo>
                            <a:cubicBezTo>
                              <a:pt x="5100517" y="613337"/>
                              <a:pt x="5076247" y="740718"/>
                              <a:pt x="5095802" y="928577"/>
                            </a:cubicBezTo>
                            <a:cubicBezTo>
                              <a:pt x="5115357" y="1116436"/>
                              <a:pt x="5079486" y="1196696"/>
                              <a:pt x="5095802" y="1392865"/>
                            </a:cubicBezTo>
                            <a:cubicBezTo>
                              <a:pt x="4957750" y="1445826"/>
                              <a:pt x="4687287" y="1377616"/>
                              <a:pt x="4529602" y="1392865"/>
                            </a:cubicBezTo>
                            <a:cubicBezTo>
                              <a:pt x="4371917" y="1408114"/>
                              <a:pt x="4088447" y="1363073"/>
                              <a:pt x="3861486" y="1392865"/>
                            </a:cubicBezTo>
                            <a:cubicBezTo>
                              <a:pt x="3634525" y="1422657"/>
                              <a:pt x="3441198" y="1352393"/>
                              <a:pt x="3193369" y="1392865"/>
                            </a:cubicBezTo>
                            <a:cubicBezTo>
                              <a:pt x="2945540" y="1433337"/>
                              <a:pt x="2888923" y="1349695"/>
                              <a:pt x="2780043" y="1392865"/>
                            </a:cubicBezTo>
                            <a:cubicBezTo>
                              <a:pt x="2671163" y="1436035"/>
                              <a:pt x="2477277" y="1386013"/>
                              <a:pt x="2264801" y="1392865"/>
                            </a:cubicBezTo>
                            <a:cubicBezTo>
                              <a:pt x="2052325" y="1399717"/>
                              <a:pt x="1999346" y="1377812"/>
                              <a:pt x="1851475" y="1392865"/>
                            </a:cubicBezTo>
                            <a:cubicBezTo>
                              <a:pt x="1703604" y="1407918"/>
                              <a:pt x="1374960" y="1331049"/>
                              <a:pt x="1183358" y="1392865"/>
                            </a:cubicBezTo>
                            <a:cubicBezTo>
                              <a:pt x="991756" y="1454681"/>
                              <a:pt x="867899" y="1358566"/>
                              <a:pt x="770032" y="1392865"/>
                            </a:cubicBezTo>
                            <a:cubicBezTo>
                              <a:pt x="672165" y="1427164"/>
                              <a:pt x="371228" y="1381019"/>
                              <a:pt x="0" y="1392865"/>
                            </a:cubicBezTo>
                            <a:cubicBezTo>
                              <a:pt x="-16327" y="1160940"/>
                              <a:pt x="35150" y="1041408"/>
                              <a:pt x="0" y="928577"/>
                            </a:cubicBezTo>
                            <a:cubicBezTo>
                              <a:pt x="-35150" y="815746"/>
                              <a:pt x="11069" y="698134"/>
                              <a:pt x="0" y="478217"/>
                            </a:cubicBezTo>
                            <a:cubicBezTo>
                              <a:pt x="-11069" y="258300"/>
                              <a:pt x="38123" y="122299"/>
                              <a:pt x="0" y="0"/>
                            </a:cubicBezTo>
                            <a:close/>
                          </a:path>
                          <a:path w="5095802" h="1392865" stroke="0" extrusionOk="0">
                            <a:moveTo>
                              <a:pt x="0" y="0"/>
                            </a:moveTo>
                            <a:cubicBezTo>
                              <a:pt x="182846" y="-47895"/>
                              <a:pt x="297940" y="33486"/>
                              <a:pt x="515242" y="0"/>
                            </a:cubicBezTo>
                            <a:cubicBezTo>
                              <a:pt x="732544" y="-33486"/>
                              <a:pt x="816667" y="9007"/>
                              <a:pt x="1081442" y="0"/>
                            </a:cubicBezTo>
                            <a:cubicBezTo>
                              <a:pt x="1346217" y="-9007"/>
                              <a:pt x="1462970" y="39545"/>
                              <a:pt x="1596685" y="0"/>
                            </a:cubicBezTo>
                            <a:cubicBezTo>
                              <a:pt x="1730400" y="-39545"/>
                              <a:pt x="1920327" y="11644"/>
                              <a:pt x="2060969" y="0"/>
                            </a:cubicBezTo>
                            <a:cubicBezTo>
                              <a:pt x="2201611" y="-11644"/>
                              <a:pt x="2362839" y="27331"/>
                              <a:pt x="2576211" y="0"/>
                            </a:cubicBezTo>
                            <a:cubicBezTo>
                              <a:pt x="2789583" y="-27331"/>
                              <a:pt x="2951282" y="17142"/>
                              <a:pt x="3193369" y="0"/>
                            </a:cubicBezTo>
                            <a:cubicBezTo>
                              <a:pt x="3435456" y="-17142"/>
                              <a:pt x="3616025" y="23037"/>
                              <a:pt x="3759569" y="0"/>
                            </a:cubicBezTo>
                            <a:cubicBezTo>
                              <a:pt x="3903113" y="-23037"/>
                              <a:pt x="4199141" y="24839"/>
                              <a:pt x="4325770" y="0"/>
                            </a:cubicBezTo>
                            <a:cubicBezTo>
                              <a:pt x="4452399" y="-24839"/>
                              <a:pt x="4906597" y="63136"/>
                              <a:pt x="5095802" y="0"/>
                            </a:cubicBezTo>
                            <a:cubicBezTo>
                              <a:pt x="5141753" y="105671"/>
                              <a:pt x="5063171" y="336283"/>
                              <a:pt x="5095802" y="450360"/>
                            </a:cubicBezTo>
                            <a:cubicBezTo>
                              <a:pt x="5128433" y="564437"/>
                              <a:pt x="5043519" y="733023"/>
                              <a:pt x="5095802" y="928577"/>
                            </a:cubicBezTo>
                            <a:cubicBezTo>
                              <a:pt x="5148085" y="1124131"/>
                              <a:pt x="5082989" y="1213691"/>
                              <a:pt x="5095802" y="1392865"/>
                            </a:cubicBezTo>
                            <a:cubicBezTo>
                              <a:pt x="4961052" y="1439874"/>
                              <a:pt x="4738894" y="1362347"/>
                              <a:pt x="4631518" y="1392865"/>
                            </a:cubicBezTo>
                            <a:cubicBezTo>
                              <a:pt x="4524142" y="1423383"/>
                              <a:pt x="4266747" y="1333949"/>
                              <a:pt x="4116276" y="1392865"/>
                            </a:cubicBezTo>
                            <a:cubicBezTo>
                              <a:pt x="3965805" y="1451781"/>
                              <a:pt x="3775183" y="1375472"/>
                              <a:pt x="3550075" y="1392865"/>
                            </a:cubicBezTo>
                            <a:cubicBezTo>
                              <a:pt x="3324967" y="1410258"/>
                              <a:pt x="3220570" y="1338764"/>
                              <a:pt x="2983875" y="1392865"/>
                            </a:cubicBezTo>
                            <a:cubicBezTo>
                              <a:pt x="2747180" y="1446966"/>
                              <a:pt x="2665738" y="1359291"/>
                              <a:pt x="2570549" y="1392865"/>
                            </a:cubicBezTo>
                            <a:cubicBezTo>
                              <a:pt x="2475360" y="1426439"/>
                              <a:pt x="2217547" y="1353253"/>
                              <a:pt x="1953391" y="1392865"/>
                            </a:cubicBezTo>
                            <a:cubicBezTo>
                              <a:pt x="1689235" y="1432477"/>
                              <a:pt x="1663184" y="1359512"/>
                              <a:pt x="1540065" y="1392865"/>
                            </a:cubicBezTo>
                            <a:cubicBezTo>
                              <a:pt x="1416946" y="1426218"/>
                              <a:pt x="1169385" y="1365209"/>
                              <a:pt x="1024822" y="1392865"/>
                            </a:cubicBezTo>
                            <a:cubicBezTo>
                              <a:pt x="880259" y="1420521"/>
                              <a:pt x="779304" y="1386870"/>
                              <a:pt x="611496" y="1392865"/>
                            </a:cubicBezTo>
                            <a:cubicBezTo>
                              <a:pt x="443688" y="1398860"/>
                              <a:pt x="274300" y="1355591"/>
                              <a:pt x="0" y="1392865"/>
                            </a:cubicBezTo>
                            <a:cubicBezTo>
                              <a:pt x="-4705" y="1167871"/>
                              <a:pt x="18406" y="1049537"/>
                              <a:pt x="0" y="900719"/>
                            </a:cubicBezTo>
                            <a:cubicBezTo>
                              <a:pt x="-18406" y="751901"/>
                              <a:pt x="7580" y="559462"/>
                              <a:pt x="0" y="422502"/>
                            </a:cubicBezTo>
                            <a:cubicBezTo>
                              <a:pt x="-7580" y="285542"/>
                              <a:pt x="6488" y="197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293822-36CF-45F6-944E-45A6B181FC80}"/>
                  </a:ext>
                </a:extLst>
              </p:cNvPr>
              <p:cNvSpPr/>
              <p:nvPr/>
            </p:nvSpPr>
            <p:spPr>
              <a:xfrm>
                <a:off x="8216376" y="2690208"/>
                <a:ext cx="1544312" cy="675622"/>
              </a:xfrm>
              <a:custGeom>
                <a:avLst/>
                <a:gdLst>
                  <a:gd name="connsiteX0" fmla="*/ 0 w 1544312"/>
                  <a:gd name="connsiteY0" fmla="*/ 0 h 675622"/>
                  <a:gd name="connsiteX1" fmla="*/ 530214 w 1544312"/>
                  <a:gd name="connsiteY1" fmla="*/ 0 h 675622"/>
                  <a:gd name="connsiteX2" fmla="*/ 998655 w 1544312"/>
                  <a:gd name="connsiteY2" fmla="*/ 0 h 675622"/>
                  <a:gd name="connsiteX3" fmla="*/ 1544312 w 1544312"/>
                  <a:gd name="connsiteY3" fmla="*/ 0 h 675622"/>
                  <a:gd name="connsiteX4" fmla="*/ 1544312 w 1544312"/>
                  <a:gd name="connsiteY4" fmla="*/ 324299 h 675622"/>
                  <a:gd name="connsiteX5" fmla="*/ 1544312 w 1544312"/>
                  <a:gd name="connsiteY5" fmla="*/ 675622 h 675622"/>
                  <a:gd name="connsiteX6" fmla="*/ 1044984 w 1544312"/>
                  <a:gd name="connsiteY6" fmla="*/ 675622 h 675622"/>
                  <a:gd name="connsiteX7" fmla="*/ 576543 w 1544312"/>
                  <a:gd name="connsiteY7" fmla="*/ 675622 h 675622"/>
                  <a:gd name="connsiteX8" fmla="*/ 0 w 1544312"/>
                  <a:gd name="connsiteY8" fmla="*/ 675622 h 675622"/>
                  <a:gd name="connsiteX9" fmla="*/ 0 w 1544312"/>
                  <a:gd name="connsiteY9" fmla="*/ 344567 h 675622"/>
                  <a:gd name="connsiteX10" fmla="*/ 0 w 1544312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4312" h="675622" fill="none" extrusionOk="0">
                    <a:moveTo>
                      <a:pt x="0" y="0"/>
                    </a:moveTo>
                    <a:cubicBezTo>
                      <a:pt x="241102" y="-45239"/>
                      <a:pt x="319103" y="51882"/>
                      <a:pt x="530214" y="0"/>
                    </a:cubicBezTo>
                    <a:cubicBezTo>
                      <a:pt x="741325" y="-51882"/>
                      <a:pt x="891450" y="2478"/>
                      <a:pt x="998655" y="0"/>
                    </a:cubicBezTo>
                    <a:cubicBezTo>
                      <a:pt x="1105860" y="-2478"/>
                      <a:pt x="1346001" y="31916"/>
                      <a:pt x="1544312" y="0"/>
                    </a:cubicBezTo>
                    <a:cubicBezTo>
                      <a:pt x="1560269" y="112568"/>
                      <a:pt x="1539523" y="196155"/>
                      <a:pt x="1544312" y="324299"/>
                    </a:cubicBezTo>
                    <a:cubicBezTo>
                      <a:pt x="1549101" y="452443"/>
                      <a:pt x="1511999" y="540334"/>
                      <a:pt x="1544312" y="675622"/>
                    </a:cubicBezTo>
                    <a:cubicBezTo>
                      <a:pt x="1422682" y="697762"/>
                      <a:pt x="1240819" y="620842"/>
                      <a:pt x="1044984" y="675622"/>
                    </a:cubicBezTo>
                    <a:cubicBezTo>
                      <a:pt x="849149" y="730402"/>
                      <a:pt x="735406" y="653226"/>
                      <a:pt x="576543" y="675622"/>
                    </a:cubicBezTo>
                    <a:cubicBezTo>
                      <a:pt x="417680" y="698018"/>
                      <a:pt x="170848" y="615889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544312" h="675622" stroke="0" extrusionOk="0">
                    <a:moveTo>
                      <a:pt x="0" y="0"/>
                    </a:moveTo>
                    <a:cubicBezTo>
                      <a:pt x="128693" y="-50513"/>
                      <a:pt x="389721" y="16888"/>
                      <a:pt x="530214" y="0"/>
                    </a:cubicBezTo>
                    <a:cubicBezTo>
                      <a:pt x="670707" y="-16888"/>
                      <a:pt x="815305" y="5241"/>
                      <a:pt x="1044984" y="0"/>
                    </a:cubicBezTo>
                    <a:cubicBezTo>
                      <a:pt x="1274663" y="-5241"/>
                      <a:pt x="1423898" y="23868"/>
                      <a:pt x="1544312" y="0"/>
                    </a:cubicBezTo>
                    <a:cubicBezTo>
                      <a:pt x="1568905" y="79802"/>
                      <a:pt x="1509452" y="252013"/>
                      <a:pt x="1544312" y="324299"/>
                    </a:cubicBezTo>
                    <a:cubicBezTo>
                      <a:pt x="1579172" y="396585"/>
                      <a:pt x="1514583" y="537734"/>
                      <a:pt x="1544312" y="675622"/>
                    </a:cubicBezTo>
                    <a:cubicBezTo>
                      <a:pt x="1345453" y="718936"/>
                      <a:pt x="1164653" y="622233"/>
                      <a:pt x="1029541" y="675622"/>
                    </a:cubicBezTo>
                    <a:cubicBezTo>
                      <a:pt x="894429" y="729011"/>
                      <a:pt x="743360" y="642746"/>
                      <a:pt x="545657" y="675622"/>
                    </a:cubicBezTo>
                    <a:cubicBezTo>
                      <a:pt x="347954" y="708498"/>
                      <a:pt x="162681" y="647623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293822-36CF-45F6-944E-45A6B181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76" y="2690208"/>
                <a:ext cx="1544312" cy="675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544312"/>
                          <a:gd name="connsiteY0" fmla="*/ 0 h 675622"/>
                          <a:gd name="connsiteX1" fmla="*/ 530214 w 1544312"/>
                          <a:gd name="connsiteY1" fmla="*/ 0 h 675622"/>
                          <a:gd name="connsiteX2" fmla="*/ 998655 w 1544312"/>
                          <a:gd name="connsiteY2" fmla="*/ 0 h 675622"/>
                          <a:gd name="connsiteX3" fmla="*/ 1544312 w 1544312"/>
                          <a:gd name="connsiteY3" fmla="*/ 0 h 675622"/>
                          <a:gd name="connsiteX4" fmla="*/ 1544312 w 1544312"/>
                          <a:gd name="connsiteY4" fmla="*/ 324299 h 675622"/>
                          <a:gd name="connsiteX5" fmla="*/ 1544312 w 1544312"/>
                          <a:gd name="connsiteY5" fmla="*/ 675622 h 675622"/>
                          <a:gd name="connsiteX6" fmla="*/ 1044984 w 1544312"/>
                          <a:gd name="connsiteY6" fmla="*/ 675622 h 675622"/>
                          <a:gd name="connsiteX7" fmla="*/ 576543 w 1544312"/>
                          <a:gd name="connsiteY7" fmla="*/ 675622 h 675622"/>
                          <a:gd name="connsiteX8" fmla="*/ 0 w 1544312"/>
                          <a:gd name="connsiteY8" fmla="*/ 675622 h 675622"/>
                          <a:gd name="connsiteX9" fmla="*/ 0 w 1544312"/>
                          <a:gd name="connsiteY9" fmla="*/ 344567 h 675622"/>
                          <a:gd name="connsiteX10" fmla="*/ 0 w 1544312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44312" h="675622" fill="none" extrusionOk="0">
                            <a:moveTo>
                              <a:pt x="0" y="0"/>
                            </a:moveTo>
                            <a:cubicBezTo>
                              <a:pt x="241102" y="-45239"/>
                              <a:pt x="319103" y="51882"/>
                              <a:pt x="530214" y="0"/>
                            </a:cubicBezTo>
                            <a:cubicBezTo>
                              <a:pt x="741325" y="-51882"/>
                              <a:pt x="891450" y="2478"/>
                              <a:pt x="998655" y="0"/>
                            </a:cubicBezTo>
                            <a:cubicBezTo>
                              <a:pt x="1105860" y="-2478"/>
                              <a:pt x="1346001" y="31916"/>
                              <a:pt x="1544312" y="0"/>
                            </a:cubicBezTo>
                            <a:cubicBezTo>
                              <a:pt x="1560269" y="112568"/>
                              <a:pt x="1539523" y="196155"/>
                              <a:pt x="1544312" y="324299"/>
                            </a:cubicBezTo>
                            <a:cubicBezTo>
                              <a:pt x="1549101" y="452443"/>
                              <a:pt x="1511999" y="540334"/>
                              <a:pt x="1544312" y="675622"/>
                            </a:cubicBezTo>
                            <a:cubicBezTo>
                              <a:pt x="1422682" y="697762"/>
                              <a:pt x="1240819" y="620842"/>
                              <a:pt x="1044984" y="675622"/>
                            </a:cubicBezTo>
                            <a:cubicBezTo>
                              <a:pt x="849149" y="730402"/>
                              <a:pt x="735406" y="653226"/>
                              <a:pt x="576543" y="675622"/>
                            </a:cubicBezTo>
                            <a:cubicBezTo>
                              <a:pt x="417680" y="698018"/>
                              <a:pt x="170848" y="615889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544312" h="675622" stroke="0" extrusionOk="0">
                            <a:moveTo>
                              <a:pt x="0" y="0"/>
                            </a:moveTo>
                            <a:cubicBezTo>
                              <a:pt x="128693" y="-50513"/>
                              <a:pt x="389721" y="16888"/>
                              <a:pt x="530214" y="0"/>
                            </a:cubicBezTo>
                            <a:cubicBezTo>
                              <a:pt x="670707" y="-16888"/>
                              <a:pt x="815305" y="5241"/>
                              <a:pt x="1044984" y="0"/>
                            </a:cubicBezTo>
                            <a:cubicBezTo>
                              <a:pt x="1274663" y="-5241"/>
                              <a:pt x="1423898" y="23868"/>
                              <a:pt x="1544312" y="0"/>
                            </a:cubicBezTo>
                            <a:cubicBezTo>
                              <a:pt x="1568905" y="79802"/>
                              <a:pt x="1509452" y="252013"/>
                              <a:pt x="1544312" y="324299"/>
                            </a:cubicBezTo>
                            <a:cubicBezTo>
                              <a:pt x="1579172" y="396585"/>
                              <a:pt x="1514583" y="537734"/>
                              <a:pt x="1544312" y="675622"/>
                            </a:cubicBezTo>
                            <a:cubicBezTo>
                              <a:pt x="1345453" y="718936"/>
                              <a:pt x="1164653" y="622233"/>
                              <a:pt x="1029541" y="675622"/>
                            </a:cubicBezTo>
                            <a:cubicBezTo>
                              <a:pt x="894429" y="729011"/>
                              <a:pt x="743360" y="642746"/>
                              <a:pt x="545657" y="675622"/>
                            </a:cubicBezTo>
                            <a:cubicBezTo>
                              <a:pt x="347954" y="708498"/>
                              <a:pt x="162681" y="647623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Apply the fuzzy output to the equation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758" b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724E-3A90-4D0B-8521-332CAA5A5B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B6859B-DD80-403C-A99E-69742C4E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00" y="3460893"/>
            <a:ext cx="4949887" cy="2606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28198-8EB7-4E16-AB8C-191ABF2941AC}"/>
                  </a:ext>
                </a:extLst>
              </p:cNvPr>
              <p:cNvSpPr/>
              <p:nvPr/>
            </p:nvSpPr>
            <p:spPr>
              <a:xfrm>
                <a:off x="7239713" y="2274832"/>
                <a:ext cx="2195023" cy="888886"/>
              </a:xfrm>
              <a:custGeom>
                <a:avLst/>
                <a:gdLst>
                  <a:gd name="connsiteX0" fmla="*/ 0 w 2195023"/>
                  <a:gd name="connsiteY0" fmla="*/ 0 h 888886"/>
                  <a:gd name="connsiteX1" fmla="*/ 548756 w 2195023"/>
                  <a:gd name="connsiteY1" fmla="*/ 0 h 888886"/>
                  <a:gd name="connsiteX2" fmla="*/ 1097512 w 2195023"/>
                  <a:gd name="connsiteY2" fmla="*/ 0 h 888886"/>
                  <a:gd name="connsiteX3" fmla="*/ 1624317 w 2195023"/>
                  <a:gd name="connsiteY3" fmla="*/ 0 h 888886"/>
                  <a:gd name="connsiteX4" fmla="*/ 2195023 w 2195023"/>
                  <a:gd name="connsiteY4" fmla="*/ 0 h 888886"/>
                  <a:gd name="connsiteX5" fmla="*/ 2195023 w 2195023"/>
                  <a:gd name="connsiteY5" fmla="*/ 435554 h 888886"/>
                  <a:gd name="connsiteX6" fmla="*/ 2195023 w 2195023"/>
                  <a:gd name="connsiteY6" fmla="*/ 888886 h 888886"/>
                  <a:gd name="connsiteX7" fmla="*/ 1668217 w 2195023"/>
                  <a:gd name="connsiteY7" fmla="*/ 888886 h 888886"/>
                  <a:gd name="connsiteX8" fmla="*/ 1163362 w 2195023"/>
                  <a:gd name="connsiteY8" fmla="*/ 888886 h 888886"/>
                  <a:gd name="connsiteX9" fmla="*/ 680457 w 2195023"/>
                  <a:gd name="connsiteY9" fmla="*/ 888886 h 888886"/>
                  <a:gd name="connsiteX10" fmla="*/ 0 w 2195023"/>
                  <a:gd name="connsiteY10" fmla="*/ 888886 h 888886"/>
                  <a:gd name="connsiteX11" fmla="*/ 0 w 2195023"/>
                  <a:gd name="connsiteY11" fmla="*/ 462221 h 888886"/>
                  <a:gd name="connsiteX12" fmla="*/ 0 w 2195023"/>
                  <a:gd name="connsiteY12" fmla="*/ 0 h 88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5023" h="888886" fill="none" extrusionOk="0">
                    <a:moveTo>
                      <a:pt x="0" y="0"/>
                    </a:moveTo>
                    <a:cubicBezTo>
                      <a:pt x="161098" y="-18006"/>
                      <a:pt x="315049" y="41428"/>
                      <a:pt x="548756" y="0"/>
                    </a:cubicBezTo>
                    <a:cubicBezTo>
                      <a:pt x="782463" y="-41428"/>
                      <a:pt x="959416" y="22811"/>
                      <a:pt x="1097512" y="0"/>
                    </a:cubicBezTo>
                    <a:cubicBezTo>
                      <a:pt x="1235608" y="-22811"/>
                      <a:pt x="1379558" y="45581"/>
                      <a:pt x="1624317" y="0"/>
                    </a:cubicBezTo>
                    <a:cubicBezTo>
                      <a:pt x="1869077" y="-45581"/>
                      <a:pt x="1956481" y="66485"/>
                      <a:pt x="2195023" y="0"/>
                    </a:cubicBezTo>
                    <a:cubicBezTo>
                      <a:pt x="2229527" y="170010"/>
                      <a:pt x="2180900" y="344477"/>
                      <a:pt x="2195023" y="435554"/>
                    </a:cubicBezTo>
                    <a:cubicBezTo>
                      <a:pt x="2209146" y="526631"/>
                      <a:pt x="2140698" y="667480"/>
                      <a:pt x="2195023" y="888886"/>
                    </a:cubicBezTo>
                    <a:cubicBezTo>
                      <a:pt x="1975171" y="913767"/>
                      <a:pt x="1802077" y="877994"/>
                      <a:pt x="1668217" y="888886"/>
                    </a:cubicBezTo>
                    <a:cubicBezTo>
                      <a:pt x="1534357" y="899778"/>
                      <a:pt x="1346306" y="863299"/>
                      <a:pt x="1163362" y="888886"/>
                    </a:cubicBezTo>
                    <a:cubicBezTo>
                      <a:pt x="980418" y="914473"/>
                      <a:pt x="808407" y="859700"/>
                      <a:pt x="680457" y="888886"/>
                    </a:cubicBezTo>
                    <a:cubicBezTo>
                      <a:pt x="552507" y="918072"/>
                      <a:pt x="144204" y="864398"/>
                      <a:pt x="0" y="888886"/>
                    </a:cubicBezTo>
                    <a:cubicBezTo>
                      <a:pt x="-34725" y="707821"/>
                      <a:pt x="41114" y="584566"/>
                      <a:pt x="0" y="462221"/>
                    </a:cubicBezTo>
                    <a:cubicBezTo>
                      <a:pt x="-41114" y="339877"/>
                      <a:pt x="20923" y="122806"/>
                      <a:pt x="0" y="0"/>
                    </a:cubicBezTo>
                    <a:close/>
                  </a:path>
                  <a:path w="2195023" h="888886" stroke="0" extrusionOk="0">
                    <a:moveTo>
                      <a:pt x="0" y="0"/>
                    </a:moveTo>
                    <a:cubicBezTo>
                      <a:pt x="187797" y="-29443"/>
                      <a:pt x="351296" y="31226"/>
                      <a:pt x="526806" y="0"/>
                    </a:cubicBezTo>
                    <a:cubicBezTo>
                      <a:pt x="702316" y="-31226"/>
                      <a:pt x="831167" y="5097"/>
                      <a:pt x="1119462" y="0"/>
                    </a:cubicBezTo>
                    <a:cubicBezTo>
                      <a:pt x="1407757" y="-5097"/>
                      <a:pt x="1510050" y="58055"/>
                      <a:pt x="1624317" y="0"/>
                    </a:cubicBezTo>
                    <a:cubicBezTo>
                      <a:pt x="1738584" y="-58055"/>
                      <a:pt x="1953255" y="37387"/>
                      <a:pt x="2195023" y="0"/>
                    </a:cubicBezTo>
                    <a:cubicBezTo>
                      <a:pt x="2203256" y="87186"/>
                      <a:pt x="2151486" y="215259"/>
                      <a:pt x="2195023" y="426665"/>
                    </a:cubicBezTo>
                    <a:cubicBezTo>
                      <a:pt x="2238560" y="638072"/>
                      <a:pt x="2191273" y="664863"/>
                      <a:pt x="2195023" y="888886"/>
                    </a:cubicBezTo>
                    <a:cubicBezTo>
                      <a:pt x="1949274" y="932481"/>
                      <a:pt x="1846797" y="846211"/>
                      <a:pt x="1646267" y="888886"/>
                    </a:cubicBezTo>
                    <a:cubicBezTo>
                      <a:pt x="1445737" y="931561"/>
                      <a:pt x="1248255" y="847768"/>
                      <a:pt x="1141412" y="888886"/>
                    </a:cubicBezTo>
                    <a:cubicBezTo>
                      <a:pt x="1034570" y="930004"/>
                      <a:pt x="869558" y="844768"/>
                      <a:pt x="636557" y="888886"/>
                    </a:cubicBezTo>
                    <a:cubicBezTo>
                      <a:pt x="403556" y="933004"/>
                      <a:pt x="152537" y="873396"/>
                      <a:pt x="0" y="888886"/>
                    </a:cubicBezTo>
                    <a:cubicBezTo>
                      <a:pt x="-1092" y="726401"/>
                      <a:pt x="24254" y="548224"/>
                      <a:pt x="0" y="462221"/>
                    </a:cubicBezTo>
                    <a:cubicBezTo>
                      <a:pt x="-24254" y="376218"/>
                      <a:pt x="1297" y="17443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28198-8EB7-4E16-AB8C-191ABF294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13" y="2274832"/>
                <a:ext cx="2195023" cy="888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59343735">
                      <a:custGeom>
                        <a:avLst/>
                        <a:gdLst>
                          <a:gd name="connsiteX0" fmla="*/ 0 w 2195023"/>
                          <a:gd name="connsiteY0" fmla="*/ 0 h 888886"/>
                          <a:gd name="connsiteX1" fmla="*/ 548756 w 2195023"/>
                          <a:gd name="connsiteY1" fmla="*/ 0 h 888886"/>
                          <a:gd name="connsiteX2" fmla="*/ 1097512 w 2195023"/>
                          <a:gd name="connsiteY2" fmla="*/ 0 h 888886"/>
                          <a:gd name="connsiteX3" fmla="*/ 1624317 w 2195023"/>
                          <a:gd name="connsiteY3" fmla="*/ 0 h 888886"/>
                          <a:gd name="connsiteX4" fmla="*/ 2195023 w 2195023"/>
                          <a:gd name="connsiteY4" fmla="*/ 0 h 888886"/>
                          <a:gd name="connsiteX5" fmla="*/ 2195023 w 2195023"/>
                          <a:gd name="connsiteY5" fmla="*/ 435554 h 888886"/>
                          <a:gd name="connsiteX6" fmla="*/ 2195023 w 2195023"/>
                          <a:gd name="connsiteY6" fmla="*/ 888886 h 888886"/>
                          <a:gd name="connsiteX7" fmla="*/ 1668217 w 2195023"/>
                          <a:gd name="connsiteY7" fmla="*/ 888886 h 888886"/>
                          <a:gd name="connsiteX8" fmla="*/ 1163362 w 2195023"/>
                          <a:gd name="connsiteY8" fmla="*/ 888886 h 888886"/>
                          <a:gd name="connsiteX9" fmla="*/ 680457 w 2195023"/>
                          <a:gd name="connsiteY9" fmla="*/ 888886 h 888886"/>
                          <a:gd name="connsiteX10" fmla="*/ 0 w 2195023"/>
                          <a:gd name="connsiteY10" fmla="*/ 888886 h 888886"/>
                          <a:gd name="connsiteX11" fmla="*/ 0 w 2195023"/>
                          <a:gd name="connsiteY11" fmla="*/ 462221 h 888886"/>
                          <a:gd name="connsiteX12" fmla="*/ 0 w 2195023"/>
                          <a:gd name="connsiteY12" fmla="*/ 0 h 88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95023" h="888886" fill="none" extrusionOk="0">
                            <a:moveTo>
                              <a:pt x="0" y="0"/>
                            </a:moveTo>
                            <a:cubicBezTo>
                              <a:pt x="161098" y="-18006"/>
                              <a:pt x="315049" y="41428"/>
                              <a:pt x="548756" y="0"/>
                            </a:cubicBezTo>
                            <a:cubicBezTo>
                              <a:pt x="782463" y="-41428"/>
                              <a:pt x="959416" y="22811"/>
                              <a:pt x="1097512" y="0"/>
                            </a:cubicBezTo>
                            <a:cubicBezTo>
                              <a:pt x="1235608" y="-22811"/>
                              <a:pt x="1379558" y="45581"/>
                              <a:pt x="1624317" y="0"/>
                            </a:cubicBezTo>
                            <a:cubicBezTo>
                              <a:pt x="1869077" y="-45581"/>
                              <a:pt x="1956481" y="66485"/>
                              <a:pt x="2195023" y="0"/>
                            </a:cubicBezTo>
                            <a:cubicBezTo>
                              <a:pt x="2229527" y="170010"/>
                              <a:pt x="2180900" y="344477"/>
                              <a:pt x="2195023" y="435554"/>
                            </a:cubicBezTo>
                            <a:cubicBezTo>
                              <a:pt x="2209146" y="526631"/>
                              <a:pt x="2140698" y="667480"/>
                              <a:pt x="2195023" y="888886"/>
                            </a:cubicBezTo>
                            <a:cubicBezTo>
                              <a:pt x="1975171" y="913767"/>
                              <a:pt x="1802077" y="877994"/>
                              <a:pt x="1668217" y="888886"/>
                            </a:cubicBezTo>
                            <a:cubicBezTo>
                              <a:pt x="1534357" y="899778"/>
                              <a:pt x="1346306" y="863299"/>
                              <a:pt x="1163362" y="888886"/>
                            </a:cubicBezTo>
                            <a:cubicBezTo>
                              <a:pt x="980418" y="914473"/>
                              <a:pt x="808407" y="859700"/>
                              <a:pt x="680457" y="888886"/>
                            </a:cubicBezTo>
                            <a:cubicBezTo>
                              <a:pt x="552507" y="918072"/>
                              <a:pt x="144204" y="864398"/>
                              <a:pt x="0" y="888886"/>
                            </a:cubicBezTo>
                            <a:cubicBezTo>
                              <a:pt x="-34725" y="707821"/>
                              <a:pt x="41114" y="584566"/>
                              <a:pt x="0" y="462221"/>
                            </a:cubicBezTo>
                            <a:cubicBezTo>
                              <a:pt x="-41114" y="339877"/>
                              <a:pt x="20923" y="122806"/>
                              <a:pt x="0" y="0"/>
                            </a:cubicBezTo>
                            <a:close/>
                          </a:path>
                          <a:path w="2195023" h="888886" stroke="0" extrusionOk="0">
                            <a:moveTo>
                              <a:pt x="0" y="0"/>
                            </a:moveTo>
                            <a:cubicBezTo>
                              <a:pt x="187797" y="-29443"/>
                              <a:pt x="351296" y="31226"/>
                              <a:pt x="526806" y="0"/>
                            </a:cubicBezTo>
                            <a:cubicBezTo>
                              <a:pt x="702316" y="-31226"/>
                              <a:pt x="831167" y="5097"/>
                              <a:pt x="1119462" y="0"/>
                            </a:cubicBezTo>
                            <a:cubicBezTo>
                              <a:pt x="1407757" y="-5097"/>
                              <a:pt x="1510050" y="58055"/>
                              <a:pt x="1624317" y="0"/>
                            </a:cubicBezTo>
                            <a:cubicBezTo>
                              <a:pt x="1738584" y="-58055"/>
                              <a:pt x="1953255" y="37387"/>
                              <a:pt x="2195023" y="0"/>
                            </a:cubicBezTo>
                            <a:cubicBezTo>
                              <a:pt x="2203256" y="87186"/>
                              <a:pt x="2151486" y="215259"/>
                              <a:pt x="2195023" y="426665"/>
                            </a:cubicBezTo>
                            <a:cubicBezTo>
                              <a:pt x="2238560" y="638072"/>
                              <a:pt x="2191273" y="664863"/>
                              <a:pt x="2195023" y="888886"/>
                            </a:cubicBezTo>
                            <a:cubicBezTo>
                              <a:pt x="1949274" y="932481"/>
                              <a:pt x="1846797" y="846211"/>
                              <a:pt x="1646267" y="888886"/>
                            </a:cubicBezTo>
                            <a:cubicBezTo>
                              <a:pt x="1445737" y="931561"/>
                              <a:pt x="1248255" y="847768"/>
                              <a:pt x="1141412" y="888886"/>
                            </a:cubicBezTo>
                            <a:cubicBezTo>
                              <a:pt x="1034570" y="930004"/>
                              <a:pt x="869558" y="844768"/>
                              <a:pt x="636557" y="888886"/>
                            </a:cubicBezTo>
                            <a:cubicBezTo>
                              <a:pt x="403556" y="933004"/>
                              <a:pt x="152537" y="873396"/>
                              <a:pt x="0" y="888886"/>
                            </a:cubicBezTo>
                            <a:cubicBezTo>
                              <a:pt x="-1092" y="726401"/>
                              <a:pt x="24254" y="548224"/>
                              <a:pt x="0" y="462221"/>
                            </a:cubicBezTo>
                            <a:cubicBezTo>
                              <a:pt x="-24254" y="376218"/>
                              <a:pt x="1297" y="17443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Apply the fuzzy output to the equation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Student A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Student 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A34BC-D56A-49A7-AEFC-C5565C0ECE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52A1A-6A03-4CE1-BA89-3EBD4A391453}"/>
                  </a:ext>
                </a:extLst>
              </p:cNvPr>
              <p:cNvSpPr/>
              <p:nvPr/>
            </p:nvSpPr>
            <p:spPr>
              <a:xfrm>
                <a:off x="2804187" y="4497572"/>
                <a:ext cx="5095803" cy="1392865"/>
              </a:xfrm>
              <a:custGeom>
                <a:avLst/>
                <a:gdLst>
                  <a:gd name="connsiteX0" fmla="*/ 0 w 5095803"/>
                  <a:gd name="connsiteY0" fmla="*/ 0 h 1392865"/>
                  <a:gd name="connsiteX1" fmla="*/ 464284 w 5095803"/>
                  <a:gd name="connsiteY1" fmla="*/ 0 h 1392865"/>
                  <a:gd name="connsiteX2" fmla="*/ 979527 w 5095803"/>
                  <a:gd name="connsiteY2" fmla="*/ 0 h 1392865"/>
                  <a:gd name="connsiteX3" fmla="*/ 1443811 w 5095803"/>
                  <a:gd name="connsiteY3" fmla="*/ 0 h 1392865"/>
                  <a:gd name="connsiteX4" fmla="*/ 1959053 w 5095803"/>
                  <a:gd name="connsiteY4" fmla="*/ 0 h 1392865"/>
                  <a:gd name="connsiteX5" fmla="*/ 2423337 w 5095803"/>
                  <a:gd name="connsiteY5" fmla="*/ 0 h 1392865"/>
                  <a:gd name="connsiteX6" fmla="*/ 2836664 w 5095803"/>
                  <a:gd name="connsiteY6" fmla="*/ 0 h 1392865"/>
                  <a:gd name="connsiteX7" fmla="*/ 3453822 w 5095803"/>
                  <a:gd name="connsiteY7" fmla="*/ 0 h 1392865"/>
                  <a:gd name="connsiteX8" fmla="*/ 3867148 w 5095803"/>
                  <a:gd name="connsiteY8" fmla="*/ 0 h 1392865"/>
                  <a:gd name="connsiteX9" fmla="*/ 4331433 w 5095803"/>
                  <a:gd name="connsiteY9" fmla="*/ 0 h 1392865"/>
                  <a:gd name="connsiteX10" fmla="*/ 5095803 w 5095803"/>
                  <a:gd name="connsiteY10" fmla="*/ 0 h 1392865"/>
                  <a:gd name="connsiteX11" fmla="*/ 5095803 w 5095803"/>
                  <a:gd name="connsiteY11" fmla="*/ 478217 h 1392865"/>
                  <a:gd name="connsiteX12" fmla="*/ 5095803 w 5095803"/>
                  <a:gd name="connsiteY12" fmla="*/ 928577 h 1392865"/>
                  <a:gd name="connsiteX13" fmla="*/ 5095803 w 5095803"/>
                  <a:gd name="connsiteY13" fmla="*/ 1392865 h 1392865"/>
                  <a:gd name="connsiteX14" fmla="*/ 4529603 w 5095803"/>
                  <a:gd name="connsiteY14" fmla="*/ 1392865 h 1392865"/>
                  <a:gd name="connsiteX15" fmla="*/ 3861486 w 5095803"/>
                  <a:gd name="connsiteY15" fmla="*/ 1392865 h 1392865"/>
                  <a:gd name="connsiteX16" fmla="*/ 3193370 w 5095803"/>
                  <a:gd name="connsiteY16" fmla="*/ 1392865 h 1392865"/>
                  <a:gd name="connsiteX17" fmla="*/ 2780044 w 5095803"/>
                  <a:gd name="connsiteY17" fmla="*/ 1392865 h 1392865"/>
                  <a:gd name="connsiteX18" fmla="*/ 2264801 w 5095803"/>
                  <a:gd name="connsiteY18" fmla="*/ 1392865 h 1392865"/>
                  <a:gd name="connsiteX19" fmla="*/ 1851475 w 5095803"/>
                  <a:gd name="connsiteY19" fmla="*/ 1392865 h 1392865"/>
                  <a:gd name="connsiteX20" fmla="*/ 1183359 w 5095803"/>
                  <a:gd name="connsiteY20" fmla="*/ 1392865 h 1392865"/>
                  <a:gd name="connsiteX21" fmla="*/ 770032 w 5095803"/>
                  <a:gd name="connsiteY21" fmla="*/ 1392865 h 1392865"/>
                  <a:gd name="connsiteX22" fmla="*/ 0 w 5095803"/>
                  <a:gd name="connsiteY22" fmla="*/ 1392865 h 1392865"/>
                  <a:gd name="connsiteX23" fmla="*/ 0 w 5095803"/>
                  <a:gd name="connsiteY23" fmla="*/ 928577 h 1392865"/>
                  <a:gd name="connsiteX24" fmla="*/ 0 w 5095803"/>
                  <a:gd name="connsiteY24" fmla="*/ 478217 h 1392865"/>
                  <a:gd name="connsiteX25" fmla="*/ 0 w 5095803"/>
                  <a:gd name="connsiteY25" fmla="*/ 0 h 139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95803" h="1392865" fill="none" extrusionOk="0">
                    <a:moveTo>
                      <a:pt x="0" y="0"/>
                    </a:moveTo>
                    <a:cubicBezTo>
                      <a:pt x="110974" y="-54028"/>
                      <a:pt x="313701" y="38557"/>
                      <a:pt x="464284" y="0"/>
                    </a:cubicBezTo>
                    <a:cubicBezTo>
                      <a:pt x="614867" y="-38557"/>
                      <a:pt x="864214" y="2801"/>
                      <a:pt x="979527" y="0"/>
                    </a:cubicBezTo>
                    <a:cubicBezTo>
                      <a:pt x="1094840" y="-2801"/>
                      <a:pt x="1340167" y="29613"/>
                      <a:pt x="1443811" y="0"/>
                    </a:cubicBezTo>
                    <a:cubicBezTo>
                      <a:pt x="1547455" y="-29613"/>
                      <a:pt x="1773951" y="36127"/>
                      <a:pt x="1959053" y="0"/>
                    </a:cubicBezTo>
                    <a:cubicBezTo>
                      <a:pt x="2144155" y="-36127"/>
                      <a:pt x="2244263" y="43542"/>
                      <a:pt x="2423337" y="0"/>
                    </a:cubicBezTo>
                    <a:cubicBezTo>
                      <a:pt x="2602411" y="-43542"/>
                      <a:pt x="2671800" y="27562"/>
                      <a:pt x="2836664" y="0"/>
                    </a:cubicBezTo>
                    <a:cubicBezTo>
                      <a:pt x="3001528" y="-27562"/>
                      <a:pt x="3201652" y="21583"/>
                      <a:pt x="3453822" y="0"/>
                    </a:cubicBezTo>
                    <a:cubicBezTo>
                      <a:pt x="3705992" y="-21583"/>
                      <a:pt x="3749476" y="7635"/>
                      <a:pt x="3867148" y="0"/>
                    </a:cubicBezTo>
                    <a:cubicBezTo>
                      <a:pt x="3984820" y="-7635"/>
                      <a:pt x="4230069" y="22955"/>
                      <a:pt x="4331433" y="0"/>
                    </a:cubicBezTo>
                    <a:cubicBezTo>
                      <a:pt x="4432798" y="-22955"/>
                      <a:pt x="4843957" y="76015"/>
                      <a:pt x="5095803" y="0"/>
                    </a:cubicBezTo>
                    <a:cubicBezTo>
                      <a:pt x="5119084" y="121271"/>
                      <a:pt x="5091088" y="343097"/>
                      <a:pt x="5095803" y="478217"/>
                    </a:cubicBezTo>
                    <a:cubicBezTo>
                      <a:pt x="5100518" y="613337"/>
                      <a:pt x="5076248" y="740718"/>
                      <a:pt x="5095803" y="928577"/>
                    </a:cubicBezTo>
                    <a:cubicBezTo>
                      <a:pt x="5115358" y="1116436"/>
                      <a:pt x="5079487" y="1196696"/>
                      <a:pt x="5095803" y="1392865"/>
                    </a:cubicBezTo>
                    <a:cubicBezTo>
                      <a:pt x="4957751" y="1445826"/>
                      <a:pt x="4687288" y="1377616"/>
                      <a:pt x="4529603" y="1392865"/>
                    </a:cubicBezTo>
                    <a:cubicBezTo>
                      <a:pt x="4371918" y="1408114"/>
                      <a:pt x="4090514" y="1366477"/>
                      <a:pt x="3861486" y="1392865"/>
                    </a:cubicBezTo>
                    <a:cubicBezTo>
                      <a:pt x="3632458" y="1419253"/>
                      <a:pt x="3441089" y="1346056"/>
                      <a:pt x="3193370" y="1392865"/>
                    </a:cubicBezTo>
                    <a:cubicBezTo>
                      <a:pt x="2945651" y="1439674"/>
                      <a:pt x="2888924" y="1349695"/>
                      <a:pt x="2780044" y="1392865"/>
                    </a:cubicBezTo>
                    <a:cubicBezTo>
                      <a:pt x="2671164" y="1436035"/>
                      <a:pt x="2483087" y="1389500"/>
                      <a:pt x="2264801" y="1392865"/>
                    </a:cubicBezTo>
                    <a:cubicBezTo>
                      <a:pt x="2046515" y="1396230"/>
                      <a:pt x="1999346" y="1377812"/>
                      <a:pt x="1851475" y="1392865"/>
                    </a:cubicBezTo>
                    <a:cubicBezTo>
                      <a:pt x="1703604" y="1407918"/>
                      <a:pt x="1371779" y="1330927"/>
                      <a:pt x="1183359" y="1392865"/>
                    </a:cubicBezTo>
                    <a:cubicBezTo>
                      <a:pt x="994939" y="1454803"/>
                      <a:pt x="870028" y="1359604"/>
                      <a:pt x="770032" y="1392865"/>
                    </a:cubicBezTo>
                    <a:cubicBezTo>
                      <a:pt x="670036" y="1426126"/>
                      <a:pt x="371228" y="1381019"/>
                      <a:pt x="0" y="1392865"/>
                    </a:cubicBezTo>
                    <a:cubicBezTo>
                      <a:pt x="-16327" y="1160940"/>
                      <a:pt x="35150" y="1041408"/>
                      <a:pt x="0" y="928577"/>
                    </a:cubicBezTo>
                    <a:cubicBezTo>
                      <a:pt x="-35150" y="815746"/>
                      <a:pt x="11069" y="698134"/>
                      <a:pt x="0" y="478217"/>
                    </a:cubicBezTo>
                    <a:cubicBezTo>
                      <a:pt x="-11069" y="258300"/>
                      <a:pt x="38123" y="122299"/>
                      <a:pt x="0" y="0"/>
                    </a:cubicBezTo>
                    <a:close/>
                  </a:path>
                  <a:path w="5095803" h="1392865" stroke="0" extrusionOk="0">
                    <a:moveTo>
                      <a:pt x="0" y="0"/>
                    </a:moveTo>
                    <a:cubicBezTo>
                      <a:pt x="182846" y="-47895"/>
                      <a:pt x="297940" y="33486"/>
                      <a:pt x="515242" y="0"/>
                    </a:cubicBezTo>
                    <a:cubicBezTo>
                      <a:pt x="732544" y="-33486"/>
                      <a:pt x="813162" y="2357"/>
                      <a:pt x="1081443" y="0"/>
                    </a:cubicBezTo>
                    <a:cubicBezTo>
                      <a:pt x="1349724" y="-2357"/>
                      <a:pt x="1470628" y="47769"/>
                      <a:pt x="1596685" y="0"/>
                    </a:cubicBezTo>
                    <a:cubicBezTo>
                      <a:pt x="1722742" y="-47769"/>
                      <a:pt x="1920327" y="11644"/>
                      <a:pt x="2060969" y="0"/>
                    </a:cubicBezTo>
                    <a:cubicBezTo>
                      <a:pt x="2201611" y="-11644"/>
                      <a:pt x="2359180" y="26625"/>
                      <a:pt x="2576212" y="0"/>
                    </a:cubicBezTo>
                    <a:cubicBezTo>
                      <a:pt x="2793244" y="-26625"/>
                      <a:pt x="2951283" y="17142"/>
                      <a:pt x="3193370" y="0"/>
                    </a:cubicBezTo>
                    <a:cubicBezTo>
                      <a:pt x="3435457" y="-17142"/>
                      <a:pt x="3616026" y="23037"/>
                      <a:pt x="3759570" y="0"/>
                    </a:cubicBezTo>
                    <a:cubicBezTo>
                      <a:pt x="3903114" y="-23037"/>
                      <a:pt x="4199142" y="24839"/>
                      <a:pt x="4325771" y="0"/>
                    </a:cubicBezTo>
                    <a:cubicBezTo>
                      <a:pt x="4452400" y="-24839"/>
                      <a:pt x="4906598" y="63136"/>
                      <a:pt x="5095803" y="0"/>
                    </a:cubicBezTo>
                    <a:cubicBezTo>
                      <a:pt x="5141754" y="105671"/>
                      <a:pt x="5063172" y="336283"/>
                      <a:pt x="5095803" y="450360"/>
                    </a:cubicBezTo>
                    <a:cubicBezTo>
                      <a:pt x="5128434" y="564437"/>
                      <a:pt x="5043520" y="733023"/>
                      <a:pt x="5095803" y="928577"/>
                    </a:cubicBezTo>
                    <a:cubicBezTo>
                      <a:pt x="5148086" y="1124131"/>
                      <a:pt x="5082990" y="1213691"/>
                      <a:pt x="5095803" y="1392865"/>
                    </a:cubicBezTo>
                    <a:cubicBezTo>
                      <a:pt x="4961053" y="1439874"/>
                      <a:pt x="4738895" y="1362347"/>
                      <a:pt x="4631519" y="1392865"/>
                    </a:cubicBezTo>
                    <a:cubicBezTo>
                      <a:pt x="4524143" y="1423383"/>
                      <a:pt x="4272272" y="1335365"/>
                      <a:pt x="4116276" y="1392865"/>
                    </a:cubicBezTo>
                    <a:cubicBezTo>
                      <a:pt x="3960280" y="1450365"/>
                      <a:pt x="3770326" y="1369613"/>
                      <a:pt x="3550076" y="1392865"/>
                    </a:cubicBezTo>
                    <a:cubicBezTo>
                      <a:pt x="3329826" y="1416117"/>
                      <a:pt x="3220571" y="1338764"/>
                      <a:pt x="2983876" y="1392865"/>
                    </a:cubicBezTo>
                    <a:cubicBezTo>
                      <a:pt x="2747181" y="1446966"/>
                      <a:pt x="2665739" y="1359291"/>
                      <a:pt x="2570550" y="1392865"/>
                    </a:cubicBezTo>
                    <a:cubicBezTo>
                      <a:pt x="2475361" y="1426439"/>
                      <a:pt x="2218679" y="1355569"/>
                      <a:pt x="1953391" y="1392865"/>
                    </a:cubicBezTo>
                    <a:cubicBezTo>
                      <a:pt x="1688103" y="1430161"/>
                      <a:pt x="1663184" y="1359512"/>
                      <a:pt x="1540065" y="1392865"/>
                    </a:cubicBezTo>
                    <a:cubicBezTo>
                      <a:pt x="1416946" y="1426218"/>
                      <a:pt x="1166413" y="1363752"/>
                      <a:pt x="1024823" y="1392865"/>
                    </a:cubicBezTo>
                    <a:cubicBezTo>
                      <a:pt x="883233" y="1421978"/>
                      <a:pt x="785121" y="1346763"/>
                      <a:pt x="611496" y="1392865"/>
                    </a:cubicBezTo>
                    <a:cubicBezTo>
                      <a:pt x="437871" y="1438967"/>
                      <a:pt x="274300" y="1355591"/>
                      <a:pt x="0" y="1392865"/>
                    </a:cubicBezTo>
                    <a:cubicBezTo>
                      <a:pt x="-4705" y="1167871"/>
                      <a:pt x="18406" y="1049537"/>
                      <a:pt x="0" y="900719"/>
                    </a:cubicBezTo>
                    <a:cubicBezTo>
                      <a:pt x="-18406" y="751901"/>
                      <a:pt x="7580" y="559462"/>
                      <a:pt x="0" y="422502"/>
                    </a:cubicBezTo>
                    <a:cubicBezTo>
                      <a:pt x="-7580" y="285542"/>
                      <a:pt x="6488" y="19782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marL="2333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0.625∗100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0.167∗70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+(0∗50)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0.625+0.167+0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2333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62.5+11.69+0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0.792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52A1A-6A03-4CE1-BA89-3EBD4A39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87" y="4497572"/>
                <a:ext cx="5095803" cy="1392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5095803"/>
                          <a:gd name="connsiteY0" fmla="*/ 0 h 1392865"/>
                          <a:gd name="connsiteX1" fmla="*/ 464284 w 5095803"/>
                          <a:gd name="connsiteY1" fmla="*/ 0 h 1392865"/>
                          <a:gd name="connsiteX2" fmla="*/ 979527 w 5095803"/>
                          <a:gd name="connsiteY2" fmla="*/ 0 h 1392865"/>
                          <a:gd name="connsiteX3" fmla="*/ 1443811 w 5095803"/>
                          <a:gd name="connsiteY3" fmla="*/ 0 h 1392865"/>
                          <a:gd name="connsiteX4" fmla="*/ 1959053 w 5095803"/>
                          <a:gd name="connsiteY4" fmla="*/ 0 h 1392865"/>
                          <a:gd name="connsiteX5" fmla="*/ 2423337 w 5095803"/>
                          <a:gd name="connsiteY5" fmla="*/ 0 h 1392865"/>
                          <a:gd name="connsiteX6" fmla="*/ 2836664 w 5095803"/>
                          <a:gd name="connsiteY6" fmla="*/ 0 h 1392865"/>
                          <a:gd name="connsiteX7" fmla="*/ 3453822 w 5095803"/>
                          <a:gd name="connsiteY7" fmla="*/ 0 h 1392865"/>
                          <a:gd name="connsiteX8" fmla="*/ 3867148 w 5095803"/>
                          <a:gd name="connsiteY8" fmla="*/ 0 h 1392865"/>
                          <a:gd name="connsiteX9" fmla="*/ 4331433 w 5095803"/>
                          <a:gd name="connsiteY9" fmla="*/ 0 h 1392865"/>
                          <a:gd name="connsiteX10" fmla="*/ 5095803 w 5095803"/>
                          <a:gd name="connsiteY10" fmla="*/ 0 h 1392865"/>
                          <a:gd name="connsiteX11" fmla="*/ 5095803 w 5095803"/>
                          <a:gd name="connsiteY11" fmla="*/ 478217 h 1392865"/>
                          <a:gd name="connsiteX12" fmla="*/ 5095803 w 5095803"/>
                          <a:gd name="connsiteY12" fmla="*/ 928577 h 1392865"/>
                          <a:gd name="connsiteX13" fmla="*/ 5095803 w 5095803"/>
                          <a:gd name="connsiteY13" fmla="*/ 1392865 h 1392865"/>
                          <a:gd name="connsiteX14" fmla="*/ 4529603 w 5095803"/>
                          <a:gd name="connsiteY14" fmla="*/ 1392865 h 1392865"/>
                          <a:gd name="connsiteX15" fmla="*/ 3861486 w 5095803"/>
                          <a:gd name="connsiteY15" fmla="*/ 1392865 h 1392865"/>
                          <a:gd name="connsiteX16" fmla="*/ 3193370 w 5095803"/>
                          <a:gd name="connsiteY16" fmla="*/ 1392865 h 1392865"/>
                          <a:gd name="connsiteX17" fmla="*/ 2780044 w 5095803"/>
                          <a:gd name="connsiteY17" fmla="*/ 1392865 h 1392865"/>
                          <a:gd name="connsiteX18" fmla="*/ 2264801 w 5095803"/>
                          <a:gd name="connsiteY18" fmla="*/ 1392865 h 1392865"/>
                          <a:gd name="connsiteX19" fmla="*/ 1851475 w 5095803"/>
                          <a:gd name="connsiteY19" fmla="*/ 1392865 h 1392865"/>
                          <a:gd name="connsiteX20" fmla="*/ 1183359 w 5095803"/>
                          <a:gd name="connsiteY20" fmla="*/ 1392865 h 1392865"/>
                          <a:gd name="connsiteX21" fmla="*/ 770032 w 5095803"/>
                          <a:gd name="connsiteY21" fmla="*/ 1392865 h 1392865"/>
                          <a:gd name="connsiteX22" fmla="*/ 0 w 5095803"/>
                          <a:gd name="connsiteY22" fmla="*/ 1392865 h 1392865"/>
                          <a:gd name="connsiteX23" fmla="*/ 0 w 5095803"/>
                          <a:gd name="connsiteY23" fmla="*/ 928577 h 1392865"/>
                          <a:gd name="connsiteX24" fmla="*/ 0 w 5095803"/>
                          <a:gd name="connsiteY24" fmla="*/ 478217 h 1392865"/>
                          <a:gd name="connsiteX25" fmla="*/ 0 w 5095803"/>
                          <a:gd name="connsiteY25" fmla="*/ 0 h 1392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5095803" h="1392865" fill="none" extrusionOk="0">
                            <a:moveTo>
                              <a:pt x="0" y="0"/>
                            </a:moveTo>
                            <a:cubicBezTo>
                              <a:pt x="110974" y="-54028"/>
                              <a:pt x="313701" y="38557"/>
                              <a:pt x="464284" y="0"/>
                            </a:cubicBezTo>
                            <a:cubicBezTo>
                              <a:pt x="614867" y="-38557"/>
                              <a:pt x="864214" y="2801"/>
                              <a:pt x="979527" y="0"/>
                            </a:cubicBezTo>
                            <a:cubicBezTo>
                              <a:pt x="1094840" y="-2801"/>
                              <a:pt x="1340167" y="29613"/>
                              <a:pt x="1443811" y="0"/>
                            </a:cubicBezTo>
                            <a:cubicBezTo>
                              <a:pt x="1547455" y="-29613"/>
                              <a:pt x="1773951" y="36127"/>
                              <a:pt x="1959053" y="0"/>
                            </a:cubicBezTo>
                            <a:cubicBezTo>
                              <a:pt x="2144155" y="-36127"/>
                              <a:pt x="2244263" y="43542"/>
                              <a:pt x="2423337" y="0"/>
                            </a:cubicBezTo>
                            <a:cubicBezTo>
                              <a:pt x="2602411" y="-43542"/>
                              <a:pt x="2671800" y="27562"/>
                              <a:pt x="2836664" y="0"/>
                            </a:cubicBezTo>
                            <a:cubicBezTo>
                              <a:pt x="3001528" y="-27562"/>
                              <a:pt x="3201652" y="21583"/>
                              <a:pt x="3453822" y="0"/>
                            </a:cubicBezTo>
                            <a:cubicBezTo>
                              <a:pt x="3705992" y="-21583"/>
                              <a:pt x="3749476" y="7635"/>
                              <a:pt x="3867148" y="0"/>
                            </a:cubicBezTo>
                            <a:cubicBezTo>
                              <a:pt x="3984820" y="-7635"/>
                              <a:pt x="4230069" y="22955"/>
                              <a:pt x="4331433" y="0"/>
                            </a:cubicBezTo>
                            <a:cubicBezTo>
                              <a:pt x="4432798" y="-22955"/>
                              <a:pt x="4843957" y="76015"/>
                              <a:pt x="5095803" y="0"/>
                            </a:cubicBezTo>
                            <a:cubicBezTo>
                              <a:pt x="5119084" y="121271"/>
                              <a:pt x="5091088" y="343097"/>
                              <a:pt x="5095803" y="478217"/>
                            </a:cubicBezTo>
                            <a:cubicBezTo>
                              <a:pt x="5100518" y="613337"/>
                              <a:pt x="5076248" y="740718"/>
                              <a:pt x="5095803" y="928577"/>
                            </a:cubicBezTo>
                            <a:cubicBezTo>
                              <a:pt x="5115358" y="1116436"/>
                              <a:pt x="5079487" y="1196696"/>
                              <a:pt x="5095803" y="1392865"/>
                            </a:cubicBezTo>
                            <a:cubicBezTo>
                              <a:pt x="4957751" y="1445826"/>
                              <a:pt x="4687288" y="1377616"/>
                              <a:pt x="4529603" y="1392865"/>
                            </a:cubicBezTo>
                            <a:cubicBezTo>
                              <a:pt x="4371918" y="1408114"/>
                              <a:pt x="4090514" y="1366477"/>
                              <a:pt x="3861486" y="1392865"/>
                            </a:cubicBezTo>
                            <a:cubicBezTo>
                              <a:pt x="3632458" y="1419253"/>
                              <a:pt x="3441089" y="1346056"/>
                              <a:pt x="3193370" y="1392865"/>
                            </a:cubicBezTo>
                            <a:cubicBezTo>
                              <a:pt x="2945651" y="1439674"/>
                              <a:pt x="2888924" y="1349695"/>
                              <a:pt x="2780044" y="1392865"/>
                            </a:cubicBezTo>
                            <a:cubicBezTo>
                              <a:pt x="2671164" y="1436035"/>
                              <a:pt x="2483087" y="1389500"/>
                              <a:pt x="2264801" y="1392865"/>
                            </a:cubicBezTo>
                            <a:cubicBezTo>
                              <a:pt x="2046515" y="1396230"/>
                              <a:pt x="1999346" y="1377812"/>
                              <a:pt x="1851475" y="1392865"/>
                            </a:cubicBezTo>
                            <a:cubicBezTo>
                              <a:pt x="1703604" y="1407918"/>
                              <a:pt x="1371779" y="1330927"/>
                              <a:pt x="1183359" y="1392865"/>
                            </a:cubicBezTo>
                            <a:cubicBezTo>
                              <a:pt x="994939" y="1454803"/>
                              <a:pt x="870028" y="1359604"/>
                              <a:pt x="770032" y="1392865"/>
                            </a:cubicBezTo>
                            <a:cubicBezTo>
                              <a:pt x="670036" y="1426126"/>
                              <a:pt x="371228" y="1381019"/>
                              <a:pt x="0" y="1392865"/>
                            </a:cubicBezTo>
                            <a:cubicBezTo>
                              <a:pt x="-16327" y="1160940"/>
                              <a:pt x="35150" y="1041408"/>
                              <a:pt x="0" y="928577"/>
                            </a:cubicBezTo>
                            <a:cubicBezTo>
                              <a:pt x="-35150" y="815746"/>
                              <a:pt x="11069" y="698134"/>
                              <a:pt x="0" y="478217"/>
                            </a:cubicBezTo>
                            <a:cubicBezTo>
                              <a:pt x="-11069" y="258300"/>
                              <a:pt x="38123" y="122299"/>
                              <a:pt x="0" y="0"/>
                            </a:cubicBezTo>
                            <a:close/>
                          </a:path>
                          <a:path w="5095803" h="1392865" stroke="0" extrusionOk="0">
                            <a:moveTo>
                              <a:pt x="0" y="0"/>
                            </a:moveTo>
                            <a:cubicBezTo>
                              <a:pt x="182846" y="-47895"/>
                              <a:pt x="297940" y="33486"/>
                              <a:pt x="515242" y="0"/>
                            </a:cubicBezTo>
                            <a:cubicBezTo>
                              <a:pt x="732544" y="-33486"/>
                              <a:pt x="813162" y="2357"/>
                              <a:pt x="1081443" y="0"/>
                            </a:cubicBezTo>
                            <a:cubicBezTo>
                              <a:pt x="1349724" y="-2357"/>
                              <a:pt x="1470628" y="47769"/>
                              <a:pt x="1596685" y="0"/>
                            </a:cubicBezTo>
                            <a:cubicBezTo>
                              <a:pt x="1722742" y="-47769"/>
                              <a:pt x="1920327" y="11644"/>
                              <a:pt x="2060969" y="0"/>
                            </a:cubicBezTo>
                            <a:cubicBezTo>
                              <a:pt x="2201611" y="-11644"/>
                              <a:pt x="2359180" y="26625"/>
                              <a:pt x="2576212" y="0"/>
                            </a:cubicBezTo>
                            <a:cubicBezTo>
                              <a:pt x="2793244" y="-26625"/>
                              <a:pt x="2951283" y="17142"/>
                              <a:pt x="3193370" y="0"/>
                            </a:cubicBezTo>
                            <a:cubicBezTo>
                              <a:pt x="3435457" y="-17142"/>
                              <a:pt x="3616026" y="23037"/>
                              <a:pt x="3759570" y="0"/>
                            </a:cubicBezTo>
                            <a:cubicBezTo>
                              <a:pt x="3903114" y="-23037"/>
                              <a:pt x="4199142" y="24839"/>
                              <a:pt x="4325771" y="0"/>
                            </a:cubicBezTo>
                            <a:cubicBezTo>
                              <a:pt x="4452400" y="-24839"/>
                              <a:pt x="4906598" y="63136"/>
                              <a:pt x="5095803" y="0"/>
                            </a:cubicBezTo>
                            <a:cubicBezTo>
                              <a:pt x="5141754" y="105671"/>
                              <a:pt x="5063172" y="336283"/>
                              <a:pt x="5095803" y="450360"/>
                            </a:cubicBezTo>
                            <a:cubicBezTo>
                              <a:pt x="5128434" y="564437"/>
                              <a:pt x="5043520" y="733023"/>
                              <a:pt x="5095803" y="928577"/>
                            </a:cubicBezTo>
                            <a:cubicBezTo>
                              <a:pt x="5148086" y="1124131"/>
                              <a:pt x="5082990" y="1213691"/>
                              <a:pt x="5095803" y="1392865"/>
                            </a:cubicBezTo>
                            <a:cubicBezTo>
                              <a:pt x="4961053" y="1439874"/>
                              <a:pt x="4738895" y="1362347"/>
                              <a:pt x="4631519" y="1392865"/>
                            </a:cubicBezTo>
                            <a:cubicBezTo>
                              <a:pt x="4524143" y="1423383"/>
                              <a:pt x="4272272" y="1335365"/>
                              <a:pt x="4116276" y="1392865"/>
                            </a:cubicBezTo>
                            <a:cubicBezTo>
                              <a:pt x="3960280" y="1450365"/>
                              <a:pt x="3770326" y="1369613"/>
                              <a:pt x="3550076" y="1392865"/>
                            </a:cubicBezTo>
                            <a:cubicBezTo>
                              <a:pt x="3329826" y="1416117"/>
                              <a:pt x="3220571" y="1338764"/>
                              <a:pt x="2983876" y="1392865"/>
                            </a:cubicBezTo>
                            <a:cubicBezTo>
                              <a:pt x="2747181" y="1446966"/>
                              <a:pt x="2665739" y="1359291"/>
                              <a:pt x="2570550" y="1392865"/>
                            </a:cubicBezTo>
                            <a:cubicBezTo>
                              <a:pt x="2475361" y="1426439"/>
                              <a:pt x="2218679" y="1355569"/>
                              <a:pt x="1953391" y="1392865"/>
                            </a:cubicBezTo>
                            <a:cubicBezTo>
                              <a:pt x="1688103" y="1430161"/>
                              <a:pt x="1663184" y="1359512"/>
                              <a:pt x="1540065" y="1392865"/>
                            </a:cubicBezTo>
                            <a:cubicBezTo>
                              <a:pt x="1416946" y="1426218"/>
                              <a:pt x="1166413" y="1363752"/>
                              <a:pt x="1024823" y="1392865"/>
                            </a:cubicBezTo>
                            <a:cubicBezTo>
                              <a:pt x="883233" y="1421978"/>
                              <a:pt x="785121" y="1346763"/>
                              <a:pt x="611496" y="1392865"/>
                            </a:cubicBezTo>
                            <a:cubicBezTo>
                              <a:pt x="437871" y="1438967"/>
                              <a:pt x="274300" y="1355591"/>
                              <a:pt x="0" y="1392865"/>
                            </a:cubicBezTo>
                            <a:cubicBezTo>
                              <a:pt x="-4705" y="1167871"/>
                              <a:pt x="18406" y="1049537"/>
                              <a:pt x="0" y="900719"/>
                            </a:cubicBezTo>
                            <a:cubicBezTo>
                              <a:pt x="-18406" y="751901"/>
                              <a:pt x="7580" y="559462"/>
                              <a:pt x="0" y="422502"/>
                            </a:cubicBezTo>
                            <a:cubicBezTo>
                              <a:pt x="-7580" y="285542"/>
                              <a:pt x="6488" y="197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ACBD48-8FA4-4C69-8C76-E03F1B3BA728}"/>
                  </a:ext>
                </a:extLst>
              </p:cNvPr>
              <p:cNvSpPr/>
              <p:nvPr/>
            </p:nvSpPr>
            <p:spPr>
              <a:xfrm>
                <a:off x="8216375" y="4734855"/>
                <a:ext cx="1640005" cy="675622"/>
              </a:xfrm>
              <a:custGeom>
                <a:avLst/>
                <a:gdLst>
                  <a:gd name="connsiteX0" fmla="*/ 0 w 1640005"/>
                  <a:gd name="connsiteY0" fmla="*/ 0 h 675622"/>
                  <a:gd name="connsiteX1" fmla="*/ 563068 w 1640005"/>
                  <a:gd name="connsiteY1" fmla="*/ 0 h 675622"/>
                  <a:gd name="connsiteX2" fmla="*/ 1060537 w 1640005"/>
                  <a:gd name="connsiteY2" fmla="*/ 0 h 675622"/>
                  <a:gd name="connsiteX3" fmla="*/ 1640005 w 1640005"/>
                  <a:gd name="connsiteY3" fmla="*/ 0 h 675622"/>
                  <a:gd name="connsiteX4" fmla="*/ 1640005 w 1640005"/>
                  <a:gd name="connsiteY4" fmla="*/ 324299 h 675622"/>
                  <a:gd name="connsiteX5" fmla="*/ 1640005 w 1640005"/>
                  <a:gd name="connsiteY5" fmla="*/ 675622 h 675622"/>
                  <a:gd name="connsiteX6" fmla="*/ 1109737 w 1640005"/>
                  <a:gd name="connsiteY6" fmla="*/ 675622 h 675622"/>
                  <a:gd name="connsiteX7" fmla="*/ 612269 w 1640005"/>
                  <a:gd name="connsiteY7" fmla="*/ 675622 h 675622"/>
                  <a:gd name="connsiteX8" fmla="*/ 0 w 1640005"/>
                  <a:gd name="connsiteY8" fmla="*/ 675622 h 675622"/>
                  <a:gd name="connsiteX9" fmla="*/ 0 w 1640005"/>
                  <a:gd name="connsiteY9" fmla="*/ 344567 h 675622"/>
                  <a:gd name="connsiteX10" fmla="*/ 0 w 1640005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0005" h="675622" fill="none" extrusionOk="0">
                    <a:moveTo>
                      <a:pt x="0" y="0"/>
                    </a:moveTo>
                    <a:cubicBezTo>
                      <a:pt x="279851" y="-58354"/>
                      <a:pt x="404714" y="26778"/>
                      <a:pt x="563068" y="0"/>
                    </a:cubicBezTo>
                    <a:cubicBezTo>
                      <a:pt x="721422" y="-26778"/>
                      <a:pt x="848263" y="29624"/>
                      <a:pt x="1060537" y="0"/>
                    </a:cubicBezTo>
                    <a:cubicBezTo>
                      <a:pt x="1272811" y="-29624"/>
                      <a:pt x="1435441" y="51570"/>
                      <a:pt x="1640005" y="0"/>
                    </a:cubicBezTo>
                    <a:cubicBezTo>
                      <a:pt x="1655962" y="112568"/>
                      <a:pt x="1635216" y="196155"/>
                      <a:pt x="1640005" y="324299"/>
                    </a:cubicBezTo>
                    <a:cubicBezTo>
                      <a:pt x="1644794" y="452443"/>
                      <a:pt x="1607692" y="540334"/>
                      <a:pt x="1640005" y="675622"/>
                    </a:cubicBezTo>
                    <a:cubicBezTo>
                      <a:pt x="1383813" y="683537"/>
                      <a:pt x="1339368" y="631031"/>
                      <a:pt x="1109737" y="675622"/>
                    </a:cubicBezTo>
                    <a:cubicBezTo>
                      <a:pt x="880106" y="720213"/>
                      <a:pt x="840664" y="616278"/>
                      <a:pt x="612269" y="675622"/>
                    </a:cubicBezTo>
                    <a:cubicBezTo>
                      <a:pt x="383874" y="734966"/>
                      <a:pt x="214267" y="660466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640005" h="675622" stroke="0" extrusionOk="0">
                    <a:moveTo>
                      <a:pt x="0" y="0"/>
                    </a:moveTo>
                    <a:cubicBezTo>
                      <a:pt x="157709" y="-55845"/>
                      <a:pt x="412791" y="31420"/>
                      <a:pt x="563068" y="0"/>
                    </a:cubicBezTo>
                    <a:cubicBezTo>
                      <a:pt x="713345" y="-31420"/>
                      <a:pt x="878502" y="26959"/>
                      <a:pt x="1109737" y="0"/>
                    </a:cubicBezTo>
                    <a:cubicBezTo>
                      <a:pt x="1340972" y="-26959"/>
                      <a:pt x="1422060" y="46123"/>
                      <a:pt x="1640005" y="0"/>
                    </a:cubicBezTo>
                    <a:cubicBezTo>
                      <a:pt x="1664598" y="79802"/>
                      <a:pt x="1605145" y="252013"/>
                      <a:pt x="1640005" y="324299"/>
                    </a:cubicBezTo>
                    <a:cubicBezTo>
                      <a:pt x="1674865" y="396585"/>
                      <a:pt x="1610276" y="537734"/>
                      <a:pt x="1640005" y="675622"/>
                    </a:cubicBezTo>
                    <a:cubicBezTo>
                      <a:pt x="1388329" y="707003"/>
                      <a:pt x="1346062" y="673477"/>
                      <a:pt x="1093337" y="675622"/>
                    </a:cubicBezTo>
                    <a:cubicBezTo>
                      <a:pt x="840612" y="677767"/>
                      <a:pt x="786159" y="646957"/>
                      <a:pt x="579468" y="675622"/>
                    </a:cubicBezTo>
                    <a:cubicBezTo>
                      <a:pt x="372777" y="704287"/>
                      <a:pt x="187674" y="633378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ACBD48-8FA4-4C69-8C76-E03F1B3B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75" y="4734855"/>
                <a:ext cx="1640005" cy="67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640005"/>
                          <a:gd name="connsiteY0" fmla="*/ 0 h 675622"/>
                          <a:gd name="connsiteX1" fmla="*/ 563068 w 1640005"/>
                          <a:gd name="connsiteY1" fmla="*/ 0 h 675622"/>
                          <a:gd name="connsiteX2" fmla="*/ 1060537 w 1640005"/>
                          <a:gd name="connsiteY2" fmla="*/ 0 h 675622"/>
                          <a:gd name="connsiteX3" fmla="*/ 1640005 w 1640005"/>
                          <a:gd name="connsiteY3" fmla="*/ 0 h 675622"/>
                          <a:gd name="connsiteX4" fmla="*/ 1640005 w 1640005"/>
                          <a:gd name="connsiteY4" fmla="*/ 324299 h 675622"/>
                          <a:gd name="connsiteX5" fmla="*/ 1640005 w 1640005"/>
                          <a:gd name="connsiteY5" fmla="*/ 675622 h 675622"/>
                          <a:gd name="connsiteX6" fmla="*/ 1109737 w 1640005"/>
                          <a:gd name="connsiteY6" fmla="*/ 675622 h 675622"/>
                          <a:gd name="connsiteX7" fmla="*/ 612269 w 1640005"/>
                          <a:gd name="connsiteY7" fmla="*/ 675622 h 675622"/>
                          <a:gd name="connsiteX8" fmla="*/ 0 w 1640005"/>
                          <a:gd name="connsiteY8" fmla="*/ 675622 h 675622"/>
                          <a:gd name="connsiteX9" fmla="*/ 0 w 1640005"/>
                          <a:gd name="connsiteY9" fmla="*/ 344567 h 675622"/>
                          <a:gd name="connsiteX10" fmla="*/ 0 w 1640005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640005" h="675622" fill="none" extrusionOk="0">
                            <a:moveTo>
                              <a:pt x="0" y="0"/>
                            </a:moveTo>
                            <a:cubicBezTo>
                              <a:pt x="279851" y="-58354"/>
                              <a:pt x="404714" y="26778"/>
                              <a:pt x="563068" y="0"/>
                            </a:cubicBezTo>
                            <a:cubicBezTo>
                              <a:pt x="721422" y="-26778"/>
                              <a:pt x="848263" y="29624"/>
                              <a:pt x="1060537" y="0"/>
                            </a:cubicBezTo>
                            <a:cubicBezTo>
                              <a:pt x="1272811" y="-29624"/>
                              <a:pt x="1435441" y="51570"/>
                              <a:pt x="1640005" y="0"/>
                            </a:cubicBezTo>
                            <a:cubicBezTo>
                              <a:pt x="1655962" y="112568"/>
                              <a:pt x="1635216" y="196155"/>
                              <a:pt x="1640005" y="324299"/>
                            </a:cubicBezTo>
                            <a:cubicBezTo>
                              <a:pt x="1644794" y="452443"/>
                              <a:pt x="1607692" y="540334"/>
                              <a:pt x="1640005" y="675622"/>
                            </a:cubicBezTo>
                            <a:cubicBezTo>
                              <a:pt x="1383813" y="683537"/>
                              <a:pt x="1339368" y="631031"/>
                              <a:pt x="1109737" y="675622"/>
                            </a:cubicBezTo>
                            <a:cubicBezTo>
                              <a:pt x="880106" y="720213"/>
                              <a:pt x="840664" y="616278"/>
                              <a:pt x="612269" y="675622"/>
                            </a:cubicBezTo>
                            <a:cubicBezTo>
                              <a:pt x="383874" y="734966"/>
                              <a:pt x="214267" y="660466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640005" h="675622" stroke="0" extrusionOk="0">
                            <a:moveTo>
                              <a:pt x="0" y="0"/>
                            </a:moveTo>
                            <a:cubicBezTo>
                              <a:pt x="157709" y="-55845"/>
                              <a:pt x="412791" y="31420"/>
                              <a:pt x="563068" y="0"/>
                            </a:cubicBezTo>
                            <a:cubicBezTo>
                              <a:pt x="713345" y="-31420"/>
                              <a:pt x="878502" y="26959"/>
                              <a:pt x="1109737" y="0"/>
                            </a:cubicBezTo>
                            <a:cubicBezTo>
                              <a:pt x="1340972" y="-26959"/>
                              <a:pt x="1422060" y="46123"/>
                              <a:pt x="1640005" y="0"/>
                            </a:cubicBezTo>
                            <a:cubicBezTo>
                              <a:pt x="1664598" y="79802"/>
                              <a:pt x="1605145" y="252013"/>
                              <a:pt x="1640005" y="324299"/>
                            </a:cubicBezTo>
                            <a:cubicBezTo>
                              <a:pt x="1674865" y="396585"/>
                              <a:pt x="1610276" y="537734"/>
                              <a:pt x="1640005" y="675622"/>
                            </a:cubicBezTo>
                            <a:cubicBezTo>
                              <a:pt x="1388329" y="707003"/>
                              <a:pt x="1346062" y="673477"/>
                              <a:pt x="1093337" y="675622"/>
                            </a:cubicBezTo>
                            <a:cubicBezTo>
                              <a:pt x="840612" y="677767"/>
                              <a:pt x="786159" y="646957"/>
                              <a:pt x="579468" y="675622"/>
                            </a:cubicBezTo>
                            <a:cubicBezTo>
                              <a:pt x="372777" y="704287"/>
                              <a:pt x="187674" y="633378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1DFE3-C376-4696-8ED6-2C0A084BDFC2}"/>
                  </a:ext>
                </a:extLst>
              </p:cNvPr>
              <p:cNvSpPr/>
              <p:nvPr/>
            </p:nvSpPr>
            <p:spPr>
              <a:xfrm>
                <a:off x="2804188" y="2677461"/>
                <a:ext cx="5095802" cy="1392865"/>
              </a:xfrm>
              <a:custGeom>
                <a:avLst/>
                <a:gdLst>
                  <a:gd name="connsiteX0" fmla="*/ 0 w 5095802"/>
                  <a:gd name="connsiteY0" fmla="*/ 0 h 1392865"/>
                  <a:gd name="connsiteX1" fmla="*/ 464284 w 5095802"/>
                  <a:gd name="connsiteY1" fmla="*/ 0 h 1392865"/>
                  <a:gd name="connsiteX2" fmla="*/ 979526 w 5095802"/>
                  <a:gd name="connsiteY2" fmla="*/ 0 h 1392865"/>
                  <a:gd name="connsiteX3" fmla="*/ 1443811 w 5095802"/>
                  <a:gd name="connsiteY3" fmla="*/ 0 h 1392865"/>
                  <a:gd name="connsiteX4" fmla="*/ 1959053 w 5095802"/>
                  <a:gd name="connsiteY4" fmla="*/ 0 h 1392865"/>
                  <a:gd name="connsiteX5" fmla="*/ 2423337 w 5095802"/>
                  <a:gd name="connsiteY5" fmla="*/ 0 h 1392865"/>
                  <a:gd name="connsiteX6" fmla="*/ 2836663 w 5095802"/>
                  <a:gd name="connsiteY6" fmla="*/ 0 h 1392865"/>
                  <a:gd name="connsiteX7" fmla="*/ 3453821 w 5095802"/>
                  <a:gd name="connsiteY7" fmla="*/ 0 h 1392865"/>
                  <a:gd name="connsiteX8" fmla="*/ 3867148 w 5095802"/>
                  <a:gd name="connsiteY8" fmla="*/ 0 h 1392865"/>
                  <a:gd name="connsiteX9" fmla="*/ 4331432 w 5095802"/>
                  <a:gd name="connsiteY9" fmla="*/ 0 h 1392865"/>
                  <a:gd name="connsiteX10" fmla="*/ 5095802 w 5095802"/>
                  <a:gd name="connsiteY10" fmla="*/ 0 h 1392865"/>
                  <a:gd name="connsiteX11" fmla="*/ 5095802 w 5095802"/>
                  <a:gd name="connsiteY11" fmla="*/ 478217 h 1392865"/>
                  <a:gd name="connsiteX12" fmla="*/ 5095802 w 5095802"/>
                  <a:gd name="connsiteY12" fmla="*/ 928577 h 1392865"/>
                  <a:gd name="connsiteX13" fmla="*/ 5095802 w 5095802"/>
                  <a:gd name="connsiteY13" fmla="*/ 1392865 h 1392865"/>
                  <a:gd name="connsiteX14" fmla="*/ 4529602 w 5095802"/>
                  <a:gd name="connsiteY14" fmla="*/ 1392865 h 1392865"/>
                  <a:gd name="connsiteX15" fmla="*/ 3861486 w 5095802"/>
                  <a:gd name="connsiteY15" fmla="*/ 1392865 h 1392865"/>
                  <a:gd name="connsiteX16" fmla="*/ 3193369 w 5095802"/>
                  <a:gd name="connsiteY16" fmla="*/ 1392865 h 1392865"/>
                  <a:gd name="connsiteX17" fmla="*/ 2780043 w 5095802"/>
                  <a:gd name="connsiteY17" fmla="*/ 1392865 h 1392865"/>
                  <a:gd name="connsiteX18" fmla="*/ 2264801 w 5095802"/>
                  <a:gd name="connsiteY18" fmla="*/ 1392865 h 1392865"/>
                  <a:gd name="connsiteX19" fmla="*/ 1851475 w 5095802"/>
                  <a:gd name="connsiteY19" fmla="*/ 1392865 h 1392865"/>
                  <a:gd name="connsiteX20" fmla="*/ 1183358 w 5095802"/>
                  <a:gd name="connsiteY20" fmla="*/ 1392865 h 1392865"/>
                  <a:gd name="connsiteX21" fmla="*/ 770032 w 5095802"/>
                  <a:gd name="connsiteY21" fmla="*/ 1392865 h 1392865"/>
                  <a:gd name="connsiteX22" fmla="*/ 0 w 5095802"/>
                  <a:gd name="connsiteY22" fmla="*/ 1392865 h 1392865"/>
                  <a:gd name="connsiteX23" fmla="*/ 0 w 5095802"/>
                  <a:gd name="connsiteY23" fmla="*/ 928577 h 1392865"/>
                  <a:gd name="connsiteX24" fmla="*/ 0 w 5095802"/>
                  <a:gd name="connsiteY24" fmla="*/ 478217 h 1392865"/>
                  <a:gd name="connsiteX25" fmla="*/ 0 w 5095802"/>
                  <a:gd name="connsiteY25" fmla="*/ 0 h 139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95802" h="1392865" fill="none" extrusionOk="0">
                    <a:moveTo>
                      <a:pt x="0" y="0"/>
                    </a:moveTo>
                    <a:cubicBezTo>
                      <a:pt x="110974" y="-54028"/>
                      <a:pt x="313701" y="38557"/>
                      <a:pt x="464284" y="0"/>
                    </a:cubicBezTo>
                    <a:cubicBezTo>
                      <a:pt x="614867" y="-38557"/>
                      <a:pt x="865498" y="10900"/>
                      <a:pt x="979526" y="0"/>
                    </a:cubicBezTo>
                    <a:cubicBezTo>
                      <a:pt x="1093554" y="-10900"/>
                      <a:pt x="1335955" y="23772"/>
                      <a:pt x="1443811" y="0"/>
                    </a:cubicBezTo>
                    <a:cubicBezTo>
                      <a:pt x="1551668" y="-23772"/>
                      <a:pt x="1773951" y="36127"/>
                      <a:pt x="1959053" y="0"/>
                    </a:cubicBezTo>
                    <a:cubicBezTo>
                      <a:pt x="2144155" y="-36127"/>
                      <a:pt x="2244263" y="43542"/>
                      <a:pt x="2423337" y="0"/>
                    </a:cubicBezTo>
                    <a:cubicBezTo>
                      <a:pt x="2602411" y="-43542"/>
                      <a:pt x="2673405" y="33932"/>
                      <a:pt x="2836663" y="0"/>
                    </a:cubicBezTo>
                    <a:cubicBezTo>
                      <a:pt x="2999921" y="-33932"/>
                      <a:pt x="3201651" y="21583"/>
                      <a:pt x="3453821" y="0"/>
                    </a:cubicBezTo>
                    <a:cubicBezTo>
                      <a:pt x="3705991" y="-21583"/>
                      <a:pt x="3740354" y="840"/>
                      <a:pt x="3867148" y="0"/>
                    </a:cubicBezTo>
                    <a:cubicBezTo>
                      <a:pt x="3993942" y="-840"/>
                      <a:pt x="4230341" y="31383"/>
                      <a:pt x="4331432" y="0"/>
                    </a:cubicBezTo>
                    <a:cubicBezTo>
                      <a:pt x="4432523" y="-31383"/>
                      <a:pt x="4843956" y="76015"/>
                      <a:pt x="5095802" y="0"/>
                    </a:cubicBezTo>
                    <a:cubicBezTo>
                      <a:pt x="5119083" y="121271"/>
                      <a:pt x="5091087" y="343097"/>
                      <a:pt x="5095802" y="478217"/>
                    </a:cubicBezTo>
                    <a:cubicBezTo>
                      <a:pt x="5100517" y="613337"/>
                      <a:pt x="5076247" y="740718"/>
                      <a:pt x="5095802" y="928577"/>
                    </a:cubicBezTo>
                    <a:cubicBezTo>
                      <a:pt x="5115357" y="1116436"/>
                      <a:pt x="5079486" y="1196696"/>
                      <a:pt x="5095802" y="1392865"/>
                    </a:cubicBezTo>
                    <a:cubicBezTo>
                      <a:pt x="4957750" y="1445826"/>
                      <a:pt x="4687287" y="1377616"/>
                      <a:pt x="4529602" y="1392865"/>
                    </a:cubicBezTo>
                    <a:cubicBezTo>
                      <a:pt x="4371917" y="1408114"/>
                      <a:pt x="4088447" y="1363073"/>
                      <a:pt x="3861486" y="1392865"/>
                    </a:cubicBezTo>
                    <a:cubicBezTo>
                      <a:pt x="3634525" y="1422657"/>
                      <a:pt x="3441198" y="1352393"/>
                      <a:pt x="3193369" y="1392865"/>
                    </a:cubicBezTo>
                    <a:cubicBezTo>
                      <a:pt x="2945540" y="1433337"/>
                      <a:pt x="2888923" y="1349695"/>
                      <a:pt x="2780043" y="1392865"/>
                    </a:cubicBezTo>
                    <a:cubicBezTo>
                      <a:pt x="2671163" y="1436035"/>
                      <a:pt x="2477277" y="1386013"/>
                      <a:pt x="2264801" y="1392865"/>
                    </a:cubicBezTo>
                    <a:cubicBezTo>
                      <a:pt x="2052325" y="1399717"/>
                      <a:pt x="1999346" y="1377812"/>
                      <a:pt x="1851475" y="1392865"/>
                    </a:cubicBezTo>
                    <a:cubicBezTo>
                      <a:pt x="1703604" y="1407918"/>
                      <a:pt x="1374960" y="1331049"/>
                      <a:pt x="1183358" y="1392865"/>
                    </a:cubicBezTo>
                    <a:cubicBezTo>
                      <a:pt x="991756" y="1454681"/>
                      <a:pt x="867899" y="1358566"/>
                      <a:pt x="770032" y="1392865"/>
                    </a:cubicBezTo>
                    <a:cubicBezTo>
                      <a:pt x="672165" y="1427164"/>
                      <a:pt x="371228" y="1381019"/>
                      <a:pt x="0" y="1392865"/>
                    </a:cubicBezTo>
                    <a:cubicBezTo>
                      <a:pt x="-16327" y="1160940"/>
                      <a:pt x="35150" y="1041408"/>
                      <a:pt x="0" y="928577"/>
                    </a:cubicBezTo>
                    <a:cubicBezTo>
                      <a:pt x="-35150" y="815746"/>
                      <a:pt x="11069" y="698134"/>
                      <a:pt x="0" y="478217"/>
                    </a:cubicBezTo>
                    <a:cubicBezTo>
                      <a:pt x="-11069" y="258300"/>
                      <a:pt x="38123" y="122299"/>
                      <a:pt x="0" y="0"/>
                    </a:cubicBezTo>
                    <a:close/>
                  </a:path>
                  <a:path w="5095802" h="1392865" stroke="0" extrusionOk="0">
                    <a:moveTo>
                      <a:pt x="0" y="0"/>
                    </a:moveTo>
                    <a:cubicBezTo>
                      <a:pt x="182846" y="-47895"/>
                      <a:pt x="297940" y="33486"/>
                      <a:pt x="515242" y="0"/>
                    </a:cubicBezTo>
                    <a:cubicBezTo>
                      <a:pt x="732544" y="-33486"/>
                      <a:pt x="816667" y="9007"/>
                      <a:pt x="1081442" y="0"/>
                    </a:cubicBezTo>
                    <a:cubicBezTo>
                      <a:pt x="1346217" y="-9007"/>
                      <a:pt x="1462970" y="39545"/>
                      <a:pt x="1596685" y="0"/>
                    </a:cubicBezTo>
                    <a:cubicBezTo>
                      <a:pt x="1730400" y="-39545"/>
                      <a:pt x="1920327" y="11644"/>
                      <a:pt x="2060969" y="0"/>
                    </a:cubicBezTo>
                    <a:cubicBezTo>
                      <a:pt x="2201611" y="-11644"/>
                      <a:pt x="2362839" y="27331"/>
                      <a:pt x="2576211" y="0"/>
                    </a:cubicBezTo>
                    <a:cubicBezTo>
                      <a:pt x="2789583" y="-27331"/>
                      <a:pt x="2951282" y="17142"/>
                      <a:pt x="3193369" y="0"/>
                    </a:cubicBezTo>
                    <a:cubicBezTo>
                      <a:pt x="3435456" y="-17142"/>
                      <a:pt x="3616025" y="23037"/>
                      <a:pt x="3759569" y="0"/>
                    </a:cubicBezTo>
                    <a:cubicBezTo>
                      <a:pt x="3903113" y="-23037"/>
                      <a:pt x="4199141" y="24839"/>
                      <a:pt x="4325770" y="0"/>
                    </a:cubicBezTo>
                    <a:cubicBezTo>
                      <a:pt x="4452399" y="-24839"/>
                      <a:pt x="4906597" y="63136"/>
                      <a:pt x="5095802" y="0"/>
                    </a:cubicBezTo>
                    <a:cubicBezTo>
                      <a:pt x="5141753" y="105671"/>
                      <a:pt x="5063171" y="336283"/>
                      <a:pt x="5095802" y="450360"/>
                    </a:cubicBezTo>
                    <a:cubicBezTo>
                      <a:pt x="5128433" y="564437"/>
                      <a:pt x="5043519" y="733023"/>
                      <a:pt x="5095802" y="928577"/>
                    </a:cubicBezTo>
                    <a:cubicBezTo>
                      <a:pt x="5148085" y="1124131"/>
                      <a:pt x="5082989" y="1213691"/>
                      <a:pt x="5095802" y="1392865"/>
                    </a:cubicBezTo>
                    <a:cubicBezTo>
                      <a:pt x="4961052" y="1439874"/>
                      <a:pt x="4738894" y="1362347"/>
                      <a:pt x="4631518" y="1392865"/>
                    </a:cubicBezTo>
                    <a:cubicBezTo>
                      <a:pt x="4524142" y="1423383"/>
                      <a:pt x="4266747" y="1333949"/>
                      <a:pt x="4116276" y="1392865"/>
                    </a:cubicBezTo>
                    <a:cubicBezTo>
                      <a:pt x="3965805" y="1451781"/>
                      <a:pt x="3775183" y="1375472"/>
                      <a:pt x="3550075" y="1392865"/>
                    </a:cubicBezTo>
                    <a:cubicBezTo>
                      <a:pt x="3324967" y="1410258"/>
                      <a:pt x="3220570" y="1338764"/>
                      <a:pt x="2983875" y="1392865"/>
                    </a:cubicBezTo>
                    <a:cubicBezTo>
                      <a:pt x="2747180" y="1446966"/>
                      <a:pt x="2665738" y="1359291"/>
                      <a:pt x="2570549" y="1392865"/>
                    </a:cubicBezTo>
                    <a:cubicBezTo>
                      <a:pt x="2475360" y="1426439"/>
                      <a:pt x="2217547" y="1353253"/>
                      <a:pt x="1953391" y="1392865"/>
                    </a:cubicBezTo>
                    <a:cubicBezTo>
                      <a:pt x="1689235" y="1432477"/>
                      <a:pt x="1663184" y="1359512"/>
                      <a:pt x="1540065" y="1392865"/>
                    </a:cubicBezTo>
                    <a:cubicBezTo>
                      <a:pt x="1416946" y="1426218"/>
                      <a:pt x="1169385" y="1365209"/>
                      <a:pt x="1024822" y="1392865"/>
                    </a:cubicBezTo>
                    <a:cubicBezTo>
                      <a:pt x="880259" y="1420521"/>
                      <a:pt x="779304" y="1386870"/>
                      <a:pt x="611496" y="1392865"/>
                    </a:cubicBezTo>
                    <a:cubicBezTo>
                      <a:pt x="443688" y="1398860"/>
                      <a:pt x="274300" y="1355591"/>
                      <a:pt x="0" y="1392865"/>
                    </a:cubicBezTo>
                    <a:cubicBezTo>
                      <a:pt x="-4705" y="1167871"/>
                      <a:pt x="18406" y="1049537"/>
                      <a:pt x="0" y="900719"/>
                    </a:cubicBezTo>
                    <a:cubicBezTo>
                      <a:pt x="-18406" y="751901"/>
                      <a:pt x="7580" y="559462"/>
                      <a:pt x="0" y="422502"/>
                    </a:cubicBezTo>
                    <a:cubicBezTo>
                      <a:pt x="-7580" y="285542"/>
                      <a:pt x="6488" y="19782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marL="2333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0.25∗100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0.5∗70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+(0∗50)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0.25+0.5+0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23336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25+35+0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1DFE3-C376-4696-8ED6-2C0A084BD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88" y="2677461"/>
                <a:ext cx="5095802" cy="1392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34052109">
                      <a:custGeom>
                        <a:avLst/>
                        <a:gdLst>
                          <a:gd name="connsiteX0" fmla="*/ 0 w 5095802"/>
                          <a:gd name="connsiteY0" fmla="*/ 0 h 1392865"/>
                          <a:gd name="connsiteX1" fmla="*/ 464284 w 5095802"/>
                          <a:gd name="connsiteY1" fmla="*/ 0 h 1392865"/>
                          <a:gd name="connsiteX2" fmla="*/ 979526 w 5095802"/>
                          <a:gd name="connsiteY2" fmla="*/ 0 h 1392865"/>
                          <a:gd name="connsiteX3" fmla="*/ 1443811 w 5095802"/>
                          <a:gd name="connsiteY3" fmla="*/ 0 h 1392865"/>
                          <a:gd name="connsiteX4" fmla="*/ 1959053 w 5095802"/>
                          <a:gd name="connsiteY4" fmla="*/ 0 h 1392865"/>
                          <a:gd name="connsiteX5" fmla="*/ 2423337 w 5095802"/>
                          <a:gd name="connsiteY5" fmla="*/ 0 h 1392865"/>
                          <a:gd name="connsiteX6" fmla="*/ 2836663 w 5095802"/>
                          <a:gd name="connsiteY6" fmla="*/ 0 h 1392865"/>
                          <a:gd name="connsiteX7" fmla="*/ 3453821 w 5095802"/>
                          <a:gd name="connsiteY7" fmla="*/ 0 h 1392865"/>
                          <a:gd name="connsiteX8" fmla="*/ 3867148 w 5095802"/>
                          <a:gd name="connsiteY8" fmla="*/ 0 h 1392865"/>
                          <a:gd name="connsiteX9" fmla="*/ 4331432 w 5095802"/>
                          <a:gd name="connsiteY9" fmla="*/ 0 h 1392865"/>
                          <a:gd name="connsiteX10" fmla="*/ 5095802 w 5095802"/>
                          <a:gd name="connsiteY10" fmla="*/ 0 h 1392865"/>
                          <a:gd name="connsiteX11" fmla="*/ 5095802 w 5095802"/>
                          <a:gd name="connsiteY11" fmla="*/ 478217 h 1392865"/>
                          <a:gd name="connsiteX12" fmla="*/ 5095802 w 5095802"/>
                          <a:gd name="connsiteY12" fmla="*/ 928577 h 1392865"/>
                          <a:gd name="connsiteX13" fmla="*/ 5095802 w 5095802"/>
                          <a:gd name="connsiteY13" fmla="*/ 1392865 h 1392865"/>
                          <a:gd name="connsiteX14" fmla="*/ 4529602 w 5095802"/>
                          <a:gd name="connsiteY14" fmla="*/ 1392865 h 1392865"/>
                          <a:gd name="connsiteX15" fmla="*/ 3861486 w 5095802"/>
                          <a:gd name="connsiteY15" fmla="*/ 1392865 h 1392865"/>
                          <a:gd name="connsiteX16" fmla="*/ 3193369 w 5095802"/>
                          <a:gd name="connsiteY16" fmla="*/ 1392865 h 1392865"/>
                          <a:gd name="connsiteX17" fmla="*/ 2780043 w 5095802"/>
                          <a:gd name="connsiteY17" fmla="*/ 1392865 h 1392865"/>
                          <a:gd name="connsiteX18" fmla="*/ 2264801 w 5095802"/>
                          <a:gd name="connsiteY18" fmla="*/ 1392865 h 1392865"/>
                          <a:gd name="connsiteX19" fmla="*/ 1851475 w 5095802"/>
                          <a:gd name="connsiteY19" fmla="*/ 1392865 h 1392865"/>
                          <a:gd name="connsiteX20" fmla="*/ 1183358 w 5095802"/>
                          <a:gd name="connsiteY20" fmla="*/ 1392865 h 1392865"/>
                          <a:gd name="connsiteX21" fmla="*/ 770032 w 5095802"/>
                          <a:gd name="connsiteY21" fmla="*/ 1392865 h 1392865"/>
                          <a:gd name="connsiteX22" fmla="*/ 0 w 5095802"/>
                          <a:gd name="connsiteY22" fmla="*/ 1392865 h 1392865"/>
                          <a:gd name="connsiteX23" fmla="*/ 0 w 5095802"/>
                          <a:gd name="connsiteY23" fmla="*/ 928577 h 1392865"/>
                          <a:gd name="connsiteX24" fmla="*/ 0 w 5095802"/>
                          <a:gd name="connsiteY24" fmla="*/ 478217 h 1392865"/>
                          <a:gd name="connsiteX25" fmla="*/ 0 w 5095802"/>
                          <a:gd name="connsiteY25" fmla="*/ 0 h 1392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5095802" h="1392865" fill="none" extrusionOk="0">
                            <a:moveTo>
                              <a:pt x="0" y="0"/>
                            </a:moveTo>
                            <a:cubicBezTo>
                              <a:pt x="110974" y="-54028"/>
                              <a:pt x="313701" y="38557"/>
                              <a:pt x="464284" y="0"/>
                            </a:cubicBezTo>
                            <a:cubicBezTo>
                              <a:pt x="614867" y="-38557"/>
                              <a:pt x="865498" y="10900"/>
                              <a:pt x="979526" y="0"/>
                            </a:cubicBezTo>
                            <a:cubicBezTo>
                              <a:pt x="1093554" y="-10900"/>
                              <a:pt x="1335955" y="23772"/>
                              <a:pt x="1443811" y="0"/>
                            </a:cubicBezTo>
                            <a:cubicBezTo>
                              <a:pt x="1551668" y="-23772"/>
                              <a:pt x="1773951" y="36127"/>
                              <a:pt x="1959053" y="0"/>
                            </a:cubicBezTo>
                            <a:cubicBezTo>
                              <a:pt x="2144155" y="-36127"/>
                              <a:pt x="2244263" y="43542"/>
                              <a:pt x="2423337" y="0"/>
                            </a:cubicBezTo>
                            <a:cubicBezTo>
                              <a:pt x="2602411" y="-43542"/>
                              <a:pt x="2673405" y="33932"/>
                              <a:pt x="2836663" y="0"/>
                            </a:cubicBezTo>
                            <a:cubicBezTo>
                              <a:pt x="2999921" y="-33932"/>
                              <a:pt x="3201651" y="21583"/>
                              <a:pt x="3453821" y="0"/>
                            </a:cubicBezTo>
                            <a:cubicBezTo>
                              <a:pt x="3705991" y="-21583"/>
                              <a:pt x="3740354" y="840"/>
                              <a:pt x="3867148" y="0"/>
                            </a:cubicBezTo>
                            <a:cubicBezTo>
                              <a:pt x="3993942" y="-840"/>
                              <a:pt x="4230341" y="31383"/>
                              <a:pt x="4331432" y="0"/>
                            </a:cubicBezTo>
                            <a:cubicBezTo>
                              <a:pt x="4432523" y="-31383"/>
                              <a:pt x="4843956" y="76015"/>
                              <a:pt x="5095802" y="0"/>
                            </a:cubicBezTo>
                            <a:cubicBezTo>
                              <a:pt x="5119083" y="121271"/>
                              <a:pt x="5091087" y="343097"/>
                              <a:pt x="5095802" y="478217"/>
                            </a:cubicBezTo>
                            <a:cubicBezTo>
                              <a:pt x="5100517" y="613337"/>
                              <a:pt x="5076247" y="740718"/>
                              <a:pt x="5095802" y="928577"/>
                            </a:cubicBezTo>
                            <a:cubicBezTo>
                              <a:pt x="5115357" y="1116436"/>
                              <a:pt x="5079486" y="1196696"/>
                              <a:pt x="5095802" y="1392865"/>
                            </a:cubicBezTo>
                            <a:cubicBezTo>
                              <a:pt x="4957750" y="1445826"/>
                              <a:pt x="4687287" y="1377616"/>
                              <a:pt x="4529602" y="1392865"/>
                            </a:cubicBezTo>
                            <a:cubicBezTo>
                              <a:pt x="4371917" y="1408114"/>
                              <a:pt x="4088447" y="1363073"/>
                              <a:pt x="3861486" y="1392865"/>
                            </a:cubicBezTo>
                            <a:cubicBezTo>
                              <a:pt x="3634525" y="1422657"/>
                              <a:pt x="3441198" y="1352393"/>
                              <a:pt x="3193369" y="1392865"/>
                            </a:cubicBezTo>
                            <a:cubicBezTo>
                              <a:pt x="2945540" y="1433337"/>
                              <a:pt x="2888923" y="1349695"/>
                              <a:pt x="2780043" y="1392865"/>
                            </a:cubicBezTo>
                            <a:cubicBezTo>
                              <a:pt x="2671163" y="1436035"/>
                              <a:pt x="2477277" y="1386013"/>
                              <a:pt x="2264801" y="1392865"/>
                            </a:cubicBezTo>
                            <a:cubicBezTo>
                              <a:pt x="2052325" y="1399717"/>
                              <a:pt x="1999346" y="1377812"/>
                              <a:pt x="1851475" y="1392865"/>
                            </a:cubicBezTo>
                            <a:cubicBezTo>
                              <a:pt x="1703604" y="1407918"/>
                              <a:pt x="1374960" y="1331049"/>
                              <a:pt x="1183358" y="1392865"/>
                            </a:cubicBezTo>
                            <a:cubicBezTo>
                              <a:pt x="991756" y="1454681"/>
                              <a:pt x="867899" y="1358566"/>
                              <a:pt x="770032" y="1392865"/>
                            </a:cubicBezTo>
                            <a:cubicBezTo>
                              <a:pt x="672165" y="1427164"/>
                              <a:pt x="371228" y="1381019"/>
                              <a:pt x="0" y="1392865"/>
                            </a:cubicBezTo>
                            <a:cubicBezTo>
                              <a:pt x="-16327" y="1160940"/>
                              <a:pt x="35150" y="1041408"/>
                              <a:pt x="0" y="928577"/>
                            </a:cubicBezTo>
                            <a:cubicBezTo>
                              <a:pt x="-35150" y="815746"/>
                              <a:pt x="11069" y="698134"/>
                              <a:pt x="0" y="478217"/>
                            </a:cubicBezTo>
                            <a:cubicBezTo>
                              <a:pt x="-11069" y="258300"/>
                              <a:pt x="38123" y="122299"/>
                              <a:pt x="0" y="0"/>
                            </a:cubicBezTo>
                            <a:close/>
                          </a:path>
                          <a:path w="5095802" h="1392865" stroke="0" extrusionOk="0">
                            <a:moveTo>
                              <a:pt x="0" y="0"/>
                            </a:moveTo>
                            <a:cubicBezTo>
                              <a:pt x="182846" y="-47895"/>
                              <a:pt x="297940" y="33486"/>
                              <a:pt x="515242" y="0"/>
                            </a:cubicBezTo>
                            <a:cubicBezTo>
                              <a:pt x="732544" y="-33486"/>
                              <a:pt x="816667" y="9007"/>
                              <a:pt x="1081442" y="0"/>
                            </a:cubicBezTo>
                            <a:cubicBezTo>
                              <a:pt x="1346217" y="-9007"/>
                              <a:pt x="1462970" y="39545"/>
                              <a:pt x="1596685" y="0"/>
                            </a:cubicBezTo>
                            <a:cubicBezTo>
                              <a:pt x="1730400" y="-39545"/>
                              <a:pt x="1920327" y="11644"/>
                              <a:pt x="2060969" y="0"/>
                            </a:cubicBezTo>
                            <a:cubicBezTo>
                              <a:pt x="2201611" y="-11644"/>
                              <a:pt x="2362839" y="27331"/>
                              <a:pt x="2576211" y="0"/>
                            </a:cubicBezTo>
                            <a:cubicBezTo>
                              <a:pt x="2789583" y="-27331"/>
                              <a:pt x="2951282" y="17142"/>
                              <a:pt x="3193369" y="0"/>
                            </a:cubicBezTo>
                            <a:cubicBezTo>
                              <a:pt x="3435456" y="-17142"/>
                              <a:pt x="3616025" y="23037"/>
                              <a:pt x="3759569" y="0"/>
                            </a:cubicBezTo>
                            <a:cubicBezTo>
                              <a:pt x="3903113" y="-23037"/>
                              <a:pt x="4199141" y="24839"/>
                              <a:pt x="4325770" y="0"/>
                            </a:cubicBezTo>
                            <a:cubicBezTo>
                              <a:pt x="4452399" y="-24839"/>
                              <a:pt x="4906597" y="63136"/>
                              <a:pt x="5095802" y="0"/>
                            </a:cubicBezTo>
                            <a:cubicBezTo>
                              <a:pt x="5141753" y="105671"/>
                              <a:pt x="5063171" y="336283"/>
                              <a:pt x="5095802" y="450360"/>
                            </a:cubicBezTo>
                            <a:cubicBezTo>
                              <a:pt x="5128433" y="564437"/>
                              <a:pt x="5043519" y="733023"/>
                              <a:pt x="5095802" y="928577"/>
                            </a:cubicBezTo>
                            <a:cubicBezTo>
                              <a:pt x="5148085" y="1124131"/>
                              <a:pt x="5082989" y="1213691"/>
                              <a:pt x="5095802" y="1392865"/>
                            </a:cubicBezTo>
                            <a:cubicBezTo>
                              <a:pt x="4961052" y="1439874"/>
                              <a:pt x="4738894" y="1362347"/>
                              <a:pt x="4631518" y="1392865"/>
                            </a:cubicBezTo>
                            <a:cubicBezTo>
                              <a:pt x="4524142" y="1423383"/>
                              <a:pt x="4266747" y="1333949"/>
                              <a:pt x="4116276" y="1392865"/>
                            </a:cubicBezTo>
                            <a:cubicBezTo>
                              <a:pt x="3965805" y="1451781"/>
                              <a:pt x="3775183" y="1375472"/>
                              <a:pt x="3550075" y="1392865"/>
                            </a:cubicBezTo>
                            <a:cubicBezTo>
                              <a:pt x="3324967" y="1410258"/>
                              <a:pt x="3220570" y="1338764"/>
                              <a:pt x="2983875" y="1392865"/>
                            </a:cubicBezTo>
                            <a:cubicBezTo>
                              <a:pt x="2747180" y="1446966"/>
                              <a:pt x="2665738" y="1359291"/>
                              <a:pt x="2570549" y="1392865"/>
                            </a:cubicBezTo>
                            <a:cubicBezTo>
                              <a:pt x="2475360" y="1426439"/>
                              <a:pt x="2217547" y="1353253"/>
                              <a:pt x="1953391" y="1392865"/>
                            </a:cubicBezTo>
                            <a:cubicBezTo>
                              <a:pt x="1689235" y="1432477"/>
                              <a:pt x="1663184" y="1359512"/>
                              <a:pt x="1540065" y="1392865"/>
                            </a:cubicBezTo>
                            <a:cubicBezTo>
                              <a:pt x="1416946" y="1426218"/>
                              <a:pt x="1169385" y="1365209"/>
                              <a:pt x="1024822" y="1392865"/>
                            </a:cubicBezTo>
                            <a:cubicBezTo>
                              <a:pt x="880259" y="1420521"/>
                              <a:pt x="779304" y="1386870"/>
                              <a:pt x="611496" y="1392865"/>
                            </a:cubicBezTo>
                            <a:cubicBezTo>
                              <a:pt x="443688" y="1398860"/>
                              <a:pt x="274300" y="1355591"/>
                              <a:pt x="0" y="1392865"/>
                            </a:cubicBezTo>
                            <a:cubicBezTo>
                              <a:pt x="-4705" y="1167871"/>
                              <a:pt x="18406" y="1049537"/>
                              <a:pt x="0" y="900719"/>
                            </a:cubicBezTo>
                            <a:cubicBezTo>
                              <a:pt x="-18406" y="751901"/>
                              <a:pt x="7580" y="559462"/>
                              <a:pt x="0" y="422502"/>
                            </a:cubicBezTo>
                            <a:cubicBezTo>
                              <a:pt x="-7580" y="285542"/>
                              <a:pt x="6488" y="197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293822-36CF-45F6-944E-45A6B181FC80}"/>
                  </a:ext>
                </a:extLst>
              </p:cNvPr>
              <p:cNvSpPr/>
              <p:nvPr/>
            </p:nvSpPr>
            <p:spPr>
              <a:xfrm>
                <a:off x="8216376" y="2690208"/>
                <a:ext cx="1544312" cy="675622"/>
              </a:xfrm>
              <a:custGeom>
                <a:avLst/>
                <a:gdLst>
                  <a:gd name="connsiteX0" fmla="*/ 0 w 1544312"/>
                  <a:gd name="connsiteY0" fmla="*/ 0 h 675622"/>
                  <a:gd name="connsiteX1" fmla="*/ 530214 w 1544312"/>
                  <a:gd name="connsiteY1" fmla="*/ 0 h 675622"/>
                  <a:gd name="connsiteX2" fmla="*/ 998655 w 1544312"/>
                  <a:gd name="connsiteY2" fmla="*/ 0 h 675622"/>
                  <a:gd name="connsiteX3" fmla="*/ 1544312 w 1544312"/>
                  <a:gd name="connsiteY3" fmla="*/ 0 h 675622"/>
                  <a:gd name="connsiteX4" fmla="*/ 1544312 w 1544312"/>
                  <a:gd name="connsiteY4" fmla="*/ 324299 h 675622"/>
                  <a:gd name="connsiteX5" fmla="*/ 1544312 w 1544312"/>
                  <a:gd name="connsiteY5" fmla="*/ 675622 h 675622"/>
                  <a:gd name="connsiteX6" fmla="*/ 1044984 w 1544312"/>
                  <a:gd name="connsiteY6" fmla="*/ 675622 h 675622"/>
                  <a:gd name="connsiteX7" fmla="*/ 576543 w 1544312"/>
                  <a:gd name="connsiteY7" fmla="*/ 675622 h 675622"/>
                  <a:gd name="connsiteX8" fmla="*/ 0 w 1544312"/>
                  <a:gd name="connsiteY8" fmla="*/ 675622 h 675622"/>
                  <a:gd name="connsiteX9" fmla="*/ 0 w 1544312"/>
                  <a:gd name="connsiteY9" fmla="*/ 344567 h 675622"/>
                  <a:gd name="connsiteX10" fmla="*/ 0 w 1544312"/>
                  <a:gd name="connsiteY10" fmla="*/ 0 h 67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4312" h="675622" fill="none" extrusionOk="0">
                    <a:moveTo>
                      <a:pt x="0" y="0"/>
                    </a:moveTo>
                    <a:cubicBezTo>
                      <a:pt x="241102" y="-45239"/>
                      <a:pt x="319103" y="51882"/>
                      <a:pt x="530214" y="0"/>
                    </a:cubicBezTo>
                    <a:cubicBezTo>
                      <a:pt x="741325" y="-51882"/>
                      <a:pt x="891450" y="2478"/>
                      <a:pt x="998655" y="0"/>
                    </a:cubicBezTo>
                    <a:cubicBezTo>
                      <a:pt x="1105860" y="-2478"/>
                      <a:pt x="1346001" y="31916"/>
                      <a:pt x="1544312" y="0"/>
                    </a:cubicBezTo>
                    <a:cubicBezTo>
                      <a:pt x="1560269" y="112568"/>
                      <a:pt x="1539523" y="196155"/>
                      <a:pt x="1544312" y="324299"/>
                    </a:cubicBezTo>
                    <a:cubicBezTo>
                      <a:pt x="1549101" y="452443"/>
                      <a:pt x="1511999" y="540334"/>
                      <a:pt x="1544312" y="675622"/>
                    </a:cubicBezTo>
                    <a:cubicBezTo>
                      <a:pt x="1422682" y="697762"/>
                      <a:pt x="1240819" y="620842"/>
                      <a:pt x="1044984" y="675622"/>
                    </a:cubicBezTo>
                    <a:cubicBezTo>
                      <a:pt x="849149" y="730402"/>
                      <a:pt x="735406" y="653226"/>
                      <a:pt x="576543" y="675622"/>
                    </a:cubicBezTo>
                    <a:cubicBezTo>
                      <a:pt x="417680" y="698018"/>
                      <a:pt x="170848" y="615889"/>
                      <a:pt x="0" y="675622"/>
                    </a:cubicBezTo>
                    <a:cubicBezTo>
                      <a:pt x="-26118" y="562796"/>
                      <a:pt x="2821" y="490969"/>
                      <a:pt x="0" y="344567"/>
                    </a:cubicBezTo>
                    <a:cubicBezTo>
                      <a:pt x="-2821" y="198166"/>
                      <a:pt x="9590" y="145616"/>
                      <a:pt x="0" y="0"/>
                    </a:cubicBezTo>
                    <a:close/>
                  </a:path>
                  <a:path w="1544312" h="675622" stroke="0" extrusionOk="0">
                    <a:moveTo>
                      <a:pt x="0" y="0"/>
                    </a:moveTo>
                    <a:cubicBezTo>
                      <a:pt x="128693" y="-50513"/>
                      <a:pt x="389721" y="16888"/>
                      <a:pt x="530214" y="0"/>
                    </a:cubicBezTo>
                    <a:cubicBezTo>
                      <a:pt x="670707" y="-16888"/>
                      <a:pt x="815305" y="5241"/>
                      <a:pt x="1044984" y="0"/>
                    </a:cubicBezTo>
                    <a:cubicBezTo>
                      <a:pt x="1274663" y="-5241"/>
                      <a:pt x="1423898" y="23868"/>
                      <a:pt x="1544312" y="0"/>
                    </a:cubicBezTo>
                    <a:cubicBezTo>
                      <a:pt x="1568905" y="79802"/>
                      <a:pt x="1509452" y="252013"/>
                      <a:pt x="1544312" y="324299"/>
                    </a:cubicBezTo>
                    <a:cubicBezTo>
                      <a:pt x="1579172" y="396585"/>
                      <a:pt x="1514583" y="537734"/>
                      <a:pt x="1544312" y="675622"/>
                    </a:cubicBezTo>
                    <a:cubicBezTo>
                      <a:pt x="1345453" y="718936"/>
                      <a:pt x="1164653" y="622233"/>
                      <a:pt x="1029541" y="675622"/>
                    </a:cubicBezTo>
                    <a:cubicBezTo>
                      <a:pt x="894429" y="729011"/>
                      <a:pt x="743360" y="642746"/>
                      <a:pt x="545657" y="675622"/>
                    </a:cubicBezTo>
                    <a:cubicBezTo>
                      <a:pt x="347954" y="708498"/>
                      <a:pt x="162681" y="647623"/>
                      <a:pt x="0" y="675622"/>
                    </a:cubicBezTo>
                    <a:cubicBezTo>
                      <a:pt x="-24819" y="573911"/>
                      <a:pt x="16709" y="471776"/>
                      <a:pt x="0" y="324299"/>
                    </a:cubicBezTo>
                    <a:cubicBezTo>
                      <a:pt x="-16709" y="176822"/>
                      <a:pt x="20055" y="7165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293822-36CF-45F6-944E-45A6B181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76" y="2690208"/>
                <a:ext cx="1544312" cy="675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61897364">
                      <a:custGeom>
                        <a:avLst/>
                        <a:gdLst>
                          <a:gd name="connsiteX0" fmla="*/ 0 w 1544312"/>
                          <a:gd name="connsiteY0" fmla="*/ 0 h 675622"/>
                          <a:gd name="connsiteX1" fmla="*/ 530214 w 1544312"/>
                          <a:gd name="connsiteY1" fmla="*/ 0 h 675622"/>
                          <a:gd name="connsiteX2" fmla="*/ 998655 w 1544312"/>
                          <a:gd name="connsiteY2" fmla="*/ 0 h 675622"/>
                          <a:gd name="connsiteX3" fmla="*/ 1544312 w 1544312"/>
                          <a:gd name="connsiteY3" fmla="*/ 0 h 675622"/>
                          <a:gd name="connsiteX4" fmla="*/ 1544312 w 1544312"/>
                          <a:gd name="connsiteY4" fmla="*/ 324299 h 675622"/>
                          <a:gd name="connsiteX5" fmla="*/ 1544312 w 1544312"/>
                          <a:gd name="connsiteY5" fmla="*/ 675622 h 675622"/>
                          <a:gd name="connsiteX6" fmla="*/ 1044984 w 1544312"/>
                          <a:gd name="connsiteY6" fmla="*/ 675622 h 675622"/>
                          <a:gd name="connsiteX7" fmla="*/ 576543 w 1544312"/>
                          <a:gd name="connsiteY7" fmla="*/ 675622 h 675622"/>
                          <a:gd name="connsiteX8" fmla="*/ 0 w 1544312"/>
                          <a:gd name="connsiteY8" fmla="*/ 675622 h 675622"/>
                          <a:gd name="connsiteX9" fmla="*/ 0 w 1544312"/>
                          <a:gd name="connsiteY9" fmla="*/ 344567 h 675622"/>
                          <a:gd name="connsiteX10" fmla="*/ 0 w 1544312"/>
                          <a:gd name="connsiteY10" fmla="*/ 0 h 675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44312" h="675622" fill="none" extrusionOk="0">
                            <a:moveTo>
                              <a:pt x="0" y="0"/>
                            </a:moveTo>
                            <a:cubicBezTo>
                              <a:pt x="241102" y="-45239"/>
                              <a:pt x="319103" y="51882"/>
                              <a:pt x="530214" y="0"/>
                            </a:cubicBezTo>
                            <a:cubicBezTo>
                              <a:pt x="741325" y="-51882"/>
                              <a:pt x="891450" y="2478"/>
                              <a:pt x="998655" y="0"/>
                            </a:cubicBezTo>
                            <a:cubicBezTo>
                              <a:pt x="1105860" y="-2478"/>
                              <a:pt x="1346001" y="31916"/>
                              <a:pt x="1544312" y="0"/>
                            </a:cubicBezTo>
                            <a:cubicBezTo>
                              <a:pt x="1560269" y="112568"/>
                              <a:pt x="1539523" y="196155"/>
                              <a:pt x="1544312" y="324299"/>
                            </a:cubicBezTo>
                            <a:cubicBezTo>
                              <a:pt x="1549101" y="452443"/>
                              <a:pt x="1511999" y="540334"/>
                              <a:pt x="1544312" y="675622"/>
                            </a:cubicBezTo>
                            <a:cubicBezTo>
                              <a:pt x="1422682" y="697762"/>
                              <a:pt x="1240819" y="620842"/>
                              <a:pt x="1044984" y="675622"/>
                            </a:cubicBezTo>
                            <a:cubicBezTo>
                              <a:pt x="849149" y="730402"/>
                              <a:pt x="735406" y="653226"/>
                              <a:pt x="576543" y="675622"/>
                            </a:cubicBezTo>
                            <a:cubicBezTo>
                              <a:pt x="417680" y="698018"/>
                              <a:pt x="170848" y="615889"/>
                              <a:pt x="0" y="675622"/>
                            </a:cubicBezTo>
                            <a:cubicBezTo>
                              <a:pt x="-26118" y="562796"/>
                              <a:pt x="2821" y="490969"/>
                              <a:pt x="0" y="344567"/>
                            </a:cubicBezTo>
                            <a:cubicBezTo>
                              <a:pt x="-2821" y="198166"/>
                              <a:pt x="9590" y="145616"/>
                              <a:pt x="0" y="0"/>
                            </a:cubicBezTo>
                            <a:close/>
                          </a:path>
                          <a:path w="1544312" h="675622" stroke="0" extrusionOk="0">
                            <a:moveTo>
                              <a:pt x="0" y="0"/>
                            </a:moveTo>
                            <a:cubicBezTo>
                              <a:pt x="128693" y="-50513"/>
                              <a:pt x="389721" y="16888"/>
                              <a:pt x="530214" y="0"/>
                            </a:cubicBezTo>
                            <a:cubicBezTo>
                              <a:pt x="670707" y="-16888"/>
                              <a:pt x="815305" y="5241"/>
                              <a:pt x="1044984" y="0"/>
                            </a:cubicBezTo>
                            <a:cubicBezTo>
                              <a:pt x="1274663" y="-5241"/>
                              <a:pt x="1423898" y="23868"/>
                              <a:pt x="1544312" y="0"/>
                            </a:cubicBezTo>
                            <a:cubicBezTo>
                              <a:pt x="1568905" y="79802"/>
                              <a:pt x="1509452" y="252013"/>
                              <a:pt x="1544312" y="324299"/>
                            </a:cubicBezTo>
                            <a:cubicBezTo>
                              <a:pt x="1579172" y="396585"/>
                              <a:pt x="1514583" y="537734"/>
                              <a:pt x="1544312" y="675622"/>
                            </a:cubicBezTo>
                            <a:cubicBezTo>
                              <a:pt x="1345453" y="718936"/>
                              <a:pt x="1164653" y="622233"/>
                              <a:pt x="1029541" y="675622"/>
                            </a:cubicBezTo>
                            <a:cubicBezTo>
                              <a:pt x="894429" y="729011"/>
                              <a:pt x="743360" y="642746"/>
                              <a:pt x="545657" y="675622"/>
                            </a:cubicBezTo>
                            <a:cubicBezTo>
                              <a:pt x="347954" y="708498"/>
                              <a:pt x="162681" y="647623"/>
                              <a:pt x="0" y="675622"/>
                            </a:cubicBezTo>
                            <a:cubicBezTo>
                              <a:pt x="-24819" y="573911"/>
                              <a:pt x="16709" y="471776"/>
                              <a:pt x="0" y="324299"/>
                            </a:cubicBezTo>
                            <a:cubicBezTo>
                              <a:pt x="-16709" y="176822"/>
                              <a:pt x="20055" y="716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56351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set theory resembles human reasoning in its use of approximate information and uncertainty to generate decisions.</a:t>
            </a:r>
          </a:p>
          <a:p>
            <a:r>
              <a:rPr lang="en-US" dirty="0"/>
              <a:t>It was specifically designed to mathematically represent uncertainty and vagueness and provide formalized tools for dealing with the imprecision intrinsic to many problems.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8628-A969-4AF2-88AA-BEE81C293E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974EB-ECAE-49B0-9399-16DE5C0C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2C16CC-4827-4514-B606-E1FF675D79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:\02 IT Telkom\001 Kuliah 2010\Kuliah Ganjil 2010-2011\SC\zadeh.jpg">
            <a:extLst>
              <a:ext uri="{FF2B5EF4-FFF2-40B4-BE49-F238E27FC236}">
                <a16:creationId xmlns:a16="http://schemas.microsoft.com/office/drawing/2014/main" id="{17DFAC18-64F9-4F63-8860-CC56A2440EE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lum bright="-17000"/>
          </a:blip>
          <a:srcRect/>
          <a:stretch>
            <a:fillRect/>
          </a:stretch>
        </p:blipFill>
        <p:spPr bwMode="auto">
          <a:xfrm>
            <a:off x="5607462" y="1847653"/>
            <a:ext cx="4857869" cy="3967259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9BF97-F630-4E14-9C50-FF305D9D8263}"/>
              </a:ext>
            </a:extLst>
          </p:cNvPr>
          <p:cNvSpPr/>
          <p:nvPr/>
        </p:nvSpPr>
        <p:spPr>
          <a:xfrm>
            <a:off x="2027469" y="3443607"/>
            <a:ext cx="35799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Evolving collection of methodologies, which aims to exploit tolerance for imprecision, uncertainty, and partial truth to achieve robustness, tractability and low cost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Lotfi</a:t>
            </a:r>
            <a:r>
              <a:rPr lang="en-US" sz="1600" dirty="0"/>
              <a:t> A. Zadeh, 2006]</a:t>
            </a:r>
          </a:p>
        </p:txBody>
      </p:sp>
    </p:spTree>
    <p:extLst>
      <p:ext uri="{BB962C8B-B14F-4D97-AF65-F5344CB8AC3E}">
        <p14:creationId xmlns:p14="http://schemas.microsoft.com/office/powerpoint/2010/main" val="194371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4039</TotalTime>
  <Words>7863</Words>
  <Application>Microsoft Office PowerPoint</Application>
  <PresentationFormat>Widescreen</PresentationFormat>
  <Paragraphs>1505</Paragraphs>
  <Slides>74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Picture</vt:lpstr>
      <vt:lpstr>Visio</vt:lpstr>
      <vt:lpstr>Artificial Intelligence</vt:lpstr>
      <vt:lpstr>What is Fuzzy Logic?</vt:lpstr>
      <vt:lpstr>Fuzzy Logic</vt:lpstr>
      <vt:lpstr>Fuzzy Logic</vt:lpstr>
      <vt:lpstr>Fuzzy Logic</vt:lpstr>
      <vt:lpstr>Fuzzy Logic</vt:lpstr>
      <vt:lpstr>Fuzzy Logic</vt:lpstr>
      <vt:lpstr>Fuzzy Logic</vt:lpstr>
      <vt:lpstr>Soft Computing</vt:lpstr>
      <vt:lpstr>PowerPoint Presentation</vt:lpstr>
      <vt:lpstr>Case Example  that can be solved using Fuzzy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Fuzzy Value and Fuzzy Set</vt:lpstr>
      <vt:lpstr>Fuzzy, Crisp, and Probability</vt:lpstr>
      <vt:lpstr>Fuzzy vs Crisp value</vt:lpstr>
      <vt:lpstr>Fuzzy vs Crisp value</vt:lpstr>
      <vt:lpstr>Fuzzy vs Probability</vt:lpstr>
      <vt:lpstr>Linguistic Variables</vt:lpstr>
      <vt:lpstr>Linguistic Variables</vt:lpstr>
      <vt:lpstr>Membership Function</vt:lpstr>
      <vt:lpstr>Membership Function</vt:lpstr>
      <vt:lpstr>Degree of Membership Example</vt:lpstr>
      <vt:lpstr>Membership Functions</vt:lpstr>
      <vt:lpstr>Linear Membership Function</vt:lpstr>
      <vt:lpstr>Linear Membership Function</vt:lpstr>
      <vt:lpstr>Sigmoid Membership Function</vt:lpstr>
      <vt:lpstr>Sigmoid Membership Function</vt:lpstr>
      <vt:lpstr>Building Fuzzy System</vt:lpstr>
      <vt:lpstr>Fuzzy System</vt:lpstr>
      <vt:lpstr>Fuzzy System</vt:lpstr>
      <vt:lpstr>Designing Fuzzy System for Scholarship Selection </vt:lpstr>
      <vt:lpstr>Step 1: Determine the input and output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3: Design the Fuzzy Rules</vt:lpstr>
      <vt:lpstr>Step 3: Design the Fuzzy Rules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Fuzzy System for Scholarship Selection </vt:lpstr>
      <vt:lpstr>Case Example</vt:lpstr>
      <vt:lpstr>Fuzzification - GPA</vt:lpstr>
      <vt:lpstr>Fuzzification - Income</vt:lpstr>
      <vt:lpstr>Inference</vt:lpstr>
      <vt:lpstr>Inference</vt:lpstr>
      <vt:lpstr>Inference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Sugeno</vt:lpstr>
      <vt:lpstr>Defuzzification – Sugeno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Hendy Irawan</cp:lastModifiedBy>
  <cp:revision>513</cp:revision>
  <dcterms:created xsi:type="dcterms:W3CDTF">2012-11-14T18:53:32Z</dcterms:created>
  <dcterms:modified xsi:type="dcterms:W3CDTF">2021-03-29T22:41:19Z</dcterms:modified>
</cp:coreProperties>
</file>