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61" r:id="rId5"/>
    <p:sldId id="288" r:id="rId6"/>
    <p:sldId id="289" r:id="rId7"/>
    <p:sldId id="292" r:id="rId8"/>
    <p:sldId id="294" r:id="rId9"/>
    <p:sldId id="306" r:id="rId10"/>
    <p:sldId id="298" r:id="rId11"/>
    <p:sldId id="299" r:id="rId12"/>
    <p:sldId id="302" r:id="rId13"/>
    <p:sldId id="295" r:id="rId14"/>
    <p:sldId id="307" r:id="rId15"/>
    <p:sldId id="308" r:id="rId16"/>
    <p:sldId id="296" r:id="rId17"/>
    <p:sldId id="309" r:id="rId18"/>
    <p:sldId id="311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Valenzuela Concha" initials="MVC" lastIdx="1" clrIdx="0">
    <p:extLst>
      <p:ext uri="{19B8F6BF-5375-455C-9EA6-DF929625EA0E}">
        <p15:presenceInfo xmlns:p15="http://schemas.microsoft.com/office/powerpoint/2012/main" userId="S-1-5-21-993326457-1990213774-629508014-60950" providerId="AD"/>
      </p:ext>
    </p:extLst>
  </p:cmAuthor>
  <p:cmAuthor id="2" name="Manuel Valenzuela Concha" initials="MVC [2]" lastIdx="1" clrIdx="1">
    <p:extLst>
      <p:ext uri="{19B8F6BF-5375-455C-9EA6-DF929625EA0E}">
        <p15:presenceInfo xmlns:p15="http://schemas.microsoft.com/office/powerpoint/2012/main" userId="S::manuel.valenzuela@unab.cl::63540914-dbe4-4c70-a8f0-0e52a38a1d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2"/>
    <p:restoredTop sz="94611"/>
  </p:normalViewPr>
  <p:slideViewPr>
    <p:cSldViewPr snapToGrid="0" snapToObjects="1">
      <p:cViewPr varScale="1">
        <p:scale>
          <a:sx n="108" d="100"/>
          <a:sy n="108" d="100"/>
        </p:scale>
        <p:origin x="13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7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40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327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63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22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51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29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32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09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2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39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493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464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66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5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8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78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53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43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0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9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3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03/06/2023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92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2186081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983268" y="2284720"/>
            <a:ext cx="628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C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plicación móvil para la prevención de accidentes en el plano Viña del Mar.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38475" y="4286390"/>
            <a:ext cx="439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Autor: Fabio Ismael Urrea Quezada</a:t>
            </a:r>
          </a:p>
          <a:p>
            <a:r>
              <a:rPr lang="es-ES_tradnl" dirty="0">
                <a:solidFill>
                  <a:schemeClr val="bg1"/>
                </a:solidFill>
              </a:rPr>
              <a:t>Rut: 18299907-5</a:t>
            </a:r>
          </a:p>
          <a:p>
            <a:r>
              <a:rPr lang="es-ES_tradnl" dirty="0">
                <a:solidFill>
                  <a:schemeClr val="bg1"/>
                </a:solidFill>
              </a:rPr>
              <a:t>Carrera: Ing. en computación e informática</a:t>
            </a:r>
          </a:p>
          <a:p>
            <a:r>
              <a:rPr lang="es-ES_tradnl" dirty="0">
                <a:solidFill>
                  <a:schemeClr val="bg1"/>
                </a:solidFill>
              </a:rPr>
              <a:t>Profesora guía: Sarita González Catalán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58013" cy="14356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013" y="5486719"/>
            <a:ext cx="9172026" cy="137128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9" y="2158313"/>
            <a:ext cx="1279083" cy="118959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6841" y="1818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1B6C78-3AE2-DC7F-8096-4E62CD9CD97D}"/>
              </a:ext>
            </a:extLst>
          </p:cNvPr>
          <p:cNvSpPr txBox="1"/>
          <p:nvPr/>
        </p:nvSpPr>
        <p:spPr>
          <a:xfrm>
            <a:off x="1814511" y="1797221"/>
            <a:ext cx="62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Proyecto de título.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66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EC7A96-1F7B-BEDB-D021-C5D8DFB563D0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PLAN DE PROYECTO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758D16-E06D-A36C-639F-276957A6A85D}"/>
              </a:ext>
            </a:extLst>
          </p:cNvPr>
          <p:cNvSpPr txBox="1"/>
          <p:nvPr/>
        </p:nvSpPr>
        <p:spPr>
          <a:xfrm>
            <a:off x="0" y="925275"/>
            <a:ext cx="4589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1800" b="1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Planificación del proyecto</a:t>
            </a:r>
          </a:p>
          <a:p>
            <a:pPr algn="just"/>
            <a:r>
              <a:rPr lang="es-CL" b="1" dirty="0">
                <a:solidFill>
                  <a:srgbClr val="666666"/>
                </a:solidFill>
                <a:latin typeface="Microsoft Sans Serif" panose="020B0604020202020204" pitchFamily="34" charset="0"/>
                <a:ea typeface="Calibri" panose="020F0502020204030204" pitchFamily="34" charset="0"/>
              </a:rPr>
              <a:t>Carta Gantt</a:t>
            </a:r>
            <a:endParaRPr lang="es-CL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BFF5A4BA-7A10-01CC-7B5E-232C9E6FF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42" y="1693994"/>
            <a:ext cx="8094082" cy="51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PLAN DE PRUEBAS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3841B7-0D6E-370E-0AFC-60137FC2F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46" y="1171852"/>
            <a:ext cx="2632918" cy="36793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3856AEE-237F-BE90-571A-764D382DC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46" y="4851217"/>
            <a:ext cx="2632918" cy="12561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59F27ED-9B35-9092-E554-63EDEA6A927D}"/>
              </a:ext>
            </a:extLst>
          </p:cNvPr>
          <p:cNvSpPr txBox="1"/>
          <p:nvPr/>
        </p:nvSpPr>
        <p:spPr>
          <a:xfrm>
            <a:off x="3666478" y="1393794"/>
            <a:ext cx="518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 de pruebas elaborado a partir de la plantilla para proyectos agiles del libro “Agile </a:t>
            </a:r>
            <a:r>
              <a:rPr lang="es-CL" sz="1800" dirty="0" err="1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Testing</a:t>
            </a: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” cuyas autoras son Lisa </a:t>
            </a:r>
            <a:r>
              <a:rPr lang="es-CL" sz="1800" dirty="0" err="1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Crispin</a:t>
            </a: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 y Janet Gregory.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0CC0082-E0C0-AB46-6841-BB632924B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578" y="2769833"/>
            <a:ext cx="3756364" cy="37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2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628649" y="3990205"/>
            <a:ext cx="7889082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9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 DE LA GESTION DE LA CONFIGURACIÓN</a:t>
            </a:r>
            <a:endParaRPr kumimoji="0" lang="en-US" sz="3900" b="1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13422" b="-2"/>
          <a:stretch/>
        </p:blipFill>
        <p:spPr>
          <a:xfrm>
            <a:off x="20" y="10"/>
            <a:ext cx="9143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8" y="857610"/>
            <a:ext cx="9143592" cy="2849976"/>
            <a:chOff x="476" y="-3923157"/>
            <a:chExt cx="10667524" cy="249372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74F690-0B6E-9CF7-3CB6-7BCF62553C98}"/>
              </a:ext>
            </a:extLst>
          </p:cNvPr>
          <p:cNvSpPr txBox="1"/>
          <p:nvPr/>
        </p:nvSpPr>
        <p:spPr>
          <a:xfrm>
            <a:off x="379550" y="241771"/>
            <a:ext cx="74248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Este plan se llevará a cabo mediante la utilización de GitHub donde se creará un repositorio, el manejo de este repositorio posee las siguientes características:</a:t>
            </a:r>
          </a:p>
          <a:p>
            <a:endParaRPr lang="es-CL" sz="1600" dirty="0">
              <a:solidFill>
                <a:schemeClr val="bg1"/>
              </a:solidFill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Cada sprint tendrá su propia rama.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Los </a:t>
            </a:r>
            <a:r>
              <a:rPr lang="es-CL" sz="16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versionamientos</a:t>
            </a: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 de la aplicación se irán haciendo semanalmente.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El repositorio será público y se podrá encontrar en la siguiente URL:</a:t>
            </a:r>
            <a:endParaRPr lang="es-MX" sz="16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indent="228600" algn="just"/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	 “https://github.com/</a:t>
            </a:r>
            <a:r>
              <a:rPr lang="es-CL" sz="16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furreaquezada</a:t>
            </a: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/</a:t>
            </a:r>
            <a:r>
              <a:rPr lang="es-CL" sz="1600" dirty="0" err="1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SafeTravelMap.git</a:t>
            </a:r>
            <a:r>
              <a:rPr lang="es-CL" sz="1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”</a:t>
            </a:r>
            <a:endParaRPr lang="es-MX" sz="16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indent="2286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8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30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PLAN DE GESTIÓN DE CAMBIOS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B822D2-E792-CEB9-C249-503C1D71D6CE}"/>
              </a:ext>
            </a:extLst>
          </p:cNvPr>
          <p:cNvSpPr txBox="1"/>
          <p:nvPr/>
        </p:nvSpPr>
        <p:spPr>
          <a:xfrm>
            <a:off x="4114800" y="1180730"/>
            <a:ext cx="49204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Cada cambio que se planee incluir en el siguiente sprint cumplirá con los siguientes “debe” de la norma ISO 9001:2015 :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El propósito de los cambios y sus consecuencias potenciales.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integridad del sistema de gestión de la calidad.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disponibilidad de recursos.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CL" sz="14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asignación o reasignación de responsabilidades y autoridades.</a:t>
            </a:r>
            <a:endParaRPr lang="es-MX" sz="14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096623D-B6CD-BF98-C3C9-92232EB0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20" y="1103050"/>
            <a:ext cx="3479447" cy="281451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A4276EE-809B-DAEE-166F-0C8A54D05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20" y="3917561"/>
            <a:ext cx="3479447" cy="25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2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759531" y="389567"/>
            <a:ext cx="2525207" cy="1724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DE GESTIÓN DE RIESGOS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r="22145" b="-1"/>
          <a:stretch/>
        </p:blipFill>
        <p:spPr>
          <a:xfrm>
            <a:off x="3889915" y="163646"/>
            <a:ext cx="5105027" cy="26230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877C53-676A-2EFB-35C3-B7E257FAA49C}"/>
              </a:ext>
            </a:extLst>
          </p:cNvPr>
          <p:cNvSpPr txBox="1"/>
          <p:nvPr/>
        </p:nvSpPr>
        <p:spPr>
          <a:xfrm>
            <a:off x="450150" y="3091294"/>
            <a:ext cx="2989616" cy="2588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Etapa de planificación: 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4572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Planificar la gestión de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Identificar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Realizar análisis cualitativo de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Realizar análisis cuantitativo de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Planificar la respuesta a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13716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lvl="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Ejecución: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4572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Implementar la respuesta a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13716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lvl="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Control: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457200"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Controlar los riesgos.</a:t>
            </a:r>
            <a:endParaRPr lang="es-MX" sz="1800" dirty="0">
              <a:solidFill>
                <a:srgbClr val="666666"/>
              </a:solidFill>
              <a:effectLst/>
              <a:latin typeface="Microsoft Sans Serif" panose="020B0604020202020204" pitchFamily="34" charset="0"/>
              <a:ea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E6127FB-39BA-AD64-3C8F-2FB8535420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r="-3" b="-3"/>
          <a:stretch/>
        </p:blipFill>
        <p:spPr bwMode="auto">
          <a:xfrm>
            <a:off x="3889915" y="2956875"/>
            <a:ext cx="5105027" cy="3352653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E2A700-D87A-2E33-5126-31BD20A3D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915" y="1031992"/>
            <a:ext cx="5105027" cy="8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7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628650" y="365125"/>
            <a:ext cx="3260961" cy="2137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700" b="1" dirty="0">
                <a:latin typeface="+mj-lt"/>
                <a:ea typeface="+mj-ea"/>
                <a:cs typeface="+mj-cs"/>
              </a:rPr>
              <a:t>AMBIENTE DE DESARROLLO/ PRUEBAS Y PRODUCCIÓN</a:t>
            </a:r>
            <a:endParaRPr kumimoji="0" lang="en-US" sz="37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6A2939-C5FC-C42D-301F-DEC03EDAD822}"/>
              </a:ext>
            </a:extLst>
          </p:cNvPr>
          <p:cNvSpPr txBox="1"/>
          <p:nvPr/>
        </p:nvSpPr>
        <p:spPr>
          <a:xfrm>
            <a:off x="628650" y="2681785"/>
            <a:ext cx="3260961" cy="34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Ambiente de desarrollo: software Android Studio versión Flamingo 2022.2.1.20-windows.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Ambiente de pruebas: software Junit 5 versión 5.8.2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Ambiente de producción: Celular marca Xiaomi, modelo POCO X4 Pro 5G, versión de Android 12.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 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DEE534-6D7D-C5CA-5FEC-9234DB83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81" y="1396062"/>
            <a:ext cx="3598016" cy="15373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33D884-8795-93C3-3295-8E80A648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09" y="4666394"/>
            <a:ext cx="1637309" cy="163730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212E08-0236-34B1-881C-9240B2908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907" y="4666394"/>
            <a:ext cx="1637309" cy="16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8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DOCUMENTACIÓN DE ANÁLISIS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0E1832-4737-D6D0-D351-2A873FA11288}"/>
              </a:ext>
            </a:extLst>
          </p:cNvPr>
          <p:cNvSpPr txBox="1"/>
          <p:nvPr/>
        </p:nvSpPr>
        <p:spPr>
          <a:xfrm>
            <a:off x="461639" y="1154045"/>
            <a:ext cx="573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 cada sprint se llevará a cabo un análisis dirigido a cada historia de usuario correspondiente del backlog las cuales serán desarrolladas e implementadas en el sprint.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055A03-9993-F2B0-E7A2-708DAF9F4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39" y="2550390"/>
            <a:ext cx="599206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7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79206E-9A68-D022-8F64-59D85159D0F0}"/>
              </a:ext>
            </a:extLst>
          </p:cNvPr>
          <p:cNvSpPr txBox="1"/>
          <p:nvPr/>
        </p:nvSpPr>
        <p:spPr>
          <a:xfrm>
            <a:off x="275207" y="963207"/>
            <a:ext cx="8602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 el primer sprint que se encuentra terminado dentro de la herramienta de gestión Jira está la historia de usuario con el identificador “SAF2” correspondiente a: “Yo como usuario quiero que todas las personas que usen la aplicación estén registradas para dar a conocer a quien resuelve las alertas que son personas reales las que se están siendo beneficiadas”</a:t>
            </a:r>
            <a:endParaRPr lang="es-MX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A0C963-7D9D-A628-4C13-080C6E06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7" y="2577164"/>
            <a:ext cx="4563123" cy="3680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5D48B7-1F65-0A79-F00F-D329ECA1E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331" y="3116984"/>
            <a:ext cx="4196948" cy="31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2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VERSIONAMIENTO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0801B3-27EB-FDB2-918C-CA74B3DF9D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34" y="1358283"/>
            <a:ext cx="7765195" cy="4185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16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DIAGRAMAS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3D33F8-25FF-A550-234C-D48C0536B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1" y="892439"/>
            <a:ext cx="4490863" cy="304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CA6573-2B8A-0698-1E69-6DDFA59D6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9" y="3157907"/>
            <a:ext cx="4044048" cy="36990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99419F-81F4-160B-F3C6-309E7C561A47}"/>
              </a:ext>
            </a:extLst>
          </p:cNvPr>
          <p:cNvSpPr txBox="1"/>
          <p:nvPr/>
        </p:nvSpPr>
        <p:spPr>
          <a:xfrm>
            <a:off x="4842499" y="1083076"/>
            <a:ext cx="381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-&gt; Diagrama de clases conceptual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81C46D-35AD-8DA6-D622-4C74ED58A6D6}"/>
              </a:ext>
            </a:extLst>
          </p:cNvPr>
          <p:cNvSpPr txBox="1"/>
          <p:nvPr/>
        </p:nvSpPr>
        <p:spPr>
          <a:xfrm>
            <a:off x="1016224" y="4973418"/>
            <a:ext cx="381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componentes </a:t>
            </a:r>
            <a:r>
              <a:rPr lang="es-MX" dirty="0">
                <a:sym typeface="Wingdings" panose="05000000000000000000" pitchFamily="2" charset="2"/>
              </a:rPr>
              <a:t>&lt; ------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73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Introducción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4F8DC0-47DF-7C50-DE43-3D826FFFAF3B}"/>
              </a:ext>
            </a:extLst>
          </p:cNvPr>
          <p:cNvSpPr txBox="1"/>
          <p:nvPr/>
        </p:nvSpPr>
        <p:spPr>
          <a:xfrm>
            <a:off x="-14012" y="1036274"/>
            <a:ext cx="9172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Este proyecto se llevó a cabo con un plan de trabajo y su diagnóstico, a través de lo 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cual se pudo obtener la información requerida para su desarrollo.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 Actualmente ocurren muchos accidentes en la vía pública que pueden ser prevenidos si </a:t>
            </a:r>
          </a:p>
          <a:p>
            <a:pPr algn="just"/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se contará con información actualizada y periódica, pero en estos momentos no se cuenta con dicha información siendo este el motivo que llevó al desarrollo de este proyecto.</a:t>
            </a:r>
          </a:p>
          <a:p>
            <a:endParaRPr lang="es-CL" dirty="0"/>
          </a:p>
        </p:txBody>
      </p:sp>
      <p:pic>
        <p:nvPicPr>
          <p:cNvPr id="4" name="Imagen 3" descr="Imagen que contiene pasto, exterior, pequeño, viejo&#10;&#10;Descripción generada automáticamente">
            <a:extLst>
              <a:ext uri="{FF2B5EF4-FFF2-40B4-BE49-F238E27FC236}">
                <a16:creationId xmlns:a16="http://schemas.microsoft.com/office/drawing/2014/main" id="{04CACEAB-36BE-751B-7749-65066F7F1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630" y="3577985"/>
            <a:ext cx="2008607" cy="32456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470105-5749-0692-A7A7-2F667E0137BB}"/>
              </a:ext>
            </a:extLst>
          </p:cNvPr>
          <p:cNvSpPr txBox="1"/>
          <p:nvPr/>
        </p:nvSpPr>
        <p:spPr>
          <a:xfrm>
            <a:off x="4895026" y="5741576"/>
            <a:ext cx="21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>
                <a:latin typeface="Calibri" panose="020F0502020204030204" pitchFamily="34" charset="0"/>
                <a:ea typeface="Calibri" panose="020F0502020204030204" pitchFamily="34" charset="0"/>
              </a:rPr>
              <a:t>Ubicación: 4 norte con San Martín, Viña del Mar Chile</a:t>
            </a:r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7E1EC8-7A5C-F1F5-7F33-180F1CBD6FDC}"/>
              </a:ext>
            </a:extLst>
          </p:cNvPr>
          <p:cNvSpPr txBox="1"/>
          <p:nvPr/>
        </p:nvSpPr>
        <p:spPr>
          <a:xfrm>
            <a:off x="4487044" y="3874951"/>
            <a:ext cx="21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>
                <a:latin typeface="Calibri" panose="020F0502020204030204" pitchFamily="34" charset="0"/>
                <a:ea typeface="Calibri" panose="020F0502020204030204" pitchFamily="34" charset="0"/>
              </a:rPr>
              <a:t>Ubicación: ciclovía, Las Salinas, Viña del Mar Chile</a:t>
            </a:r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ES_tradnl" sz="3600" b="1" u="sng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B4E550-7D18-81F2-626F-7F64A6B6E232}"/>
              </a:ext>
            </a:extLst>
          </p:cNvPr>
          <p:cNvSpPr txBox="1"/>
          <p:nvPr/>
        </p:nvSpPr>
        <p:spPr>
          <a:xfrm>
            <a:off x="3347155" y="1051096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Pruebas unitarias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03F3EDC-F8F4-DF42-2560-9840DE4BF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9" y="1518083"/>
            <a:ext cx="3928529" cy="5126854"/>
          </a:xfrm>
          <a:prstGeom prst="rect">
            <a:avLst/>
          </a:prstGeom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3F35089-7142-3AB9-4301-75F28CA4D06A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252403" y="1793289"/>
            <a:ext cx="4339131" cy="1547057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EE730E-02EB-D171-7902-9E0FE6FD4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76" y="3519996"/>
            <a:ext cx="4540250" cy="1884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55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B4E550-7D18-81F2-626F-7F64A6B6E232}"/>
              </a:ext>
            </a:extLst>
          </p:cNvPr>
          <p:cNvSpPr txBox="1"/>
          <p:nvPr/>
        </p:nvSpPr>
        <p:spPr>
          <a:xfrm>
            <a:off x="3178480" y="108399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Pruebas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F3C4BF-187F-8B1D-2B54-930EB9F77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3" y="1777920"/>
            <a:ext cx="1955800" cy="388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231083-805D-2E55-6695-D819B9B0D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98" y="1777921"/>
            <a:ext cx="1955800" cy="38884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2A0621-7CD6-B17B-901D-0EE8CAE0BD4A}"/>
              </a:ext>
            </a:extLst>
          </p:cNvPr>
          <p:cNvSpPr txBox="1"/>
          <p:nvPr/>
        </p:nvSpPr>
        <p:spPr>
          <a:xfrm>
            <a:off x="5504155" y="1882066"/>
            <a:ext cx="3037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selecciona la opción de usuario</a:t>
            </a:r>
          </a:p>
          <a:p>
            <a:endParaRPr lang="es-MX" dirty="0"/>
          </a:p>
          <a:p>
            <a:r>
              <a:rPr lang="es-MX" dirty="0"/>
              <a:t>Se intenta </a:t>
            </a:r>
            <a:r>
              <a:rPr lang="es-MX" dirty="0" err="1"/>
              <a:t>loguear</a:t>
            </a:r>
            <a:r>
              <a:rPr lang="es-MX" dirty="0"/>
              <a:t> sin ingresar los datos</a:t>
            </a:r>
          </a:p>
          <a:p>
            <a:endParaRPr lang="es-MX" dirty="0"/>
          </a:p>
          <a:p>
            <a:r>
              <a:rPr lang="es-MX" dirty="0"/>
              <a:t>Despliega el mensaje</a:t>
            </a:r>
          </a:p>
          <a:p>
            <a:r>
              <a:rPr lang="es-MX" dirty="0"/>
              <a:t>“Debe ingresar ambos campos”</a:t>
            </a:r>
          </a:p>
        </p:txBody>
      </p:sp>
    </p:spTree>
    <p:extLst>
      <p:ext uri="{BB962C8B-B14F-4D97-AF65-F5344CB8AC3E}">
        <p14:creationId xmlns:p14="http://schemas.microsoft.com/office/powerpoint/2010/main" val="35480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ADA477-3A08-A378-470F-23A914A96A10}"/>
              </a:ext>
            </a:extLst>
          </p:cNvPr>
          <p:cNvSpPr txBox="1"/>
          <p:nvPr/>
        </p:nvSpPr>
        <p:spPr>
          <a:xfrm>
            <a:off x="2583403" y="1111448"/>
            <a:ext cx="355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Pruebas de aceptación siguiendo plantilla de documentación análisis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096CEB1-FA8F-EF47-BC97-A71DFB8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63" y="1900945"/>
            <a:ext cx="7683161" cy="4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5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DOCUMENTACIÓN SPRINT UNO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ADA477-3A08-A378-470F-23A914A96A10}"/>
              </a:ext>
            </a:extLst>
          </p:cNvPr>
          <p:cNvSpPr txBox="1"/>
          <p:nvPr/>
        </p:nvSpPr>
        <p:spPr>
          <a:xfrm>
            <a:off x="3342443" y="1096541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Planificación de riesgos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6C53B6-3FF6-598A-9FC7-464A2F40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73" y="1756050"/>
            <a:ext cx="8087854" cy="20386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FBB750-D654-D4BC-8708-E8C8DFFD652A}"/>
              </a:ext>
            </a:extLst>
          </p:cNvPr>
          <p:cNvSpPr txBox="1"/>
          <p:nvPr/>
        </p:nvSpPr>
        <p:spPr>
          <a:xfrm>
            <a:off x="763479" y="4181383"/>
            <a:ext cx="5814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La falta de experiencia por parte del desarrollador.</a:t>
            </a:r>
          </a:p>
          <a:p>
            <a:pPr marL="342900" indent="-342900">
              <a:buAutoNum type="alphaLcParenR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Existe un riesgo técnico relacionado directamente al estado del notebook</a:t>
            </a:r>
            <a:r>
              <a:rPr lang="es-CL" dirty="0">
                <a:solidFill>
                  <a:srgbClr val="666666"/>
                </a:solidFill>
                <a:latin typeface="Microsoft Sans Serif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buAutoNum type="alphaLcParenR"/>
            </a:pPr>
            <a:r>
              <a:rPr lang="es-CL" sz="1800" dirty="0">
                <a:solidFill>
                  <a:srgbClr val="666666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Problemas de salud del desarrollador.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661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3E48D3-A6AB-33E6-75CB-F3F3B1107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r="205" b="1"/>
          <a:stretch/>
        </p:blipFill>
        <p:spPr bwMode="auto">
          <a:xfrm>
            <a:off x="3410952" y="-5"/>
            <a:ext cx="5733047" cy="3681406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r="24373"/>
          <a:stretch/>
        </p:blipFill>
        <p:spPr>
          <a:xfrm>
            <a:off x="3410953" y="3681409"/>
            <a:ext cx="5733047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628650" y="1115219"/>
            <a:ext cx="4046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</a:t>
            </a: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ogía del velero.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3681408"/>
            <a:ext cx="85153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B93213-CA27-44FD-8599-E801F6FE4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Patrón de fondo&#10;&#10;Descripción generada automáticament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0" r="31565" b="1"/>
          <a:stretch/>
        </p:blipFill>
        <p:spPr>
          <a:xfrm>
            <a:off x="0" y="0"/>
            <a:ext cx="4511674" cy="3346638"/>
          </a:xfrm>
          <a:prstGeom prst="rect">
            <a:avLst/>
          </a:prstGeom>
        </p:spPr>
      </p:pic>
      <p:pic>
        <p:nvPicPr>
          <p:cNvPr id="3" name="Imagen 2" descr="Imagen que contiene exterior, verde, edificio, camión&#10;&#10;Descripción generada automáticamente">
            <a:extLst>
              <a:ext uri="{FF2B5EF4-FFF2-40B4-BE49-F238E27FC236}">
                <a16:creationId xmlns:a16="http://schemas.microsoft.com/office/drawing/2014/main" id="{45B49EB7-4C61-6B7A-AC9F-DCAD448F8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6" r="23217"/>
          <a:stretch/>
        </p:blipFill>
        <p:spPr>
          <a:xfrm>
            <a:off x="4632327" y="10"/>
            <a:ext cx="4511673" cy="6857989"/>
          </a:xfrm>
          <a:prstGeom prst="rect">
            <a:avLst/>
          </a:pr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68DD075C-962D-412E-A72C-43CE3406F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919319"/>
            <a:ext cx="7213714" cy="3506002"/>
          </a:xfrm>
          <a:custGeom>
            <a:avLst/>
            <a:gdLst>
              <a:gd name="connsiteX0" fmla="*/ 9010601 w 9618287"/>
              <a:gd name="connsiteY0" fmla="*/ 0 h 2914188"/>
              <a:gd name="connsiteX1" fmla="*/ 8490105 w 9618287"/>
              <a:gd name="connsiteY1" fmla="*/ 46498 h 2914188"/>
              <a:gd name="connsiteX2" fmla="*/ 7660973 w 9618287"/>
              <a:gd name="connsiteY2" fmla="*/ 97425 h 2914188"/>
              <a:gd name="connsiteX3" fmla="*/ 7221559 w 9618287"/>
              <a:gd name="connsiteY3" fmla="*/ 130638 h 2914188"/>
              <a:gd name="connsiteX4" fmla="*/ 6240725 w 9618287"/>
              <a:gd name="connsiteY4" fmla="*/ 141709 h 2914188"/>
              <a:gd name="connsiteX5" fmla="*/ 5406362 w 9618287"/>
              <a:gd name="connsiteY5" fmla="*/ 137281 h 2914188"/>
              <a:gd name="connsiteX6" fmla="*/ 4252902 w 9618287"/>
              <a:gd name="connsiteY6" fmla="*/ 139495 h 2914188"/>
              <a:gd name="connsiteX7" fmla="*/ 3214523 w 9618287"/>
              <a:gd name="connsiteY7" fmla="*/ 201493 h 2914188"/>
              <a:gd name="connsiteX8" fmla="*/ 1948593 w 9618287"/>
              <a:gd name="connsiteY8" fmla="*/ 197064 h 2914188"/>
              <a:gd name="connsiteX9" fmla="*/ 1203157 w 9618287"/>
              <a:gd name="connsiteY9" fmla="*/ 312203 h 2914188"/>
              <a:gd name="connsiteX10" fmla="*/ 1412402 w 9618287"/>
              <a:gd name="connsiteY10" fmla="*/ 352059 h 2914188"/>
              <a:gd name="connsiteX11" fmla="*/ 1781196 w 9618287"/>
              <a:gd name="connsiteY11" fmla="*/ 438414 h 2914188"/>
              <a:gd name="connsiteX12" fmla="*/ 1820429 w 9618287"/>
              <a:gd name="connsiteY12" fmla="*/ 493769 h 2914188"/>
              <a:gd name="connsiteX13" fmla="*/ 1765503 w 9618287"/>
              <a:gd name="connsiteY13" fmla="*/ 520339 h 2914188"/>
              <a:gd name="connsiteX14" fmla="*/ 1605954 w 9618287"/>
              <a:gd name="connsiteY14" fmla="*/ 571266 h 2914188"/>
              <a:gd name="connsiteX15" fmla="*/ 2194455 w 9618287"/>
              <a:gd name="connsiteY15" fmla="*/ 646549 h 2914188"/>
              <a:gd name="connsiteX16" fmla="*/ 1985211 w 9618287"/>
              <a:gd name="connsiteY16" fmla="*/ 693048 h 2914188"/>
              <a:gd name="connsiteX17" fmla="*/ 1768118 w 9618287"/>
              <a:gd name="connsiteY17" fmla="*/ 726261 h 2914188"/>
              <a:gd name="connsiteX18" fmla="*/ 1532718 w 9618287"/>
              <a:gd name="connsiteY18" fmla="*/ 750617 h 2914188"/>
              <a:gd name="connsiteX19" fmla="*/ 1318242 w 9618287"/>
              <a:gd name="connsiteY19" fmla="*/ 799330 h 2914188"/>
              <a:gd name="connsiteX20" fmla="*/ 1877972 w 9618287"/>
              <a:gd name="connsiteY20" fmla="*/ 819258 h 2914188"/>
              <a:gd name="connsiteX21" fmla="*/ 1587645 w 9618287"/>
              <a:gd name="connsiteY21" fmla="*/ 863542 h 2914188"/>
              <a:gd name="connsiteX22" fmla="*/ 1349629 w 9618287"/>
              <a:gd name="connsiteY22" fmla="*/ 921112 h 2914188"/>
              <a:gd name="connsiteX23" fmla="*/ 1182233 w 9618287"/>
              <a:gd name="connsiteY23" fmla="*/ 947682 h 2914188"/>
              <a:gd name="connsiteX24" fmla="*/ 1004375 w 9618287"/>
              <a:gd name="connsiteY24" fmla="*/ 954325 h 2914188"/>
              <a:gd name="connsiteX25" fmla="*/ 962526 w 9618287"/>
              <a:gd name="connsiteY25" fmla="*/ 996394 h 2914188"/>
              <a:gd name="connsiteX26" fmla="*/ 1017453 w 9618287"/>
              <a:gd name="connsiteY26" fmla="*/ 1040679 h 2914188"/>
              <a:gd name="connsiteX27" fmla="*/ 1101150 w 9618287"/>
              <a:gd name="connsiteY27" fmla="*/ 1045107 h 2914188"/>
              <a:gd name="connsiteX28" fmla="*/ 1600722 w 9618287"/>
              <a:gd name="connsiteY28" fmla="*/ 1056179 h 2914188"/>
              <a:gd name="connsiteX29" fmla="*/ 0 w 9618287"/>
              <a:gd name="connsiteY29" fmla="*/ 1153603 h 2914188"/>
              <a:gd name="connsiteX30" fmla="*/ 217092 w 9618287"/>
              <a:gd name="connsiteY30" fmla="*/ 1213388 h 2914188"/>
              <a:gd name="connsiteX31" fmla="*/ 290327 w 9618287"/>
              <a:gd name="connsiteY31" fmla="*/ 1377240 h 2914188"/>
              <a:gd name="connsiteX32" fmla="*/ 557114 w 9618287"/>
              <a:gd name="connsiteY32" fmla="*/ 1470236 h 2914188"/>
              <a:gd name="connsiteX33" fmla="*/ 729742 w 9618287"/>
              <a:gd name="connsiteY33" fmla="*/ 1503450 h 2914188"/>
              <a:gd name="connsiteX34" fmla="*/ 1124690 w 9618287"/>
              <a:gd name="connsiteY34" fmla="*/ 1552163 h 2914188"/>
              <a:gd name="connsiteX35" fmla="*/ 1182233 w 9618287"/>
              <a:gd name="connsiteY35" fmla="*/ 1631874 h 2914188"/>
              <a:gd name="connsiteX36" fmla="*/ 1231929 w 9618287"/>
              <a:gd name="connsiteY36" fmla="*/ 1720442 h 2914188"/>
              <a:gd name="connsiteX37" fmla="*/ 1336551 w 9618287"/>
              <a:gd name="connsiteY37" fmla="*/ 1778012 h 2914188"/>
              <a:gd name="connsiteX38" fmla="*/ 523113 w 9618287"/>
              <a:gd name="connsiteY38" fmla="*/ 1769155 h 2914188"/>
              <a:gd name="connsiteX39" fmla="*/ 1441173 w 9618287"/>
              <a:gd name="connsiteY39" fmla="*/ 1955149 h 2914188"/>
              <a:gd name="connsiteX40" fmla="*/ 1360091 w 9618287"/>
              <a:gd name="connsiteY40" fmla="*/ 2028218 h 2914188"/>
              <a:gd name="connsiteX41" fmla="*/ 1862278 w 9618287"/>
              <a:gd name="connsiteY41" fmla="*/ 2127858 h 2914188"/>
              <a:gd name="connsiteX42" fmla="*/ 1592876 w 9618287"/>
              <a:gd name="connsiteY42" fmla="*/ 2138928 h 2914188"/>
              <a:gd name="connsiteX43" fmla="*/ 3159597 w 9618287"/>
              <a:gd name="connsiteY43" fmla="*/ 2555200 h 2914188"/>
              <a:gd name="connsiteX44" fmla="*/ 5395900 w 9618287"/>
              <a:gd name="connsiteY44" fmla="*/ 2856333 h 2914188"/>
              <a:gd name="connsiteX45" fmla="*/ 6269496 w 9618287"/>
              <a:gd name="connsiteY45" fmla="*/ 2913902 h 2914188"/>
              <a:gd name="connsiteX46" fmla="*/ 7263407 w 9618287"/>
              <a:gd name="connsiteY46" fmla="*/ 2896189 h 2914188"/>
              <a:gd name="connsiteX47" fmla="*/ 8730736 w 9618287"/>
              <a:gd name="connsiteY47" fmla="*/ 2685838 h 2914188"/>
              <a:gd name="connsiteX48" fmla="*/ 9463093 w 9618287"/>
              <a:gd name="connsiteY48" fmla="*/ 2340421 h 2914188"/>
              <a:gd name="connsiteX49" fmla="*/ 9611812 w 9618287"/>
              <a:gd name="connsiteY49" fmla="*/ 2218951 h 2914188"/>
              <a:gd name="connsiteX50" fmla="*/ 9618287 w 9618287"/>
              <a:gd name="connsiteY50" fmla="*/ 2212999 h 2914188"/>
              <a:gd name="connsiteX51" fmla="*/ 9618287 w 9618287"/>
              <a:gd name="connsiteY51" fmla="*/ 601232 h 2914188"/>
              <a:gd name="connsiteX52" fmla="*/ 9604333 w 9618287"/>
              <a:gd name="connsiteY52" fmla="*/ 600051 h 2914188"/>
              <a:gd name="connsiteX53" fmla="*/ 9314006 w 9618287"/>
              <a:gd name="connsiteY53" fmla="*/ 491554 h 2914188"/>
              <a:gd name="connsiteX54" fmla="*/ 8932135 w 9618287"/>
              <a:gd name="connsiteY54" fmla="*/ 314418 h 2914188"/>
              <a:gd name="connsiteX55" fmla="*/ 8824896 w 9618287"/>
              <a:gd name="connsiteY55" fmla="*/ 290061 h 2914188"/>
              <a:gd name="connsiteX56" fmla="*/ 9010601 w 9618287"/>
              <a:gd name="connsiteY56" fmla="*/ 0 h 291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618287" h="2914188">
                <a:moveTo>
                  <a:pt x="9010601" y="0"/>
                </a:moveTo>
                <a:cubicBezTo>
                  <a:pt x="8832744" y="53140"/>
                  <a:pt x="8662733" y="53140"/>
                  <a:pt x="8490105" y="46498"/>
                </a:cubicBezTo>
                <a:cubicBezTo>
                  <a:pt x="8212855" y="35427"/>
                  <a:pt x="7935607" y="70855"/>
                  <a:pt x="7660973" y="97425"/>
                </a:cubicBezTo>
                <a:cubicBezTo>
                  <a:pt x="7514501" y="110710"/>
                  <a:pt x="7368031" y="128424"/>
                  <a:pt x="7221559" y="130638"/>
                </a:cubicBezTo>
                <a:cubicBezTo>
                  <a:pt x="6894615" y="137281"/>
                  <a:pt x="6565054" y="121781"/>
                  <a:pt x="6240725" y="141709"/>
                </a:cubicBezTo>
                <a:cubicBezTo>
                  <a:pt x="5963475" y="159423"/>
                  <a:pt x="5683611" y="139495"/>
                  <a:pt x="5406362" y="137281"/>
                </a:cubicBezTo>
                <a:cubicBezTo>
                  <a:pt x="5021875" y="135067"/>
                  <a:pt x="4634773" y="119567"/>
                  <a:pt x="4252902" y="139495"/>
                </a:cubicBezTo>
                <a:cubicBezTo>
                  <a:pt x="3905030" y="154995"/>
                  <a:pt x="3557160" y="159423"/>
                  <a:pt x="3214523" y="201493"/>
                </a:cubicBezTo>
                <a:cubicBezTo>
                  <a:pt x="2790802" y="223635"/>
                  <a:pt x="2369698" y="210350"/>
                  <a:pt x="1948593" y="197064"/>
                </a:cubicBezTo>
                <a:cubicBezTo>
                  <a:pt x="1689652" y="188207"/>
                  <a:pt x="1433327" y="159423"/>
                  <a:pt x="1203157" y="312203"/>
                </a:cubicBezTo>
                <a:cubicBezTo>
                  <a:pt x="1265931" y="347631"/>
                  <a:pt x="1341782" y="340988"/>
                  <a:pt x="1412402" y="352059"/>
                </a:cubicBezTo>
                <a:cubicBezTo>
                  <a:pt x="1537949" y="374201"/>
                  <a:pt x="1663496" y="396343"/>
                  <a:pt x="1781196" y="438414"/>
                </a:cubicBezTo>
                <a:cubicBezTo>
                  <a:pt x="1807351" y="447270"/>
                  <a:pt x="1830891" y="464984"/>
                  <a:pt x="1820429" y="493769"/>
                </a:cubicBezTo>
                <a:cubicBezTo>
                  <a:pt x="1812583" y="515911"/>
                  <a:pt x="1786427" y="515911"/>
                  <a:pt x="1765503" y="520339"/>
                </a:cubicBezTo>
                <a:cubicBezTo>
                  <a:pt x="1718423" y="533624"/>
                  <a:pt x="1660880" y="524768"/>
                  <a:pt x="1605954" y="571266"/>
                </a:cubicBezTo>
                <a:cubicBezTo>
                  <a:pt x="1815198" y="595623"/>
                  <a:pt x="2016597" y="549124"/>
                  <a:pt x="2194455" y="646549"/>
                </a:cubicBezTo>
                <a:cubicBezTo>
                  <a:pt x="2129066" y="695262"/>
                  <a:pt x="2055831" y="684191"/>
                  <a:pt x="1985211" y="693048"/>
                </a:cubicBezTo>
                <a:cubicBezTo>
                  <a:pt x="1911975" y="701905"/>
                  <a:pt x="1841354" y="717404"/>
                  <a:pt x="1768118" y="726261"/>
                </a:cubicBezTo>
                <a:cubicBezTo>
                  <a:pt x="1689652" y="737332"/>
                  <a:pt x="1611184" y="739546"/>
                  <a:pt x="1532718" y="750617"/>
                </a:cubicBezTo>
                <a:cubicBezTo>
                  <a:pt x="1467329" y="759474"/>
                  <a:pt x="1396709" y="743974"/>
                  <a:pt x="1318242" y="799330"/>
                </a:cubicBezTo>
                <a:cubicBezTo>
                  <a:pt x="1511794" y="839186"/>
                  <a:pt x="1687035" y="779402"/>
                  <a:pt x="1877972" y="819258"/>
                </a:cubicBezTo>
                <a:cubicBezTo>
                  <a:pt x="1765503" y="854685"/>
                  <a:pt x="1673958" y="843614"/>
                  <a:pt x="1587645" y="863542"/>
                </a:cubicBezTo>
                <a:cubicBezTo>
                  <a:pt x="1509177" y="883470"/>
                  <a:pt x="1415017" y="861328"/>
                  <a:pt x="1349629" y="921112"/>
                </a:cubicBezTo>
                <a:cubicBezTo>
                  <a:pt x="1299933" y="967610"/>
                  <a:pt x="1247622" y="974252"/>
                  <a:pt x="1182233" y="947682"/>
                </a:cubicBezTo>
                <a:cubicBezTo>
                  <a:pt x="1124690" y="923326"/>
                  <a:pt x="1061917" y="929968"/>
                  <a:pt x="1004375" y="954325"/>
                </a:cubicBezTo>
                <a:cubicBezTo>
                  <a:pt x="983451" y="963182"/>
                  <a:pt x="962526" y="974252"/>
                  <a:pt x="962526" y="996394"/>
                </a:cubicBezTo>
                <a:cubicBezTo>
                  <a:pt x="962526" y="1027394"/>
                  <a:pt x="988681" y="1036251"/>
                  <a:pt x="1017453" y="1040679"/>
                </a:cubicBezTo>
                <a:cubicBezTo>
                  <a:pt x="1043609" y="1045107"/>
                  <a:pt x="1074995" y="1049536"/>
                  <a:pt x="1101150" y="1045107"/>
                </a:cubicBezTo>
                <a:cubicBezTo>
                  <a:pt x="1268546" y="1020751"/>
                  <a:pt x="1433327" y="1060607"/>
                  <a:pt x="1600722" y="1056179"/>
                </a:cubicBezTo>
                <a:cubicBezTo>
                  <a:pt x="1074995" y="1151390"/>
                  <a:pt x="544037" y="1120391"/>
                  <a:pt x="0" y="1153603"/>
                </a:cubicBezTo>
                <a:cubicBezTo>
                  <a:pt x="70620" y="1220030"/>
                  <a:pt x="162165" y="1164675"/>
                  <a:pt x="217092" y="1213388"/>
                </a:cubicBezTo>
                <a:cubicBezTo>
                  <a:pt x="164780" y="1315242"/>
                  <a:pt x="185705" y="1370597"/>
                  <a:pt x="290327" y="1377240"/>
                </a:cubicBezTo>
                <a:cubicBezTo>
                  <a:pt x="392334" y="1383882"/>
                  <a:pt x="502188" y="1348455"/>
                  <a:pt x="557114" y="1470236"/>
                </a:cubicBezTo>
                <a:cubicBezTo>
                  <a:pt x="572807" y="1507878"/>
                  <a:pt x="669584" y="1496807"/>
                  <a:pt x="729742" y="1503450"/>
                </a:cubicBezTo>
                <a:cubicBezTo>
                  <a:pt x="860519" y="1518949"/>
                  <a:pt x="999144" y="1503450"/>
                  <a:pt x="1124690" y="1552163"/>
                </a:cubicBezTo>
                <a:cubicBezTo>
                  <a:pt x="1174386" y="1569876"/>
                  <a:pt x="1208389" y="1583162"/>
                  <a:pt x="1182233" y="1631874"/>
                </a:cubicBezTo>
                <a:cubicBezTo>
                  <a:pt x="1156078" y="1682801"/>
                  <a:pt x="1190080" y="1700514"/>
                  <a:pt x="1231929" y="1720442"/>
                </a:cubicBezTo>
                <a:cubicBezTo>
                  <a:pt x="1263316" y="1735942"/>
                  <a:pt x="1310395" y="1731513"/>
                  <a:pt x="1336551" y="1778012"/>
                </a:cubicBezTo>
                <a:cubicBezTo>
                  <a:pt x="1061917" y="1771369"/>
                  <a:pt x="795130" y="1733728"/>
                  <a:pt x="523113" y="1769155"/>
                </a:cubicBezTo>
                <a:cubicBezTo>
                  <a:pt x="821286" y="1857724"/>
                  <a:pt x="1148231" y="1853295"/>
                  <a:pt x="1441173" y="1955149"/>
                </a:cubicBezTo>
                <a:cubicBezTo>
                  <a:pt x="1430711" y="1990577"/>
                  <a:pt x="1362706" y="1975076"/>
                  <a:pt x="1360091" y="2028218"/>
                </a:cubicBezTo>
                <a:cubicBezTo>
                  <a:pt x="1514409" y="2083574"/>
                  <a:pt x="1700114" y="2045931"/>
                  <a:pt x="1862278" y="2127858"/>
                </a:cubicBezTo>
                <a:cubicBezTo>
                  <a:pt x="1768118" y="2165499"/>
                  <a:pt x="1681805" y="2103501"/>
                  <a:pt x="1592876" y="2138928"/>
                </a:cubicBezTo>
                <a:cubicBezTo>
                  <a:pt x="1621647" y="2192070"/>
                  <a:pt x="2924196" y="2519773"/>
                  <a:pt x="3159597" y="2555200"/>
                </a:cubicBezTo>
                <a:cubicBezTo>
                  <a:pt x="3638243" y="2628269"/>
                  <a:pt x="5016643" y="2814263"/>
                  <a:pt x="5395900" y="2856333"/>
                </a:cubicBezTo>
                <a:cubicBezTo>
                  <a:pt x="5688842" y="2887332"/>
                  <a:pt x="5979169" y="2911688"/>
                  <a:pt x="6269496" y="2913902"/>
                </a:cubicBezTo>
                <a:cubicBezTo>
                  <a:pt x="6601672" y="2916116"/>
                  <a:pt x="6931232" y="2905046"/>
                  <a:pt x="7263407" y="2896189"/>
                </a:cubicBezTo>
                <a:cubicBezTo>
                  <a:pt x="7760365" y="2882904"/>
                  <a:pt x="8249474" y="2829762"/>
                  <a:pt x="8730736" y="2685838"/>
                </a:cubicBezTo>
                <a:cubicBezTo>
                  <a:pt x="8984446" y="2610556"/>
                  <a:pt x="9235540" y="2515344"/>
                  <a:pt x="9463093" y="2340421"/>
                </a:cubicBezTo>
                <a:cubicBezTo>
                  <a:pt x="9513442" y="2302226"/>
                  <a:pt x="9562975" y="2261540"/>
                  <a:pt x="9611812" y="2218951"/>
                </a:cubicBezTo>
                <a:lnTo>
                  <a:pt x="9618287" y="2212999"/>
                </a:lnTo>
                <a:lnTo>
                  <a:pt x="9618287" y="601232"/>
                </a:lnTo>
                <a:lnTo>
                  <a:pt x="9604333" y="600051"/>
                </a:lnTo>
                <a:cubicBezTo>
                  <a:pt x="9504942" y="595623"/>
                  <a:pt x="9405551" y="564623"/>
                  <a:pt x="9314006" y="491554"/>
                </a:cubicBezTo>
                <a:cubicBezTo>
                  <a:pt x="9193691" y="394129"/>
                  <a:pt x="9065528" y="336560"/>
                  <a:pt x="8932135" y="314418"/>
                </a:cubicBezTo>
                <a:cubicBezTo>
                  <a:pt x="8898132" y="309989"/>
                  <a:pt x="8864130" y="298919"/>
                  <a:pt x="8824896" y="290061"/>
                </a:cubicBezTo>
                <a:cubicBezTo>
                  <a:pt x="8882439" y="185994"/>
                  <a:pt x="8987062" y="168279"/>
                  <a:pt x="9010601" y="0"/>
                </a:cubicBez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7013" y="2069926"/>
            <a:ext cx="4438436" cy="904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s-MX" sz="3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Recuento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 lo </a:t>
            </a:r>
            <a:r>
              <a:rPr kumimoji="0" lang="es-MX" sz="3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F0036AB-1CED-45C2-CED6-D89E8C2B008C}"/>
              </a:ext>
            </a:extLst>
          </p:cNvPr>
          <p:cNvSpPr txBox="1"/>
          <p:nvPr/>
        </p:nvSpPr>
        <p:spPr>
          <a:xfrm>
            <a:off x="827013" y="2974052"/>
            <a:ext cx="4006921" cy="202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 err="1"/>
              <a:t>Definición</a:t>
            </a:r>
            <a:r>
              <a:rPr lang="en-US" sz="1400" dirty="0"/>
              <a:t> del </a:t>
            </a:r>
            <a:r>
              <a:rPr lang="es-MX" sz="1400" dirty="0"/>
              <a:t>problema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MX" sz="1400" dirty="0"/>
              <a:t>Objetivos</a:t>
            </a:r>
            <a:r>
              <a:rPr lang="en-US" sz="1400" dirty="0"/>
              <a:t> </a:t>
            </a:r>
            <a:r>
              <a:rPr lang="en-US" sz="1400" dirty="0" err="1"/>
              <a:t>generales</a:t>
            </a:r>
            <a:r>
              <a:rPr lang="en-US" sz="1400" dirty="0"/>
              <a:t> y </a:t>
            </a:r>
            <a:r>
              <a:rPr lang="es-419" sz="1400" dirty="0"/>
              <a:t>específicos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MX" sz="1400" dirty="0"/>
              <a:t>Limitaciones</a:t>
            </a:r>
            <a:r>
              <a:rPr lang="en-US" sz="1400" dirty="0"/>
              <a:t> del </a:t>
            </a:r>
            <a:r>
              <a:rPr lang="en-US" sz="1400" dirty="0" err="1"/>
              <a:t>alcance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 err="1"/>
              <a:t>Alternativas</a:t>
            </a:r>
            <a:r>
              <a:rPr lang="en-US" sz="1400" dirty="0"/>
              <a:t> de </a:t>
            </a:r>
            <a:r>
              <a:rPr lang="en-US" sz="1400" dirty="0" err="1"/>
              <a:t>solución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dirty="0" err="1"/>
              <a:t>Factibilidades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900" dirty="0"/>
          </a:p>
        </p:txBody>
      </p:sp>
      <p:pic>
        <p:nvPicPr>
          <p:cNvPr id="2" name="Imagen 1" descr="Icono&#10;&#10;Descripción generada automáticamen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37" y="186625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01383E-7415-A9A9-9545-D23D7B525241}"/>
              </a:ext>
            </a:extLst>
          </p:cNvPr>
          <p:cNvSpPr txBox="1"/>
          <p:nvPr/>
        </p:nvSpPr>
        <p:spPr>
          <a:xfrm>
            <a:off x="5732688" y="6557986"/>
            <a:ext cx="340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Primer sector de </a:t>
            </a:r>
            <a:r>
              <a:rPr lang="es-MX" sz="1000" dirty="0" err="1"/>
              <a:t>Gomez</a:t>
            </a:r>
            <a:r>
              <a:rPr lang="es-MX" sz="1000" dirty="0"/>
              <a:t> Carreño</a:t>
            </a:r>
          </a:p>
        </p:txBody>
      </p:sp>
    </p:spTree>
    <p:extLst>
      <p:ext uri="{BB962C8B-B14F-4D97-AF65-F5344CB8AC3E}">
        <p14:creationId xmlns:p14="http://schemas.microsoft.com/office/powerpoint/2010/main" val="30138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40DC27-FDC6-037E-A9CB-454BCD1C0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r="5239" b="-3"/>
          <a:stretch/>
        </p:blipFill>
        <p:spPr bwMode="auto">
          <a:xfrm>
            <a:off x="3410952" y="-5"/>
            <a:ext cx="5733047" cy="3681406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r="24373"/>
          <a:stretch/>
        </p:blipFill>
        <p:spPr>
          <a:xfrm>
            <a:off x="3410953" y="3681409"/>
            <a:ext cx="5733047" cy="31765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628650" y="1115219"/>
            <a:ext cx="4046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DISEÑO DE ALTO NIVEL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3681408"/>
            <a:ext cx="85153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19" y="605168"/>
            <a:ext cx="719254" cy="6000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A5EA52F-7566-2811-A1A5-EDAAF773D9FB}"/>
              </a:ext>
            </a:extLst>
          </p:cNvPr>
          <p:cNvSpPr txBox="1"/>
          <p:nvPr/>
        </p:nvSpPr>
        <p:spPr>
          <a:xfrm>
            <a:off x="4987586" y="4323425"/>
            <a:ext cx="381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</a:rPr>
              <a:t>Diagrama caso de uso.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</a:rPr>
              <a:t>Diagrama de clases conceptual.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</a:rPr>
              <a:t>Diagrama de componentes.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AAA2F7-2309-1CAE-FD12-95DB198A2448}"/>
              </a:ext>
            </a:extLst>
          </p:cNvPr>
          <p:cNvSpPr txBox="1"/>
          <p:nvPr/>
        </p:nvSpPr>
        <p:spPr>
          <a:xfrm>
            <a:off x="496965" y="4323425"/>
            <a:ext cx="381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 la finalidad de identificar, describir y comprender si el diseño para él sistema se está llevando a cabo de forma correcta se empleará el modelo 4+1 de las vistas de Kruchten.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0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96635" y="442479"/>
            <a:ext cx="2281352" cy="5327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Vista de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escenarios</a:t>
            </a: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3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35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4A56BD-3D44-1FDD-A243-9360CDF3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16" y="1210099"/>
            <a:ext cx="5682461" cy="456017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4" r="34651" b="1"/>
          <a:stretch/>
        </p:blipFill>
        <p:spPr>
          <a:xfrm>
            <a:off x="21" y="190"/>
            <a:ext cx="1216220" cy="529119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98" y="5282206"/>
            <a:ext cx="9144198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282206"/>
            <a:ext cx="9143999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524786" y="5635366"/>
            <a:ext cx="5318474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Vista Lógica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Diagrama de clases conceptual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5282206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5" y="303870"/>
            <a:ext cx="719254" cy="600029"/>
          </a:xfrm>
          <a:prstGeom prst="rect">
            <a:avLst/>
          </a:prstGeom>
        </p:spPr>
      </p:pic>
      <p:pic>
        <p:nvPicPr>
          <p:cNvPr id="11" name="Imagen 10" descr="Diagrama, Esquemático&#10;&#10;Descripción generada automáticamente">
            <a:extLst>
              <a:ext uri="{FF2B5EF4-FFF2-40B4-BE49-F238E27FC236}">
                <a16:creationId xmlns:a16="http://schemas.microsoft.com/office/drawing/2014/main" id="{B5A64462-7A5E-0A38-59C1-398494DC7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71" y="110898"/>
            <a:ext cx="7039590" cy="5171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97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5" r="27140" b="-1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461119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34" y="6064225"/>
            <a:ext cx="719254" cy="6000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2B0406-F484-42B4-CE29-B3E63DD69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71" y="0"/>
            <a:ext cx="6393180" cy="38696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CDB2955-A645-B765-67F4-64C20CC92605}"/>
              </a:ext>
            </a:extLst>
          </p:cNvPr>
          <p:cNvSpPr txBox="1"/>
          <p:nvPr/>
        </p:nvSpPr>
        <p:spPr>
          <a:xfrm>
            <a:off x="366823" y="3869690"/>
            <a:ext cx="37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Vista de despliegue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279381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r="25128" b="-1"/>
          <a:stretch/>
        </p:blipFill>
        <p:spPr>
          <a:xfrm>
            <a:off x="3200400" y="10"/>
            <a:ext cx="5943600" cy="33832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0F099E-CF15-6A68-F9B5-382E98E0E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9" r="-1" b="11904"/>
          <a:stretch/>
        </p:blipFill>
        <p:spPr>
          <a:xfrm>
            <a:off x="3488187" y="3474720"/>
            <a:ext cx="5666874" cy="338328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83204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6AE08B-DB79-0E57-7281-128B07698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05" y="286835"/>
            <a:ext cx="3297821" cy="22613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A76A24F-E5E2-BD0F-3334-01F8EC729B37}"/>
              </a:ext>
            </a:extLst>
          </p:cNvPr>
          <p:cNvSpPr txBox="1"/>
          <p:nvPr/>
        </p:nvSpPr>
        <p:spPr>
          <a:xfrm>
            <a:off x="545608" y="4093186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Técnicas para priorizar los requerimientos de alto nivel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BB4D7A-71B5-61BB-9578-1792299BAAA9}"/>
              </a:ext>
            </a:extLst>
          </p:cNvPr>
          <p:cNvSpPr txBox="1"/>
          <p:nvPr/>
        </p:nvSpPr>
        <p:spPr>
          <a:xfrm>
            <a:off x="4790226" y="767864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Planing</a:t>
            </a:r>
            <a:r>
              <a:rPr lang="es-MX" dirty="0">
                <a:solidFill>
                  <a:schemeClr val="bg1"/>
                </a:solidFill>
              </a:rPr>
              <a:t> Poker</a:t>
            </a:r>
          </a:p>
        </p:txBody>
      </p:sp>
    </p:spTree>
    <p:extLst>
      <p:ext uri="{BB962C8B-B14F-4D97-AF65-F5344CB8AC3E}">
        <p14:creationId xmlns:p14="http://schemas.microsoft.com/office/powerpoint/2010/main" val="14938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9DE416-B425-DAA4-6ABF-51FC47EB2371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REQUERIMIENTOS DE ALTO NIVEL CLASIFICADOS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ED0196-6116-7495-113E-2FF9A0894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62" y="892439"/>
            <a:ext cx="4261007" cy="58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8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E636E5ADFFDD4593589394D25615CE" ma:contentTypeVersion="11" ma:contentTypeDescription="Crear nuevo documento." ma:contentTypeScope="" ma:versionID="c9d6f11e93cbbae055e64b4141ef6ad7">
  <xsd:schema xmlns:xsd="http://www.w3.org/2001/XMLSchema" xmlns:xs="http://www.w3.org/2001/XMLSchema" xmlns:p="http://schemas.microsoft.com/office/2006/metadata/properties" xmlns:ns2="adf9ee4f-d874-4566-a6bd-f47c69edf255" targetNamespace="http://schemas.microsoft.com/office/2006/metadata/properties" ma:root="true" ma:fieldsID="8452246f49e401657b72a401ee0d06fa" ns2:_="">
    <xsd:import namespace="adf9ee4f-d874-4566-a6bd-f47c69edf2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9ee4f-d874-4566-a6bd-f47c69edf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74F943-B1C6-4327-A0CA-911E75BEC1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9ee4f-d874-4566-a6bd-f47c69edf2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8043-3F32-429D-9CE1-832CB673F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23C2D-0E6B-4CC9-9837-98C32BD8AB0C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df9ee4f-d874-4566-a6bd-f47c69edf25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2856</TotalTime>
  <Words>760</Words>
  <Application>Microsoft Office PowerPoint</Application>
  <PresentationFormat>Carta (216 x 279 mm)</PresentationFormat>
  <Paragraphs>132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Calibri</vt:lpstr>
      <vt:lpstr>Calibri Light</vt:lpstr>
      <vt:lpstr>Helvetica</vt:lpstr>
      <vt:lpstr>Microsoft Sans Serif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URREA  QUEZADA, FABIO ISMAEL</cp:lastModifiedBy>
  <cp:revision>213</cp:revision>
  <dcterms:created xsi:type="dcterms:W3CDTF">2018-06-26T20:44:09Z</dcterms:created>
  <dcterms:modified xsi:type="dcterms:W3CDTF">2023-06-03T17:23:06Z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0x01010023E636E5ADFFDD4593589394D25615CE</vt:lpwstr>
  </property>
</Properties>
</file>