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FF6849-4957-4E48-BE7D-D25C57DF02D2}">
  <a:tblStyle styleId="{83FF6849-4957-4E48-BE7D-D25C57DF02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verage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f3ce65f01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f3ce65f01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f3ce65f01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f3ce65f01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f5ae25a4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f5ae25a4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f5ae25a4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f5ae25a4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7aa451d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7aa451d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f5ae25a4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f5ae25a4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[67.116259   62.80619937]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[0.87433392 0.45724108]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f5ae25a4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f5ae25a4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f5ae25a4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f5ae25a4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f3ce65f0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f3ce65f0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f5ae25a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f5ae25a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f5ae25a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f5ae25a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f3ce65f0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f3ce65f0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f3ce65f0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f3ce65f0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f5ae25a4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f5ae25a4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f5ae25a4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f5ae25a4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f3ce65f01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f3ce65f0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wEwQCTBW9D4Mluqmkz4Q1QjKPdb9s_mT/view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EM-ALGORITHM AND GAUSSIAN MIXTURE MODELS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MUHAMMAD FURRUKH ASIF &amp; SHARIM SOHAIL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092" y="1250150"/>
            <a:ext cx="4829133" cy="36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Incomplete Data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1158200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E-Step: 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we calculate the likelihood for each datapoint. This is done by calculating the pdf of the data for each cluster (k=1,2) using the estimated values.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Bayes Theorem, we calculate the conditional probability of the data belonging to the kth cluster.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where         is the initial weight representing the probability of a datapoint belonging to the kth Gaussian. For our study, we assumed equal initial weights (                           ).</a:t>
            </a:r>
            <a:endParaRPr/>
          </a:p>
        </p:txBody>
      </p:sp>
      <p:pic>
        <p:nvPicPr>
          <p:cNvPr descr="&lt;math xmlns=&quot;http://www.w3.org/1998/Math/MathML&quot;&gt;&lt;mstyle mathsize=&quot;16px&quot;&gt;&lt;mrow&gt;&lt;mi mathcolor=&quot;#FFFFFF&quot;&gt;L&lt;/mi&gt;&lt;mfenced mathcolor=&quot;#FFFFFF&quot;&gt;&lt;mrow&gt;&lt;msub&gt;&lt;mi&gt;&amp;#x3BC;&lt;/mi&gt;&lt;mi&gt;k&lt;/mi&gt;&lt;/msub&gt;&lt;mo&gt;,&lt;/mo&gt;&lt;mo&gt;&amp;#xA0;&lt;/mo&gt;&lt;msubsup&gt;&lt;mi&gt;&amp;#x3C3;&lt;/mi&gt;&lt;mi&gt;k&lt;/mi&gt;&lt;mn&gt;2&lt;/mn&gt;&lt;/msubsup&gt;&lt;mo&gt;&amp;#xA0;&lt;/mo&gt;&lt;mo&gt;|&lt;/mo&gt;&lt;mo&gt;&amp;#xA0;&lt;/mo&gt;&lt;mi&gt;X&lt;/mi&gt;&lt;/mrow&gt;&lt;/mfenced&gt;&lt;mo mathcolor=&quot;#FFFFFF&quot;&gt;&amp;#xA0;&lt;/mo&gt;&lt;mo mathcolor=&quot;#FFFFFF&quot;&gt;=&lt;/mo&gt;&lt;mo mathcolor=&quot;#FFFFFF&quot;&gt;&amp;#xA0;&lt;/mo&gt;&lt;mi mathcolor=&quot;#FFFFFF&quot;&gt;f&lt;/mi&gt;&lt;mfenced mathcolor=&quot;#FFFFFF&quot;&gt;&lt;mrow&gt;&lt;mi&gt;X&lt;/mi&gt;&lt;mo&gt;&amp;#xA0;&lt;/mo&gt;&lt;mo&gt;|&lt;/mo&gt;&lt;mo&gt;&amp;#xA0;&lt;/mo&gt;&lt;msub&gt;&lt;mi&gt;&amp;#x3BC;&lt;/mi&gt;&lt;mi&gt;k&lt;/mi&gt;&lt;/msub&gt;&lt;mo&gt;,&lt;/mo&gt;&lt;mo&gt;&amp;#xA0;&lt;/mo&gt;&lt;msubsup&gt;&lt;mi&gt;&amp;#x3C3;&lt;/mi&gt;&lt;mi&gt;k&lt;/mi&gt;&lt;mn&gt;2&lt;/mn&gt;&lt;/msubsup&gt;&lt;/mrow&gt;&lt;/mfenced&gt;&lt;mo mathcolor=&quot;#FFFFFF&quot;&gt;&amp;#xA0;&lt;/mo&gt;&lt;mo mathcolor=&quot;#FFFFFF&quot;&gt;=&lt;/mo&gt;&lt;mo mathcolor=&quot;#FFFFFF&quot;&gt;&amp;#xA0;&lt;/mo&gt;&lt;mfrac mathcolor=&quot;#FFFFFF&quot;&gt;&lt;mn&gt;1&lt;/mn&gt;&lt;mrow&gt;&lt;msub&gt;&lt;mi&gt;&amp;#x3C3;&lt;/mi&gt;&lt;mi&gt;k&lt;/mi&gt;&lt;/msub&gt;&lt;msqrt&gt;&lt;mn&gt;2&lt;/mn&gt;&lt;mi mathvariant=&quot;normal&quot;&gt;&amp;#x3C0;&lt;/mi&gt;&lt;/msqrt&gt;&lt;/mrow&gt;&lt;/mfrac&gt;&lt;mo mathcolor=&quot;#FFFFFF&quot;&gt;&amp;#xA0;&lt;/mo&gt;&lt;mi mathcolor=&quot;#FFFFFF&quot;&gt;e&lt;/mi&gt;&lt;mi mathcolor=&quot;#FFFFFF&quot;&gt;x&lt;/mi&gt;&lt;mi mathcolor=&quot;#FFFFFF&quot;&gt;p&lt;/mi&gt;&lt;mfenced mathcolor=&quot;#FFFFFF&quot;&gt;&lt;mrow&gt;&lt;mo&gt;-&lt;/mo&gt;&lt;mo&gt;&amp;#xA0;&lt;/mo&gt;&lt;mfrac&gt;&lt;msup&gt;&lt;mfenced&gt;&lt;mrow&gt;&lt;mi&gt;X&lt;/mi&gt;&lt;mo&gt;&amp;#xA0;&lt;/mo&gt;&lt;mo&gt;-&lt;/mo&gt;&lt;mo&gt;&amp;#xA0;&lt;/mo&gt;&lt;msub&gt;&lt;mi&gt;&amp;#x3BC;&lt;/mi&gt;&lt;mi&gt;k&lt;/mi&gt;&lt;/msub&gt;&lt;/mrow&gt;&lt;/mfenced&gt;&lt;mn&gt;2&lt;/mn&gt;&lt;/msup&gt;&lt;mrow&gt;&lt;mn&gt;2&lt;/mn&gt;&lt;msup&gt;&lt;msub&gt;&lt;mi&gt;&amp;#x3C3;&lt;/mi&gt;&lt;mi&gt;k&lt;/mi&gt;&lt;/msub&gt;&lt;mn&gt;2&lt;/mn&gt;&lt;/msup&gt;&lt;/mrow&gt;&lt;/mfrac&gt;&lt;/mrow&gt;&lt;/mfenced&gt;&lt;/mrow&gt;&lt;/mstyle&gt;&lt;/math&gt;" id="128" name="Google Shape;128;p24" title="begin mathsize 16px style L open parentheses mu subscript k comma space sigma subscript k superscript 2 space vertical line space X close parentheses space equals space f open parentheses X space vertical line space mu subscript k comma space sigma subscript k superscript 2 close parentheses space equals space fraction numerator 1 over denominator sigma subscript k square root of 2 straight pi end root end fraction space e x p open parentheses negative space fraction numerator open parentheses X space minus space mu subscript k close parentheses squared over denominator 2 sigma subscript k squared end fraction close parentheses end styl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325" y="1985283"/>
            <a:ext cx="4343400" cy="586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tyle mathsize=&quot;16px&quot;&gt;&lt;mrow&gt;&lt;msub&gt;&lt;mi mathcolor=&quot;#FFFFFF&quot;&gt;b&lt;/mi&gt;&lt;mi mathcolor=&quot;#FFFFFF&quot;&gt;k&lt;/mi&gt;&lt;/msub&gt;&lt;mo mathcolor=&quot;#FFFFFF&quot;&gt;&amp;#xA0;&lt;/mo&gt;&lt;mo mathcolor=&quot;#FFFFFF&quot;&gt;=&lt;/mo&gt;&lt;mo mathcolor=&quot;#FFFFFF&quot;&gt;&amp;#xA0;&lt;/mo&gt;&lt;mfrac mathcolor=&quot;#FFFFFF&quot;&gt;&lt;mrow&gt;&lt;mi&gt;f&lt;/mi&gt;&lt;mrow&gt;&lt;mo&gt;(&lt;/mo&gt;&lt;mi&gt;X&lt;/mi&gt;&lt;mo&gt;&amp;#xA0;&lt;/mo&gt;&lt;mo&gt;|&lt;/mo&gt;&lt;mo&gt;&amp;#xA0;&lt;/mo&gt;&lt;msub&gt;&lt;mi&gt;&amp;#x3BC;&lt;/mi&gt;&lt;mi&gt;k&lt;/mi&gt;&lt;/msub&gt;&lt;mo&gt;,&lt;/mo&gt;&lt;mo&gt;&amp;#xA0;&lt;/mo&gt;&lt;msup&gt;&lt;msub&gt;&lt;mi&gt;&amp;#x3C3;&lt;/mi&gt;&lt;mi&gt;k&lt;/mi&gt;&lt;/msub&gt;&lt;mn&gt;2&lt;/mn&gt;&lt;/msup&gt;&lt;mo&gt;)&lt;/mo&gt;&lt;/mrow&gt;&lt;mo&gt;&amp;#xA0;&lt;/mo&gt;&lt;msub&gt;&lt;mi&gt;&amp;#x3D5;&lt;/mi&gt;&lt;mi&gt;k&lt;/mi&gt;&lt;/msub&gt;&lt;/mrow&gt;&lt;mrow&gt;&lt;munderover&gt;&lt;mo&gt;&amp;#x2211;&lt;/mo&gt;&lt;mrow&gt;&lt;mi&gt;k&lt;/mi&gt;&lt;mo&gt;=&lt;/mo&gt;&lt;mn&gt;1&lt;/mn&gt;&lt;/mrow&gt;&lt;mn&gt;2&lt;/mn&gt;&lt;/munderover&gt;&lt;mi&gt;f&lt;/mi&gt;&lt;mrow&gt;&lt;mo&gt;(&lt;/mo&gt;&lt;mi&gt;X&lt;/mi&gt;&lt;mo&gt;&amp;#xA0;&lt;/mo&gt;&lt;mo&gt;|&lt;/mo&gt;&lt;mo&gt;&amp;#xA0;&lt;/mo&gt;&lt;mo&gt;&amp;#xA0;&lt;/mo&gt;&lt;msub&gt;&lt;mi&gt;&amp;#x3BC;&lt;/mi&gt;&lt;mi&gt;k&lt;/mi&gt;&lt;/msub&gt;&lt;mo&gt;,&lt;/mo&gt;&lt;mo&gt;&amp;#xA0;&lt;/mo&gt;&lt;msup&gt;&lt;msub&gt;&lt;mi&gt;&amp;#x3C3;&lt;/mi&gt;&lt;mi&gt;k&lt;/mi&gt;&lt;/msub&gt;&lt;mn&gt;2&lt;/mn&gt;&lt;/msup&gt;&lt;mo&gt;)&lt;/mo&gt;&lt;/mrow&gt;&lt;msub&gt;&lt;mi&gt;&amp;#x3D5;&lt;/mi&gt;&lt;mi&gt;k&lt;/mi&gt;&lt;/msub&gt;&lt;/mrow&gt;&lt;/mfrac&gt;&lt;/mrow&gt;&lt;/mstyle&gt;&lt;/math&gt;" id="129" name="Google Shape;129;p24" title="begin mathsize 16px style b subscript k space equals space fraction numerator f left parenthesis X space vertical line space mu subscript k comma space sigma subscript k squared right parenthesis space ϕ subscript k over denominator sum from k equals 1 to 2 of f left parenthesis X space vertical line space space mu subscript k comma space sigma subscript k squared right parenthesis ϕ subscript k end fraction end styl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3576" y="3082250"/>
            <a:ext cx="3425673" cy="8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8600" y="4463875"/>
            <a:ext cx="261450" cy="26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 mathcolor=&quot;#FFFFFF&quot;&gt;&amp;#x3D5;&lt;/mi&gt;&lt;mn mathcolor=&quot;#FFFFFF&quot;&gt;1&lt;/mn&gt;&lt;/msub&gt;&lt;mo mathcolor=&quot;#FFFFFF&quot;&gt;&amp;#xA0;&lt;/mo&gt;&lt;mo mathcolor=&quot;#FFFFFF&quot;&gt;=&lt;/mo&gt;&lt;mo mathcolor=&quot;#FFFFFF&quot;&gt;&amp;#xA0;&lt;/mo&gt;&lt;msub&gt;&lt;mi mathcolor=&quot;#FFFFFF&quot;&gt;&amp;#x3D5;&lt;/mi&gt;&lt;mn mathcolor=&quot;#FFFFFF&quot;&gt;2&lt;/mn&gt;&lt;/msub&gt;&lt;mo mathcolor=&quot;#FFFFFF&quot;&gt;&amp;#xA0;&lt;/mo&gt;&lt;mo mathcolor=&quot;#FFFFFF&quot;&gt;=&lt;/mo&gt;&lt;mo mathcolor=&quot;#FFFFFF&quot;&gt;&amp;#xA0;&lt;/mo&gt;&lt;mn mathcolor=&quot;#FFFFFF&quot;&gt;0&lt;/mn&gt;&lt;mo mathcolor=&quot;#FFFFFF&quot;&gt;.&lt;/mo&gt;&lt;mn mathcolor=&quot;#FFFFFF&quot;&gt;5&lt;/mn&gt;&lt;/math&gt;" id="131" name="Google Shape;131;p24" title="ϕ subscript 1 space equals space ϕ subscript 2 space equals space 0.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1444" y="4820069"/>
            <a:ext cx="1523954" cy="2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M-Step</a:t>
            </a:r>
            <a:endParaRPr/>
          </a:p>
        </p:txBody>
      </p:sp>
      <p:pic>
        <p:nvPicPr>
          <p:cNvPr descr="&lt;math xmlns=&quot;http://www.w3.org/1998/Math/MathML&quot;&gt;&lt;mstyle mathsize=&quot;16px&quot;&gt;&lt;mrow&gt;&lt;msub&gt;&lt;mi mathcolor=&quot;#FFFFFF&quot;&gt;&amp;#x3BC;&lt;/mi&gt;&lt;mi mathcolor=&quot;#FFFFFF&quot;&gt;k&lt;/mi&gt;&lt;/msub&gt;&lt;mo mathcolor=&quot;#FFFFFF&quot;&gt;&amp;#xA0;&lt;/mo&gt;&lt;mo mathcolor=&quot;#FFFFFF&quot;&gt;=&lt;/mo&gt;&lt;mo mathcolor=&quot;#FFFFFF&quot;&gt;&amp;#xA0;&lt;/mo&gt;&lt;mfrac mathcolor=&quot;#FFFFFF&quot;&gt;&lt;mrow&gt;&lt;munder&gt;&lt;mo&gt;&amp;#x2211;&lt;/mo&gt;&lt;mrow/&gt;&lt;/munder&gt;&lt;msub&gt;&lt;mi&gt;b&lt;/mi&gt;&lt;mi&gt;k&lt;/mi&gt;&lt;/msub&gt;&lt;mo&gt;&amp;#xA0;&lt;/mo&gt;&lt;mi&gt;X&lt;/mi&gt;&lt;/mrow&gt;&lt;mrow&gt;&lt;mstyle displaystyle=&quot;true&quot;&gt;&lt;munder&gt;&lt;mo&gt;&amp;#x2211;&lt;/mo&gt;&lt;mrow/&gt;&lt;/munder&gt;&lt;/mstyle&gt;&lt;msub&gt;&lt;mi&gt;b&lt;/mi&gt;&lt;mi&gt;k&lt;/mi&gt;&lt;/msub&gt;&lt;/mrow&gt;&lt;/mfrac&gt;&lt;/mrow&gt;&lt;/mstyle&gt;&lt;/math&gt;" id="137" name="Google Shape;137;p25" title="begin mathsize 16px style mu subscript k space equals space fraction numerator sum for blank of b subscript k space X over denominator begin display style sum for blank of end style b subscript k end fraction end styl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424" y="2062988"/>
            <a:ext cx="1793625" cy="1017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tyle mathsize=&quot;16px&quot;&gt;&lt;mrow&gt;&lt;msup&gt;&lt;msub&gt;&lt;mi mathcolor=&quot;#FFFFFF&quot;&gt;&amp;#x3C3;&lt;/mi&gt;&lt;mi mathcolor=&quot;#FFFFFF&quot;&gt;k&lt;/mi&gt;&lt;/msub&gt;&lt;mn mathcolor=&quot;#FFFFFF&quot;&gt;2&lt;/mn&gt;&lt;/msup&gt;&lt;mo mathcolor=&quot;#FFFFFF&quot;&gt;&amp;#xA0;&lt;/mo&gt;&lt;mo mathcolor=&quot;#FFFFFF&quot;&gt;=&lt;/mo&gt;&lt;mo mathcolor=&quot;#FFFFFF&quot;&gt;&amp;#xA0;&lt;/mo&gt;&lt;mfrac mathcolor=&quot;#FFFFFF&quot;&gt;&lt;mrow&gt;&lt;mstyle displaystyle=&quot;true&quot;&gt;&lt;munder&gt;&lt;mo&gt;&amp;#x2211;&lt;/mo&gt;&lt;mrow/&gt;&lt;/munder&gt;&lt;/mstyle&gt;&lt;msub&gt;&lt;mi&gt;b&lt;/mi&gt;&lt;mi&gt;k&lt;/mi&gt;&lt;/msub&gt;&lt;msup&gt;&lt;mfenced&gt;&lt;mrow&gt;&lt;mi&gt;X&lt;/mi&gt;&lt;mo&gt;&amp;#xA0;&lt;/mo&gt;&lt;mo&gt;-&lt;/mo&gt;&lt;mo&gt;&amp;#xA0;&lt;/mo&gt;&lt;msub&gt;&lt;mi&gt;&amp;#x3BC;&lt;/mi&gt;&lt;mi&gt;k&lt;/mi&gt;&lt;/msub&gt;&lt;/mrow&gt;&lt;/mfenced&gt;&lt;mn&gt;2&lt;/mn&gt;&lt;/msup&gt;&lt;/mrow&gt;&lt;mrow&gt;&lt;mstyle displaystyle=&quot;true&quot;&gt;&lt;munder&gt;&lt;mo&gt;&amp;#x2211;&lt;/mo&gt;&lt;mrow/&gt;&lt;/munder&gt;&lt;/mstyle&gt;&lt;msub&gt;&lt;mi&gt;b&lt;/mi&gt;&lt;mi&gt;k&lt;/mi&gt;&lt;/msub&gt;&lt;/mrow&gt;&lt;/mfrac&gt;&lt;/mrow&gt;&lt;/mstyle&gt;&lt;/math&gt;" id="138" name="Google Shape;138;p25" title="begin mathsize 16px style sigma subscript k squared space equals space fraction numerator begin display style sum for blank of end style b subscript k open parentheses X space minus space mu subscript k close parentheses squared over denominator begin display style sum for blank of end style b subscript k end fraction end styl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8273" y="2030012"/>
            <a:ext cx="2731051" cy="1083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tyle mathsize=&quot;16px&quot;&gt;&lt;mrow&gt;&lt;msub&gt;&lt;mi mathcolor=&quot;#FFFFFF&quot;&gt;&amp;#x3D5;&lt;/mi&gt;&lt;mi mathcolor=&quot;#FFFFFF&quot;&gt;k&lt;/mi&gt;&lt;/msub&gt;&lt;mo mathcolor=&quot;#FFFFFF&quot;&gt;&amp;#xA0;&lt;/mo&gt;&lt;mo mathcolor=&quot;#FFFFFF&quot;&gt;=&lt;/mo&gt;&lt;mo mathcolor=&quot;#FFFFFF&quot;&gt;&amp;#xA0;&lt;/mo&gt;&lt;mfrac mathcolor=&quot;#FFFFFF&quot;&gt;&lt;mn&gt;1&lt;/mn&gt;&lt;mi&gt;N&lt;/mi&gt;&lt;/mfrac&gt;&lt;munder mathcolor=&quot;#FFFFFF&quot;&gt;&lt;mo&gt;&amp;#x2211;&lt;/mo&gt;&lt;mrow/&gt;&lt;/munder&gt;&lt;msub&gt;&lt;mi mathcolor=&quot;#FFFFFF&quot;&gt;b&lt;/mi&gt;&lt;mi mathcolor=&quot;#FFFFFF&quot;&gt;k&lt;/mi&gt;&lt;/msub&gt;&lt;/mrow&gt;&lt;/mstyle&gt;&lt;/math&gt;" id="139" name="Google Shape;139;p25" title="begin mathsize 16px style ϕ subscript k space equals space 1 over N sum for blank of b subscript k end styl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6175" y="2190160"/>
            <a:ext cx="2303701" cy="76314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501825" y="1252650"/>
            <a:ext cx="79035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 the maximization step, we re-estimate the parameters as follows: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algorithm runs iteratively until the results converge.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Representation</a:t>
            </a:r>
            <a:endParaRPr/>
          </a:p>
        </p:txBody>
      </p:sp>
      <p:pic>
        <p:nvPicPr>
          <p:cNvPr id="146" name="Google Shape;146;p26" title="iteration_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939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18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are the numerical results from our study: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 b="1"/>
          </a:p>
        </p:txBody>
      </p:sp>
      <p:graphicFrame>
        <p:nvGraphicFramePr>
          <p:cNvPr id="153" name="Google Shape;153;p27"/>
          <p:cNvGraphicFramePr/>
          <p:nvPr/>
        </p:nvGraphicFramePr>
        <p:xfrm>
          <a:off x="1020750" y="187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{83FF6849-4957-4E48-BE7D-D25C57DF02D2}</a:tableStyleId>
              </a:tblPr>
              <a:tblGrid>
                <a:gridCol w="2413000"/>
                <a:gridCol w="2413000"/>
                <a:gridCol w="2413000"/>
              </a:tblGrid>
              <a:tr h="47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Actual-Female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63.708774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7.269947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Actual-Male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69.026346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8.198842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4" name="Google Shape;154;p27"/>
          <p:cNvGraphicFramePr/>
          <p:nvPr/>
        </p:nvGraphicFramePr>
        <p:xfrm>
          <a:off x="1020750" y="3232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{83FF6849-4957-4E48-BE7D-D25C57DF02D2}</a:tableStyleId>
              </a:tblPr>
              <a:tblGrid>
                <a:gridCol w="2413000"/>
                <a:gridCol w="2413000"/>
                <a:gridCol w="2413000"/>
              </a:tblGrid>
              <a:tr h="41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EM-Female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63.11523311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6.25956044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EM-Male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68.42958853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9.25968127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the EM Algorithm (Jank 2005) 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major limitations of the EM Algorithm is that it can be computationally expensive for larger datasets.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overcome this problem we can use a subset of the dataset to run the EM iterations.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it is important to maintain the accuracy of results as we increase the computational efficiency.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this end, we can use the Ascent-EM algorithm. </a:t>
            </a:r>
            <a:r>
              <a:rPr lang="en"/>
              <a:t>This algorithm is centered around EM's likelihood-ascent property and only increases the sample when no further improvements are possible based on the current sample.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 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Navidi, William. “A Graphical Illustration of the EM Algorithm.” Taylor amp; Francis, www.tandfonline.com/doi/abs/10.1080/00031305.1997.10473582.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Dempster, A.P., et al. Maximum Likelihood from Incomplete Data via the EM Algorithm. rss.onlinelibrary.wiley.com/doi/epdf/10.1111/j.2517-6161.1977.tb01600.x.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EM Algorithm for Gaussian Mixtures. www.ics.uci.edu/ smyth/courses/cs274/notes/EMnotes.pdf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Jank, Wolfgang. “The Next Wave in Computing, Optimization, and Decision Technologies (2005)”” pg. 202-212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Suhasini, Suba. https://www.stat.tamu.edu/~suhasini/teaching613/chapter7.pdf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THE EM-ALGORITHM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Imagine dealing with an estimation problem that involves a data set with latent variables.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use the MLE to estimate parameters of interest for such a problem?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THE EM-ALGORITHM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 Really! Why?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MLE creates the most likely model by looking at the data first, it assumes complete-data likelihood.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in the presence of latent or unobserved variables the MLE struggles to create an accurate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estimate parameters in such a case then?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THE EM-ALGORITHM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Expectation-Maximization (EM) Algorithm helps us deal with incomplete-data likelihood.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EM makes a guess of the parameters first, considering missing data points, and modifies the model to fit the data.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FRAMEWORK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EM algorithm has two main steps: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E-Step:</a:t>
            </a:r>
            <a:r>
              <a:rPr lang="en"/>
              <a:t> Calculates probabilities of different values of the unobserved data based on our initial parameter guess. It also calculates the log likelihood of each probable value of the unobserved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M-Step: </a:t>
            </a:r>
            <a:r>
              <a:rPr lang="en"/>
              <a:t>Calculates the value of our parameter that gives us the maximum expected log-likelihood under the probable values of the unobserved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two steps are then used iteratively until the algorithm can make no more improvements.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Ascent Property</a:t>
            </a:r>
            <a:r>
              <a:rPr lang="en"/>
              <a:t>: After every iteration the algorithm never decreases in likelihood.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MIXTURE MODELS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70150" y="1366775"/>
            <a:ext cx="328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Gaussian mixture model is a probabilistic model that assumes all the data points are generated from a mixture of a finite number of Gaussian distributions with unknown parameters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576" y="1512976"/>
            <a:ext cx="5274976" cy="28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MIXTURE MODELS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we are interested in knowing which data point belongs to which sub-population?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is where the EM Algorithm can help with its soft-clustering super powers!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Study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test the EM algorithms ability to soft-cluster </a:t>
            </a:r>
            <a:r>
              <a:rPr lang="en"/>
              <a:t>Gaussian</a:t>
            </a:r>
            <a:r>
              <a:rPr lang="en"/>
              <a:t> Mixture Models, here is what we did: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lang="en"/>
              <a:t>downloaded a data set of body heights, categorized by gender.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did we use this data?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was readily available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Heights approximately follow a normal distribution.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calculated gender specific mean and standard deviation for body height to compare with the estimates we get from the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dropped the data points on gender such that we only have uncategorized data for height.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utilized the EM algorithm to estimate parameters for female and male heights.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575" y="1279675"/>
            <a:ext cx="4734874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