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8" r:id="rId17"/>
    <p:sldId id="287" r:id="rId18"/>
    <p:sldId id="284" r:id="rId19"/>
    <p:sldId id="28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89" r:id="rId30"/>
    <p:sldId id="290" r:id="rId31"/>
    <p:sldId id="279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2" r:id="rId40"/>
    <p:sldId id="283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0A0B-82C4-4718-8B20-37D46C2A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49AFA-9E1F-4549-B710-F5AD4F734AB8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6D91-AFA3-40A9-8BE6-05AA8DA7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726C-C76A-4C2B-8B50-3827FB3A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D244-8100-468F-9205-382D45ABF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5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EB07-4A82-42AF-848D-D8BB3849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5718-8D86-4B11-A1A6-94C9DD9F1C35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7973-27DE-4A32-9365-1930A3FD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A4DA-F648-45D1-920C-1C85C560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230D7-4D2E-4A84-8663-99D525D4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44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B536-FE89-4AB4-B63C-86FC8B9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F1BCF-62E5-4AEC-8422-A4E1E5E82B18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7B33-291D-46F0-A6D6-1A34E6C8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D9FF-0915-4CB5-B959-154BADC8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D93E-6817-47EE-8FD6-20CCDAC59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E031-D635-4DD6-80CF-812D8B3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71013-A5BA-496E-9CB3-ABBF769476F2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DBFF-8A93-4960-BC1E-9E88A7C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9935-8EC5-47A0-B298-00296B5D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A426-3D04-477A-A7CA-44FD00D21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6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E6C9-9264-48FF-9322-CE4A43F2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2335-9B57-401F-AD9D-C0EB3221C2B1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357A-CBF4-4EEE-8BD4-7FA15076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832B-6373-47A6-9199-9E3A9F3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6DA45-A49E-424A-A7A6-71FA26B91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C3EF42-53DC-4DD4-B308-914926A9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F7DC5-866C-46C2-B62F-56435C94B3A0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3EE871-6BC7-46B7-BAC1-582E13B6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CC47CF-1A5B-4087-95F8-88F0F9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810A-A015-441C-A23C-59FFD854E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47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4A67AB-28C8-4E4B-B2A8-A27CE2B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0721-4FAF-41C1-BD61-4170B6203125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FA24EA-8898-46DC-9DBE-1CCA55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16AC37-0081-4FA9-9563-69532DC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2AFA8-6D83-42F1-B7AA-636B9CCA4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9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521E0F-8555-46ED-85E9-22F58E7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B1018-BCA7-4159-AA0F-3B7DFD27DE67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DAF9F0-EB64-4463-8E6F-A59FDB3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96D886-8568-48E0-890E-3C278A3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D329-B4D2-44EB-9FDC-C8C3B373E2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FB1E5D-4398-4507-87DA-27F9F32B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33E8-6C24-4266-B4D0-14C7BF089D92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112887-8908-423D-AF44-FBC189D5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BA04D9-D6F5-4B7A-AF3F-91EB82D1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D2A4-3A52-4E2D-AADB-7398E629E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8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1C4B14-9265-43F1-BB77-A98A1B2F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ECB4-4168-4BD4-8650-834598213605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23A805-F4F1-4922-820F-30BC068D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2EBF9E-D32A-4212-9FF5-E02240EF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B3133-CA63-4505-A183-711BF3324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A44784-D15B-4A11-8EA4-7C79F3B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1382-D5FB-4B58-A1BA-239E8F58A2B5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AD4636-A9D8-4BA7-9318-21D66671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771888-C36B-4025-A5A0-532C7FE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05F3-FA1B-4CB3-A485-B0F50754D1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67DE62-C521-4887-9579-803FEF4487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7CF84E6-DAA0-4A4B-AE56-01CAD76B13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99F7-5885-48BB-971F-46CA7252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AF48A6-E5C0-43FB-A581-396C662D2812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9AE3-C1C1-4807-ABEE-5675E8D5A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4FDF-5141-498B-BB59-A529D85DA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97B2D8-1BA2-4313-82C7-C6E50305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1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7EC2AF9-7922-45D4-A443-A8E306692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Arsitektur</a:t>
            </a:r>
            <a:r>
              <a:rPr lang="en-US" altLang="en-US" dirty="0">
                <a:solidFill>
                  <a:schemeClr val="bg1"/>
                </a:solidFill>
              </a:rPr>
              <a:t>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3379-853A-41AA-8A6E-D7E2750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Integrating Apache Spark dan </a:t>
            </a:r>
            <a:r>
              <a:rPr lang="en-ID" dirty="0" err="1"/>
              <a:t>NiFi</a:t>
            </a:r>
            <a:r>
              <a:rPr lang="en-ID" dirty="0"/>
              <a:t> for Data Lakes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009449-68B5-467C-9E6A-FEDA7ACE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739" y="2204720"/>
            <a:ext cx="10420061" cy="35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BDA6-B314-45FE-8DE5-43EB986F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Apache Spark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D0FE-15A9-4834-9197-21BE26B1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Apache Spark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luas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pengolahan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Big Data.</a:t>
            </a:r>
          </a:p>
          <a:p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Mengolah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kedua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mode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Pengolahan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Batch Mode dan Streaming Mode.</a:t>
            </a:r>
          </a:p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Apache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NiFi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Apache Spark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melakukan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transmisi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komunikasi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situs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situs. output port-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mempublikasikan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sumbernya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(source).</a:t>
            </a:r>
          </a:p>
          <a:p>
            <a:endParaRPr lang="en-ID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D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75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1C9-DB03-4113-A76F-04D75B23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058-721F-4F0A-984F-D30084CD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software framework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kerangka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kerja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lunak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) open source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Java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bawah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lisensi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Apache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komputasi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intensif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32025-6042-4845-AF8B-F6D257FC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3079917"/>
            <a:ext cx="7223760" cy="35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1001-70D2-4CC5-974F-378B3E13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2797-9223-40D7-8219-07EFD91A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, platform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semacam</a:t>
            </a:r>
            <a:r>
              <a:rPr lang="en-ID" dirty="0"/>
              <a:t> (hardware architecture)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(software framework)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(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),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 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platform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arsitekturnya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runtime libraries </a:t>
            </a:r>
            <a:r>
              <a:rPr lang="en-ID" dirty="0" err="1"/>
              <a:t>atau</a:t>
            </a:r>
            <a:r>
              <a:rPr lang="en-ID" dirty="0"/>
              <a:t> GUI yang </a:t>
            </a:r>
            <a:r>
              <a:rPr lang="en-ID" dirty="0" err="1"/>
              <a:t>terkait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7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5416-5BFE-41CE-BA2A-199482FCD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449585"/>
            <a:ext cx="10515600" cy="5223245"/>
          </a:xfrm>
        </p:spPr>
        <p:txBody>
          <a:bodyPr/>
          <a:lstStyle/>
          <a:p>
            <a:pPr algn="just"/>
            <a:r>
              <a:rPr lang="en-ID" dirty="0"/>
              <a:t>Hadoop </a:t>
            </a:r>
            <a:r>
              <a:rPr lang="en-ID" dirty="0" err="1"/>
              <a:t>adalah</a:t>
            </a:r>
            <a:r>
              <a:rPr lang="en-ID" dirty="0"/>
              <a:t> software platform (platform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) </a:t>
            </a:r>
            <a:r>
              <a:rPr lang="en-ID" dirty="0" err="1"/>
              <a:t>sebagai</a:t>
            </a:r>
            <a:r>
              <a:rPr lang="en-ID" dirty="0"/>
              <a:t> analytic engine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(write) dan </a:t>
            </a:r>
            <a:r>
              <a:rPr lang="en-ID" dirty="0" err="1"/>
              <a:t>menjalankan</a:t>
            </a:r>
            <a:r>
              <a:rPr lang="en-ID" dirty="0"/>
              <a:t> (run)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Inti </a:t>
            </a:r>
            <a:r>
              <a:rPr lang="en-ID" dirty="0" err="1"/>
              <a:t>dari</a:t>
            </a:r>
            <a:r>
              <a:rPr lang="en-ID" dirty="0"/>
              <a:t> Hadoop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:</a:t>
            </a:r>
          </a:p>
          <a:p>
            <a:pPr algn="just"/>
            <a:r>
              <a:rPr lang="en-ID" dirty="0" err="1"/>
              <a:t>Penyimpanan</a:t>
            </a:r>
            <a:r>
              <a:rPr lang="en-ID" dirty="0"/>
              <a:t>: Hadoop Distributed File System (HDFS) </a:t>
            </a:r>
          </a:p>
          <a:p>
            <a:pPr marL="0" indent="0" algn="just">
              <a:buNone/>
            </a:pPr>
            <a:r>
              <a:rPr lang="en-ID" dirty="0"/>
              <a:t>Framework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cluster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scalable dan </a:t>
            </a:r>
            <a:r>
              <a:rPr lang="en-ID" dirty="0" err="1"/>
              <a:t>cepat</a:t>
            </a:r>
            <a:r>
              <a:rPr lang="en-ID" dirty="0"/>
              <a:t>  </a:t>
            </a:r>
          </a:p>
          <a:p>
            <a:pPr algn="just"/>
            <a:r>
              <a:rPr lang="en-ID" dirty="0" err="1"/>
              <a:t>Pemrosesan</a:t>
            </a:r>
            <a:r>
              <a:rPr lang="en-ID" dirty="0"/>
              <a:t>: MapReduce • </a:t>
            </a:r>
          </a:p>
          <a:p>
            <a:pPr marL="0" indent="0" algn="just">
              <a:buNone/>
            </a:pPr>
            <a:r>
              <a:rPr lang="en-ID" dirty="0"/>
              <a:t>Framework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handal</a:t>
            </a:r>
            <a:r>
              <a:rPr lang="en-ID" dirty="0"/>
              <a:t> (reliable) dan </a:t>
            </a:r>
            <a:r>
              <a:rPr lang="en-ID" dirty="0" err="1"/>
              <a:t>cepat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2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6989-32A8-44A7-9B11-7BF059EF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Ekosistem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Hadoop !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9E1E2-F21F-40C9-9B73-4EF67F89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0" y="1690688"/>
            <a:ext cx="7274559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9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A2D7-7099-4D9C-B070-5D6835FE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Contoh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Ekosistem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Hadoop 2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3FA55-CF59-4D32-8B9E-3522540A3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769525"/>
            <a:ext cx="10251440" cy="44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9B78-0CA9-4995-95A3-3C265D27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31D4-D9BD-4FDA-8B5C-85396D02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Hadoop File System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dikembangkan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desain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file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terdistribusi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seperti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terdistribusi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HDFS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sangat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faulttolerant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dirancang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hardware low-cost.</a:t>
            </a:r>
          </a:p>
          <a:p>
            <a:endParaRPr lang="en-ID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815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734E-2872-4514-881A-7D162D76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000000"/>
                </a:solidFill>
                <a:latin typeface="Arial" panose="020B0604020202020204" pitchFamily="34" charset="0"/>
              </a:rPr>
              <a:t>Hadoop Distributed File System (HDFS)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D180-A52F-4F3C-9328-BC71562F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Hadoop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terdiri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HDFS (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Hadoop Distributed file System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) dan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Map Reduce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HDFS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direktori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dimana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i="1" dirty="0" err="1">
                <a:solidFill>
                  <a:srgbClr val="000000"/>
                </a:solidFill>
                <a:latin typeface="Calibri" panose="020F0502020204030204" pitchFamily="34" charset="0"/>
              </a:rPr>
              <a:t>hadoop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disimpan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ID" dirty="0"/>
              <a:t>HDFS </a:t>
            </a:r>
            <a:r>
              <a:rPr lang="en-ID" dirty="0" err="1"/>
              <a:t>sebagai</a:t>
            </a:r>
            <a:r>
              <a:rPr lang="en-ID" dirty="0"/>
              <a:t> file system,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sejajar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file system </a:t>
            </a:r>
            <a:r>
              <a:rPr lang="en-ID" dirty="0" err="1"/>
              <a:t>dari</a:t>
            </a:r>
            <a:r>
              <a:rPr lang="en-ID" dirty="0"/>
              <a:t> OS </a:t>
            </a:r>
            <a:r>
              <a:rPr lang="en-ID" dirty="0" err="1"/>
              <a:t>seperti</a:t>
            </a:r>
            <a:r>
              <a:rPr lang="en-ID" dirty="0"/>
              <a:t> NTFS, FAT32. HDFS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menumpang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file system </a:t>
            </a:r>
            <a:r>
              <a:rPr lang="en-ID" dirty="0" err="1"/>
              <a:t>milik</a:t>
            </a:r>
            <a:r>
              <a:rPr lang="en-ID" dirty="0"/>
              <a:t> OS </a:t>
            </a:r>
            <a:r>
              <a:rPr lang="en-ID" dirty="0" err="1"/>
              <a:t>baik</a:t>
            </a:r>
            <a:r>
              <a:rPr lang="en-ID" dirty="0"/>
              <a:t> Linux, Mac </a:t>
            </a:r>
            <a:r>
              <a:rPr lang="en-ID" dirty="0" err="1"/>
              <a:t>atau</a:t>
            </a:r>
            <a:r>
              <a:rPr lang="en-ID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170640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7F26-0A66-433F-A01D-B0457C5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Hadoop Ver.1.x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F14A-FFB6-4323-8E9E-0B88A314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di Hadoop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cluster.</a:t>
            </a:r>
          </a:p>
          <a:p>
            <a:pPr algn="just"/>
            <a:r>
              <a:rPr lang="en-ID" dirty="0"/>
              <a:t>Cluster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node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/server. </a:t>
            </a:r>
            <a:r>
              <a:rPr lang="en-ID" dirty="0" err="1"/>
              <a:t>Setiap</a:t>
            </a:r>
            <a:r>
              <a:rPr lang="en-ID" dirty="0"/>
              <a:t> node di </a:t>
            </a:r>
            <a:r>
              <a:rPr lang="en-ID" dirty="0" err="1"/>
              <a:t>dalam</a:t>
            </a:r>
            <a:r>
              <a:rPr lang="en-ID" dirty="0"/>
              <a:t> cluster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Hadoop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Name Node: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node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data di cluster, </a:t>
            </a:r>
            <a:r>
              <a:rPr lang="en-ID" dirty="0" err="1"/>
              <a:t>menerima</a:t>
            </a:r>
            <a:r>
              <a:rPr lang="en-ID" dirty="0"/>
              <a:t> job dan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Map Reduce. Name Node </a:t>
            </a:r>
            <a:r>
              <a:rPr lang="en-ID" dirty="0" err="1"/>
              <a:t>menyimpan</a:t>
            </a:r>
            <a:r>
              <a:rPr lang="en-ID" dirty="0"/>
              <a:t> metadata </a:t>
            </a:r>
            <a:r>
              <a:rPr lang="en-ID" dirty="0" err="1"/>
              <a:t>tempat</a:t>
            </a:r>
            <a:r>
              <a:rPr lang="en-ID" dirty="0"/>
              <a:t> data di cluster dan juga </a:t>
            </a:r>
            <a:r>
              <a:rPr lang="en-ID" dirty="0" err="1"/>
              <a:t>replikasi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5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CB6-FE55-4637-A2F8-C729B458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7AD26-8B2D-4928-83B6-A8403786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0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EA0-6C9F-4740-9253-45C3AB4B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FD53-FBAB-49C6-9557-12F45CDB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b="1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r>
              <a:rPr lang="en-ID" b="1" i="1" dirty="0">
                <a:solidFill>
                  <a:srgbClr val="000000"/>
                </a:solidFill>
                <a:latin typeface="Calibri" panose="020F0502020204030204" pitchFamily="34" charset="0"/>
              </a:rPr>
              <a:t>Node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tempat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ditempatkan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Satu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block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di HDFS/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data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64 MB. Jadi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sebaiknya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disimpan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HDFS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ukurannya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minimal 64 MB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memaksimalkan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kapasitas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penyimpanan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HDFS. </a:t>
            </a:r>
          </a:p>
          <a:p>
            <a:pPr algn="just"/>
            <a:r>
              <a:rPr lang="en-ID" b="1" dirty="0">
                <a:solidFill>
                  <a:srgbClr val="000000"/>
                </a:solidFill>
                <a:latin typeface="Calibri" panose="020F0502020204030204" pitchFamily="34" charset="0"/>
              </a:rPr>
              <a:t>Secondary Name Node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Bertugas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menyimpan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informasi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penyimpanan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pengolahan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name node.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Fungsinya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jika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diganti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baru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baru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bisa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langsung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bekerja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mengambil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secondary name node.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690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5ADE-1C51-49B5-950B-22E019DC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64F8-4CF0-4905-A319-3B26563C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n-ID" b="1" dirty="0"/>
              <a:t>Checkpoint Node dan Backup Node</a:t>
            </a:r>
            <a:r>
              <a:rPr lang="en-ID" dirty="0"/>
              <a:t>: Checkpoint node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interval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dan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name node. </a:t>
            </a:r>
            <a:r>
              <a:rPr lang="en-ID" dirty="0" err="1"/>
              <a:t>Dengan</a:t>
            </a:r>
            <a:r>
              <a:rPr lang="en-ID" dirty="0"/>
              <a:t> check point node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data </a:t>
            </a:r>
            <a:r>
              <a:rPr lang="en-ID" dirty="0" err="1"/>
              <a:t>terekam</a:t>
            </a:r>
            <a:r>
              <a:rPr lang="en-ID" dirty="0"/>
              <a:t>.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Secondary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perlu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menyimpan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check point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terakhir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Backup Node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juga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berfungsi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sama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bedanya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perubahan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disimpan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memory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bukan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file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seperti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checkpoint 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dan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secondary node .</a:t>
            </a: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Kelemahan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HDFS 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hadoop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versi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1.x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jika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seluruh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cluster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bisa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sampai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baru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dipasang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cluster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185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DBA-82A0-463C-AD65-C36B1FB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Hadoop </a:t>
            </a:r>
            <a:r>
              <a:rPr lang="en-ID" dirty="0" err="1"/>
              <a:t>versi</a:t>
            </a:r>
            <a:r>
              <a:rPr lang="en-ID" dirty="0"/>
              <a:t> 2.x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BAF3-403C-4FF2-8B22-E1EB68CC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Ada beberapa jenis node di dalam cluster.</a:t>
            </a:r>
          </a:p>
          <a:p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Calibri" panose="020F0502020204030204" pitchFamily="34" charset="0"/>
              </a:rPr>
              <a:t>name nodes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Hal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berfungsi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High Availability.</a:t>
            </a:r>
          </a:p>
          <a:p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berjalan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cluster (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aktif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sedangkan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yang lain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kondisi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pasif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Jika name node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aktif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mati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rusak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pasif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langsung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aktif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mengambil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alih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name node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882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6876-030C-4411-9A39-C6BA51C4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9EF6-852A-4916-A7E4-B2905C26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Secondary name node, checkpoint node dan backup node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  <a:p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node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optional,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cluster yang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hadoop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2.x.</a:t>
            </a:r>
          </a:p>
          <a:p>
            <a:r>
              <a:rPr lang="en-ID" dirty="0"/>
              <a:t>Data node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di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hadoop</a:t>
            </a:r>
            <a:r>
              <a:rPr lang="en-ID" dirty="0"/>
              <a:t> 2.x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24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FEE7-9081-4EC7-9C9B-6CEA1280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HDFS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27562-6108-4B06-BCFC-7034E586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0" y="1946808"/>
            <a:ext cx="9377680" cy="46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5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B89-35DE-40BA-83C7-538AA4CE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42BB3-C305-4E97-8212-3A86F1764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960879"/>
            <a:ext cx="10149840" cy="45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10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A431-08B1-4DF9-9BEF-DAAF2FDB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Arsitektur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HDFS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5ECB9-2681-4B8D-9F4D-18420F74A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034" y="2133165"/>
            <a:ext cx="10203216" cy="3736258"/>
          </a:xfrm>
        </p:spPr>
      </p:pic>
    </p:spTree>
    <p:extLst>
      <p:ext uri="{BB962C8B-B14F-4D97-AF65-F5344CB8AC3E}">
        <p14:creationId xmlns:p14="http://schemas.microsoft.com/office/powerpoint/2010/main" val="328887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56D8-5AA7-4214-8517-55053144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Arsitektur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HDFS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A183B-D063-41CB-AE2E-F15EAC8F4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936520"/>
            <a:ext cx="8461580" cy="4129548"/>
          </a:xfrm>
        </p:spPr>
      </p:pic>
    </p:spTree>
    <p:extLst>
      <p:ext uri="{BB962C8B-B14F-4D97-AF65-F5344CB8AC3E}">
        <p14:creationId xmlns:p14="http://schemas.microsoft.com/office/powerpoint/2010/main" val="64109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3E52-EC04-4118-B938-A5F0453F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MapReduce (MR)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0B1A-4870-46FF-95A4-89BC9AD6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Model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pemrograman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dikembangkan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Google, </a:t>
            </a: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Awalnya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MR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dimaksudkan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pencarian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pengindeksan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internal Google,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tapi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sekarang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luas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misalnya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Yahoo, Amazon.com, IBM,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dll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MR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termasuk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gaya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pemrograman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fungsional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yang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alami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diparalelkan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sekelompok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Arial" panose="020B0604020202020204" pitchFamily="34" charset="0"/>
              </a:rPr>
              <a:t>workstation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PC. </a:t>
            </a: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mendasari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partisi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(clustering)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input data,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eksekusi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program di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beberapa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mesin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pemrosesan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data, handling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kegagalan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mesin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dan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memanage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komunikasi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diperlukan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antar-mesin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ID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979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8DF0-D148-46DB-9E47-3E87F4AF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B2C0-DEEC-4609-B68E-123DC661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MapReduce terdiri dari dua fungsi: </a:t>
            </a:r>
            <a:r>
              <a:rPr lang="it-IT" sz="3200" b="0" i="0" u="none" strike="noStrike" baseline="0" dirty="0">
                <a:solidFill>
                  <a:srgbClr val="EC1108"/>
                </a:solidFill>
                <a:latin typeface="Calibri" panose="020F0502020204030204" pitchFamily="34" charset="0"/>
              </a:rPr>
              <a:t>map 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 </a:t>
            </a:r>
            <a:r>
              <a:rPr lang="it-IT" sz="3200" b="0" i="0" u="none" strike="noStrike" baseline="0" dirty="0">
                <a:solidFill>
                  <a:srgbClr val="EC1108"/>
                </a:solidFill>
                <a:latin typeface="Calibri" panose="020F0502020204030204" pitchFamily="34" charset="0"/>
              </a:rPr>
              <a:t>reduce</a:t>
            </a:r>
          </a:p>
          <a:p>
            <a:pPr algn="l"/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MR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termasuk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gaya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pemrograman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fungsional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alami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endParaRPr lang="en-ID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diparalelkan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sekelompok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workstation/PC</a:t>
            </a:r>
          </a:p>
          <a:p>
            <a:pPr algn="l"/>
            <a:r>
              <a:rPr lang="en-ID" sz="2800" b="0" i="1" u="none" strike="noStrike" baseline="0" dirty="0" err="1">
                <a:solidFill>
                  <a:srgbClr val="000000"/>
                </a:solidFill>
                <a:latin typeface="Calibri-Italic"/>
              </a:rPr>
              <a:t>Sortir</a:t>
            </a:r>
            <a:r>
              <a:rPr lang="en-ID" sz="2800" b="0" i="1" u="none" strike="noStrike" baseline="0" dirty="0">
                <a:solidFill>
                  <a:srgbClr val="000000"/>
                </a:solidFill>
                <a:latin typeface="Calibri-Italic"/>
              </a:rPr>
              <a:t>/merge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berbasis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komputasi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terdistribusi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4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B34F-AE49-4253-9D81-26C0A64F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000000"/>
                </a:solidFill>
                <a:latin typeface="Calibri" panose="020F0502020204030204" pitchFamily="34" charset="0"/>
              </a:rPr>
              <a:t>Data Ingestion Layer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57B6-6D04-49B4-B08D-C65D727E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merupakan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langkah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awal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berasal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berbagai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sumber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Disini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pengaturan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prioritas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kategorisasi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sehingga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diproses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mudah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diteruskan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lanjut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Apache Flume, Apache </a:t>
            </a:r>
            <a:r>
              <a:rPr lang="en-ID" dirty="0" err="1"/>
              <a:t>Nifi</a:t>
            </a:r>
            <a:r>
              <a:rPr lang="en-ID" dirty="0"/>
              <a:t> </a:t>
            </a:r>
          </a:p>
          <a:p>
            <a:r>
              <a:rPr lang="en-ID" dirty="0"/>
              <a:t>Data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Lake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, dan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data yang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juga data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 Di Data Lake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aslinya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50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720C-8CFE-4FA0-B9CF-6297B718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0" i="0" u="none" strike="noStrike" baseline="0" dirty="0" err="1">
                <a:latin typeface="Calibri-Light"/>
              </a:rPr>
              <a:t>Apa</a:t>
            </a:r>
            <a:r>
              <a:rPr lang="en-ID" sz="4400" b="0" i="0" u="none" strike="noStrike" baseline="0" dirty="0">
                <a:latin typeface="Calibri-Light"/>
              </a:rPr>
              <a:t> </a:t>
            </a:r>
            <a:r>
              <a:rPr lang="en-ID" sz="4400" b="0" i="0" u="none" strike="noStrike" baseline="0" dirty="0" err="1">
                <a:latin typeface="Calibri-Light"/>
              </a:rPr>
              <a:t>itu</a:t>
            </a:r>
            <a:r>
              <a:rPr lang="en-ID" sz="4400" b="0" i="0" u="none" strike="noStrike" baseline="0" dirty="0">
                <a:latin typeface="Calibri-Light"/>
              </a:rPr>
              <a:t> Map dan Reduce?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7D5-B670-4DB6-AC72-06F87509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>
                <a:solidFill>
                  <a:srgbClr val="EC1108"/>
                </a:solidFill>
                <a:latin typeface="Calibri" panose="020F0502020204030204" pitchFamily="34" charset="0"/>
              </a:rPr>
              <a:t>map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selalu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berjalan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dulu</a:t>
            </a:r>
            <a:endParaRPr lang="en-ID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Biasanya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“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memecah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data</a:t>
            </a: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Memfilter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metransformasi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2800" b="0" i="1" u="none" strike="noStrike" baseline="0" dirty="0">
                <a:solidFill>
                  <a:srgbClr val="000000"/>
                </a:solidFill>
                <a:latin typeface="Calibri-Italic"/>
              </a:rPr>
              <a:t>parse 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data.</a:t>
            </a: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Misal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parse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simbol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saham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ID" sz="2400" b="0" i="1" u="none" strike="noStrike" baseline="0" dirty="0">
                <a:solidFill>
                  <a:srgbClr val="000000"/>
                </a:solidFill>
                <a:latin typeface="Calibri-Italic"/>
              </a:rPr>
              <a:t>stock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harga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dan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waktu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 feed</a:t>
            </a: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Output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map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input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reduce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232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DC8-08AE-49F8-ABA1-EB7C0A63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>
                <a:solidFill>
                  <a:srgbClr val="EC1108"/>
                </a:solidFill>
                <a:latin typeface="Calibri" panose="020F0502020204030204" pitchFamily="34" charset="0"/>
              </a:rPr>
              <a:t>reduce</a:t>
            </a:r>
            <a:br>
              <a:rPr lang="en-ID" dirty="0">
                <a:solidFill>
                  <a:srgbClr val="EC1108"/>
                </a:solidFill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66BA-881E-4FFF-B4EE-F143F12E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Biasanya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menggabungkan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ID" sz="2800" b="0" i="1" u="none" strike="noStrike" baseline="0" dirty="0">
                <a:solidFill>
                  <a:srgbClr val="000000"/>
                </a:solidFill>
                <a:latin typeface="Calibri-Italic"/>
              </a:rPr>
              <a:t>aggregate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data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endParaRPr lang="en-ID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map.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Misal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Menghitung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harga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rata-rata per-jam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saham</a:t>
            </a:r>
            <a:endParaRPr lang="en-ID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selalu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diperlakukan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jadi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bisa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bersifat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optional</a:t>
            </a: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Kadang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bisa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juga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melakukan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 “map-only”</a:t>
            </a:r>
          </a:p>
          <a:p>
            <a:pPr marL="0" indent="0" algn="l">
              <a:buNone/>
            </a:pPr>
            <a:r>
              <a:rPr lang="en-ID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Antara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dua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task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fase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tersembunyi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dikenal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endParaRPr lang="en-ID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“Shuffle dan Sort”</a:t>
            </a: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Mengatur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output map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dikirimkan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reducer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167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5FD7-CE97-42A2-8083-9F7B9A70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0" i="0" u="none" strike="noStrike" baseline="0" dirty="0" err="1">
                <a:latin typeface="Calibri-Light"/>
              </a:rPr>
              <a:t>Contoh</a:t>
            </a:r>
            <a:r>
              <a:rPr lang="en-ID" sz="4400" b="0" i="0" u="none" strike="noStrike" baseline="0" dirty="0">
                <a:latin typeface="Calibri-Light"/>
              </a:rPr>
              <a:t> MapReduce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FA38-B316-4559-8B31-68E1712F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Kode MapReduce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biasanya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ditulis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bahasa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Java</a:t>
            </a: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Tapi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dimungkinkan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bahasa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apapun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melalui</a:t>
            </a:r>
            <a:endParaRPr lang="en-ID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Hadoop Streaming</a:t>
            </a:r>
          </a:p>
          <a:p>
            <a:pPr marL="0" indent="0" algn="l">
              <a:buNone/>
            </a:pPr>
            <a:r>
              <a:rPr lang="en-ID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 pada MapReduce: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4472C5"/>
                </a:solidFill>
                <a:latin typeface="Arial" panose="020B0604020202020204" pitchFamily="34" charset="0"/>
              </a:rPr>
              <a:t>• </a:t>
            </a:r>
            <a:r>
              <a:rPr lang="en-US" sz="2800" b="0" i="0" u="none" strike="noStrike" baseline="0" dirty="0">
                <a:solidFill>
                  <a:srgbClr val="4472C5"/>
                </a:solidFill>
                <a:latin typeface="Calibri" panose="020F0502020204030204" pitchFamily="34" charset="0"/>
              </a:rPr>
              <a:t>Input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file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teks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berisi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order id, employee name, dan sale</a:t>
            </a:r>
          </a:p>
          <a:p>
            <a:pPr marL="0" indent="0" algn="l">
              <a:buNone/>
            </a:pPr>
            <a:r>
              <a:rPr lang="en-ID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amount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4472C5"/>
                </a:solidFill>
                <a:latin typeface="Arial" panose="020B0604020202020204" pitchFamily="34" charset="0"/>
              </a:rPr>
              <a:t>• </a:t>
            </a:r>
            <a:r>
              <a:rPr lang="en-US" sz="2800" b="0" i="0" u="none" strike="noStrike" baseline="0" dirty="0">
                <a:solidFill>
                  <a:srgbClr val="4472C5"/>
                </a:solidFill>
                <a:latin typeface="Calibri" panose="020F0502020204030204" pitchFamily="34" charset="0"/>
              </a:rPr>
              <a:t>Output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jumlah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seluruh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sales per employee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1282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910-70ED-44D0-AD7A-683DDD7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9E21B-1CCF-4449-938B-DD527B8F5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36" y="2381250"/>
            <a:ext cx="9760363" cy="2898632"/>
          </a:xfrm>
        </p:spPr>
      </p:pic>
    </p:spTree>
    <p:extLst>
      <p:ext uri="{BB962C8B-B14F-4D97-AF65-F5344CB8AC3E}">
        <p14:creationId xmlns:p14="http://schemas.microsoft.com/office/powerpoint/2010/main" val="479339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7583-5C78-48A0-98D7-60090789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0" i="0" u="none" strike="noStrike" baseline="0" dirty="0" err="1">
                <a:latin typeface="Calibri-Light"/>
              </a:rPr>
              <a:t>Penjelasan</a:t>
            </a:r>
            <a:r>
              <a:rPr lang="en-ID" sz="4400" b="0" i="0" u="none" strike="noStrike" baseline="0" dirty="0">
                <a:latin typeface="Calibri-Light"/>
              </a:rPr>
              <a:t> </a:t>
            </a:r>
            <a:r>
              <a:rPr lang="en-ID" sz="4400" b="0" i="0" u="none" strike="noStrike" baseline="0" dirty="0" err="1">
                <a:latin typeface="Calibri-Light"/>
              </a:rPr>
              <a:t>Fungsi</a:t>
            </a:r>
            <a:r>
              <a:rPr lang="en-ID" sz="4400" b="0" i="0" u="none" strike="noStrike" baseline="0" dirty="0">
                <a:latin typeface="Calibri-Light"/>
              </a:rPr>
              <a:t> Map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5E60-3891-400D-B9C5-E7C3EDB8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Hadoop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memecah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map tasks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individual</a:t>
            </a: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Jumlah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map tasks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ditentukan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oleh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banyaknya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 input</a:t>
            </a: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Tiap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map task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menerima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sebagian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keseluruhan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 input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endParaRPr lang="en-ID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diproses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paralel</a:t>
            </a:r>
            <a:endParaRPr lang="en-ID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EC1108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>
                <a:solidFill>
                  <a:srgbClr val="EC1108"/>
                </a:solidFill>
                <a:latin typeface="Calibri" panose="020F0502020204030204" pitchFamily="34" charset="0"/>
              </a:rPr>
              <a:t>Mapper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memproses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input record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waktu</a:t>
            </a:r>
            <a:endParaRPr lang="en-ID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tiap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input record,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dihasilkan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nol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lebih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record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endParaRPr lang="en-ID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</a:p>
          <a:p>
            <a:pPr marL="0" indent="0" algn="l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39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6DD3-26C1-4809-B09E-3A34E4F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latin typeface="Calibri" panose="020F0502020204030204" pitchFamily="34" charset="0"/>
              </a:rPr>
              <a:t>Misal</a:t>
            </a:r>
            <a:r>
              <a:rPr lang="en-US" sz="4400" b="0" i="0" u="none" strike="noStrike" baseline="0" dirty="0">
                <a:latin typeface="Calibri" panose="020F0502020204030204" pitchFamily="34" charset="0"/>
              </a:rPr>
              <a:t> output-</a:t>
            </a:r>
            <a:r>
              <a:rPr lang="en-US" sz="4400" b="0" i="0" u="none" strike="noStrike" baseline="0" dirty="0" err="1">
                <a:latin typeface="Calibri" panose="020F0502020204030204" pitchFamily="34" charset="0"/>
              </a:rPr>
              <a:t>nya</a:t>
            </a:r>
            <a:r>
              <a:rPr lang="en-US" sz="4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latin typeface="Calibri" panose="020F0502020204030204" pitchFamily="34" charset="0"/>
              </a:rPr>
              <a:t>adalah</a:t>
            </a:r>
            <a:r>
              <a:rPr lang="en-US" sz="4400" b="0" i="0" u="none" strike="noStrike" baseline="0" dirty="0">
                <a:latin typeface="Calibri" panose="020F0502020204030204" pitchFamily="34" charset="0"/>
              </a:rPr>
              <a:t> employee name dan sales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D2C15-EACB-4403-9B3A-1AC1351CE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4826" y="2438400"/>
            <a:ext cx="10317420" cy="2442881"/>
          </a:xfrm>
        </p:spPr>
      </p:pic>
    </p:spTree>
    <p:extLst>
      <p:ext uri="{BB962C8B-B14F-4D97-AF65-F5344CB8AC3E}">
        <p14:creationId xmlns:p14="http://schemas.microsoft.com/office/powerpoint/2010/main" val="1758665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C647-A68E-4E0A-8B42-CF12C2B8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58EC-094D-452F-9946-BB901408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Inti </a:t>
            </a:r>
            <a:r>
              <a:rPr lang="en-ID" dirty="0" err="1"/>
              <a:t>dari</a:t>
            </a:r>
            <a:r>
              <a:rPr lang="en-ID" dirty="0"/>
              <a:t> Hadoop </a:t>
            </a:r>
            <a:r>
              <a:rPr lang="en-ID" dirty="0" err="1"/>
              <a:t>adalah</a:t>
            </a:r>
            <a:r>
              <a:rPr lang="en-ID" dirty="0"/>
              <a:t> HDFS dan Map Reduce. HDFS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data, Map Reduce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HDFS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Kelemahan</a:t>
            </a:r>
            <a:r>
              <a:rPr lang="en-ID" dirty="0"/>
              <a:t> Hadoop:</a:t>
            </a:r>
          </a:p>
          <a:p>
            <a:r>
              <a:rPr lang="en-ID" sz="2000" dirty="0"/>
              <a:t>Map Reduce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berjalan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serial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mengolah</a:t>
            </a:r>
            <a:r>
              <a:rPr lang="en-ID" sz="2000" dirty="0"/>
              <a:t> data.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pemrosesan</a:t>
            </a:r>
            <a:r>
              <a:rPr lang="en-ID" sz="2000" dirty="0"/>
              <a:t> data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paralel</a:t>
            </a:r>
            <a:r>
              <a:rPr lang="en-ID" sz="2000" dirty="0"/>
              <a:t>. Hal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terasa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Hadoop </a:t>
            </a:r>
            <a:r>
              <a:rPr lang="en-ID" sz="2000" dirty="0" err="1"/>
              <a:t>versi</a:t>
            </a:r>
            <a:r>
              <a:rPr lang="en-ID" sz="2000" dirty="0"/>
              <a:t> 1.x. </a:t>
            </a:r>
            <a:r>
              <a:rPr lang="en-ID" sz="2000" dirty="0" err="1"/>
              <a:t>Untuk</a:t>
            </a:r>
            <a:r>
              <a:rPr lang="en-ID" sz="2000" dirty="0"/>
              <a:t> Hadoop </a:t>
            </a:r>
            <a:r>
              <a:rPr lang="en-ID" sz="2000" dirty="0" err="1"/>
              <a:t>versi</a:t>
            </a:r>
            <a:r>
              <a:rPr lang="en-ID" sz="2000" dirty="0"/>
              <a:t> 2.x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teknologi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yang </a:t>
            </a:r>
            <a:r>
              <a:rPr lang="en-ID" sz="2000" dirty="0" err="1"/>
              <a:t>ditambahkan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YARN.</a:t>
            </a:r>
          </a:p>
          <a:p>
            <a:r>
              <a:rPr lang="en-ID" sz="2000" dirty="0"/>
              <a:t>- Map Reduce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berjalan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batch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periodik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terus</a:t>
            </a:r>
            <a:r>
              <a:rPr lang="en-ID" sz="2000" dirty="0"/>
              <a:t> </a:t>
            </a:r>
            <a:r>
              <a:rPr lang="en-ID" sz="2000" dirty="0" err="1"/>
              <a:t>menerus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realtime</a:t>
            </a:r>
            <a:r>
              <a:rPr lang="en-ID" sz="2000" dirty="0"/>
              <a:t>. Hal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Map Reduce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mengolah</a:t>
            </a:r>
            <a:r>
              <a:rPr lang="en-ID" sz="2000" dirty="0"/>
              <a:t> data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streaming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henti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misalnya</a:t>
            </a:r>
            <a:r>
              <a:rPr lang="en-ID" sz="2000" dirty="0"/>
              <a:t> tweet </a:t>
            </a:r>
            <a:r>
              <a:rPr lang="en-ID" sz="2000" dirty="0" err="1"/>
              <a:t>dari</a:t>
            </a:r>
            <a:r>
              <a:rPr lang="en-ID" sz="2000" dirty="0"/>
              <a:t> twitter.</a:t>
            </a:r>
          </a:p>
        </p:txBody>
      </p:sp>
    </p:spTree>
    <p:extLst>
      <p:ext uri="{BB962C8B-B14F-4D97-AF65-F5344CB8AC3E}">
        <p14:creationId xmlns:p14="http://schemas.microsoft.com/office/powerpoint/2010/main" val="88541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0894-CA61-4C16-B0BC-CCB55E41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CB9F-CD87-4309-830F-926AB612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kelemahan-kelemahan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lain (</a:t>
            </a:r>
            <a:r>
              <a:rPr lang="en-ID" dirty="0" err="1"/>
              <a:t>yaitu</a:t>
            </a:r>
            <a:r>
              <a:rPr lang="en-ID" dirty="0"/>
              <a:t> Apache Storm dan Apache Spark) yang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Hadoop,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Big Data paling popular.</a:t>
            </a:r>
          </a:p>
        </p:txBody>
      </p:sp>
    </p:spTree>
    <p:extLst>
      <p:ext uri="{BB962C8B-B14F-4D97-AF65-F5344CB8AC3E}">
        <p14:creationId xmlns:p14="http://schemas.microsoft.com/office/powerpoint/2010/main" val="2618898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74CA-3311-43F8-A750-5CE8091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Tugas</a:t>
            </a:r>
            <a:r>
              <a:rPr lang="en-ID" dirty="0"/>
              <a:t>: </a:t>
            </a:r>
            <a:r>
              <a:rPr lang="en-ID" dirty="0" err="1"/>
              <a:t>Jelaskan</a:t>
            </a:r>
            <a:r>
              <a:rPr lang="en-ID" dirty="0"/>
              <a:t> tool2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171B-036E-46E2-BF25-11711811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dirty="0"/>
              <a:t>Cloudera, </a:t>
            </a:r>
            <a:r>
              <a:rPr lang="en-ID" sz="2000" dirty="0" err="1"/>
              <a:t>HortonWorks</a:t>
            </a:r>
            <a:endParaRPr lang="en-ID" sz="2000" dirty="0"/>
          </a:p>
          <a:p>
            <a:r>
              <a:rPr lang="en-ID" sz="2000" dirty="0" err="1"/>
              <a:t>PIG,Hive,Mahout</a:t>
            </a:r>
            <a:r>
              <a:rPr lang="en-ID" sz="2000" dirty="0"/>
              <a:t>, </a:t>
            </a:r>
            <a:r>
              <a:rPr lang="en-ID" sz="2000" dirty="0" err="1"/>
              <a:t>Rhadoop</a:t>
            </a:r>
            <a:endParaRPr lang="en-ID" sz="2000" dirty="0"/>
          </a:p>
          <a:p>
            <a:r>
              <a:rPr lang="en-ID" sz="2000" dirty="0" err="1"/>
              <a:t>MongoDB,Cassandra,Vertica</a:t>
            </a:r>
            <a:r>
              <a:rPr lang="en-ID" sz="2000" dirty="0"/>
              <a:t>, </a:t>
            </a:r>
            <a:r>
              <a:rPr lang="en-ID" sz="2000" dirty="0" err="1"/>
              <a:t>CouchDB,Greenplum</a:t>
            </a:r>
            <a:r>
              <a:rPr lang="en-ID" sz="2000" dirty="0"/>
              <a:t> Database</a:t>
            </a:r>
          </a:p>
          <a:p>
            <a:r>
              <a:rPr lang="en-ID" sz="2000" dirty="0"/>
              <a:t>Infosphere stream, </a:t>
            </a:r>
            <a:r>
              <a:rPr lang="en-ID" sz="2000" dirty="0" err="1"/>
              <a:t>Jubatus,Storm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001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C227-DD6F-4089-AF0F-D792EB8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Data Collector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D64F-1C03-4248-80A6-9E113D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Pada 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penyaluran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penyerapan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awal</a:t>
            </a:r>
            <a:r>
              <a:rPr lang="en-ID" dirty="0"/>
              <a:t> (ingestion)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data yang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Pada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data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dipisahkan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sesuai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kelompoknya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komponen-komponennya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</a:p>
          <a:p>
            <a:pPr algn="just"/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Apache Kafka.</a:t>
            </a:r>
          </a:p>
        </p:txBody>
      </p:sp>
    </p:spTree>
    <p:extLst>
      <p:ext uri="{BB962C8B-B14F-4D97-AF65-F5344CB8AC3E}">
        <p14:creationId xmlns:p14="http://schemas.microsoft.com/office/powerpoint/2010/main" val="300253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849A-0FAB-4300-AFA1-89E3A0B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Processing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FA91-346E-4D2F-9995-CCAD0612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Fokus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pemrosesan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pipeline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kita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katakan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bahwa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kita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kumpulkan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sebelumnya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diproses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dan juga learning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bermacam-macam</a:t>
            </a:r>
            <a:r>
              <a:rPr lang="en-ID" dirty="0"/>
              <a:t>, </a:t>
            </a:r>
            <a:r>
              <a:rPr lang="en-ID" dirty="0" err="1"/>
              <a:t>mengklasifikasikan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data yang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dan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di mana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Data pipeline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Integrasi Data.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Tool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Apache Sqoop, Apache Storm, </a:t>
            </a:r>
            <a:r>
              <a:rPr lang="en-ID" b="1" dirty="0">
                <a:solidFill>
                  <a:srgbClr val="00AF50"/>
                </a:solidFill>
                <a:latin typeface="Calibri" panose="020F0502020204030204" pitchFamily="34" charset="0"/>
              </a:rPr>
              <a:t>Apache Spark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Apache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Flink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47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9542-EC2A-461C-B2DA-330AF915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000000"/>
                </a:solidFill>
                <a:latin typeface="Calibri" panose="020F0502020204030204" pitchFamily="34" charset="0"/>
              </a:rPr>
              <a:t>Data Storage Layer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33F3-640B-4447-BA94-86644BDD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Media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penyimpanan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tantangan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ukuran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sangat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Lapisan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berfokus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pada "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tempat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menyimpan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begitu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efisien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". </a:t>
            </a:r>
          </a:p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Tool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b="1" dirty="0">
                <a:solidFill>
                  <a:srgbClr val="00AF50"/>
                </a:solidFill>
                <a:latin typeface="Calibri" panose="020F0502020204030204" pitchFamily="34" charset="0"/>
              </a:rPr>
              <a:t>Apache Hadoop (HDFS)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Gluster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file systems (GFS), Amazon S3.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57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8CC1-7ACB-4EA1-A383-2860A70B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Query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937A-B95F-4C3C-BB6A-C428C7F9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berlangsungnya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keadaaan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. Di </a:t>
            </a:r>
            <a:r>
              <a:rPr lang="en-ID" dirty="0" err="1"/>
              <a:t>sini</a:t>
            </a:r>
            <a:r>
              <a:rPr lang="en-ID" dirty="0"/>
              <a:t>,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value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Apache Hive, Apache (Spark SQL), Amazon Redshift, Presto.</a:t>
            </a:r>
          </a:p>
        </p:txBody>
      </p:sp>
    </p:spTree>
    <p:extLst>
      <p:ext uri="{BB962C8B-B14F-4D97-AF65-F5344CB8AC3E}">
        <p14:creationId xmlns:p14="http://schemas.microsoft.com/office/powerpoint/2010/main" val="11360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A765-676C-4A9F-A958-91A43E3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06F1-0C90-4786-8606-7DDC86EE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Proses </a:t>
            </a:r>
            <a:r>
              <a:rPr lang="en-ID" dirty="0" err="1"/>
              <a:t>Visualisasi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visual.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di mana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pipeline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merasakan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laporan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mendetail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mudah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dipahami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data value yang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telah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libri" panose="020F0502020204030204" pitchFamily="34" charset="0"/>
              </a:rPr>
              <a:t>divisualisasikan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“Tableau, Kibana” </a:t>
            </a:r>
            <a:r>
              <a:rPr lang="en-ID" dirty="0" err="1"/>
              <a:t>sebagai</a:t>
            </a:r>
            <a:r>
              <a:rPr lang="en-ID" dirty="0"/>
              <a:t> Real-Time Dashboards, “Angular.js” </a:t>
            </a:r>
            <a:r>
              <a:rPr lang="en-ID" dirty="0" err="1"/>
              <a:t>sebagai</a:t>
            </a:r>
            <a:r>
              <a:rPr lang="en-ID" dirty="0"/>
              <a:t> Intelligence Agents.</a:t>
            </a:r>
          </a:p>
        </p:txBody>
      </p:sp>
    </p:spTree>
    <p:extLst>
      <p:ext uri="{BB962C8B-B14F-4D97-AF65-F5344CB8AC3E}">
        <p14:creationId xmlns:p14="http://schemas.microsoft.com/office/powerpoint/2010/main" val="106171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368-8D95-4249-9F39-336254F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Data Integration Using Apache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NiFi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dan Apache Kafka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F85DA-8180-4837-9C9B-03225D26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12" y="2164080"/>
            <a:ext cx="10800908" cy="36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35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862e97da9b2c92964ba8f2ebd9816e54">
  <xsd:schema xmlns:xsd="http://www.w3.org/2001/XMLSchema" xmlns:xs="http://www.w3.org/2001/XMLSchema" xmlns:p="http://schemas.microsoft.com/office/2006/metadata/properties" xmlns:ns2="1d6f5447-cc9c-4f5d-8212-abe2b6ccb6f6" targetNamespace="http://schemas.microsoft.com/office/2006/metadata/properties" ma:root="true" ma:fieldsID="91cc85f2c5cb58daaa98b4fce4d1e30a" ns2:_="">
    <xsd:import namespace="1d6f5447-cc9c-4f5d-8212-abe2b6ccb6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DEF031-238F-421F-AEE0-79B0989353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59F59-EE32-4AAD-A286-F131F63BBE77}"/>
</file>

<file path=customXml/itemProps3.xml><?xml version="1.0" encoding="utf-8"?>
<ds:datastoreItem xmlns:ds="http://schemas.openxmlformats.org/officeDocument/2006/customXml" ds:itemID="{CF2CE30B-233B-4F51-8EAE-264F8C517A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1660</Words>
  <Application>Microsoft Office PowerPoint</Application>
  <PresentationFormat>Widescreen</PresentationFormat>
  <Paragraphs>118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Calibri-Italic</vt:lpstr>
      <vt:lpstr>Calibri-Light</vt:lpstr>
      <vt:lpstr>1_Office Theme</vt:lpstr>
      <vt:lpstr>Arsitektur Big Data</vt:lpstr>
      <vt:lpstr>PowerPoint Presentation</vt:lpstr>
      <vt:lpstr>Data Ingestion Layer </vt:lpstr>
      <vt:lpstr>Data Collector Layer</vt:lpstr>
      <vt:lpstr>Data Processing Layer</vt:lpstr>
      <vt:lpstr>Data Storage Layer </vt:lpstr>
      <vt:lpstr>Data Query Layer</vt:lpstr>
      <vt:lpstr>Data Visualization Layer</vt:lpstr>
      <vt:lpstr>Data Integration Using Apache NiFi dan Apache Kafka </vt:lpstr>
      <vt:lpstr>Integrating Apache Spark dan NiFi for Data Lakes </vt:lpstr>
      <vt:lpstr>Apache Spark </vt:lpstr>
      <vt:lpstr>Hadoop</vt:lpstr>
      <vt:lpstr>PowerPoint Presentation</vt:lpstr>
      <vt:lpstr>PowerPoint Presentation</vt:lpstr>
      <vt:lpstr>Ekosistem Hadoop !</vt:lpstr>
      <vt:lpstr>Contoh Ekosistem Hadoop 2 </vt:lpstr>
      <vt:lpstr>PowerPoint Presentation</vt:lpstr>
      <vt:lpstr>Hadoop Distributed File System (HDFS) </vt:lpstr>
      <vt:lpstr>Hadoop Ver.1.x</vt:lpstr>
      <vt:lpstr>PowerPoint Presentation</vt:lpstr>
      <vt:lpstr>PowerPoint Presentation</vt:lpstr>
      <vt:lpstr>Hadoop versi 2.x</vt:lpstr>
      <vt:lpstr>PowerPoint Presentation</vt:lpstr>
      <vt:lpstr>Arsitektur HDFS</vt:lpstr>
      <vt:lpstr>PowerPoint Presentation</vt:lpstr>
      <vt:lpstr>Arsitektur HDFS</vt:lpstr>
      <vt:lpstr>Arsitektur HDFS</vt:lpstr>
      <vt:lpstr>MapReduce (MR)</vt:lpstr>
      <vt:lpstr>PowerPoint Presentation</vt:lpstr>
      <vt:lpstr>Apa itu Map dan Reduce?</vt:lpstr>
      <vt:lpstr>Fungsi reduce </vt:lpstr>
      <vt:lpstr>Contoh MapReduce</vt:lpstr>
      <vt:lpstr>PowerPoint Presentation</vt:lpstr>
      <vt:lpstr>Penjelasan Fungsi Map</vt:lpstr>
      <vt:lpstr>Misal output-nya adalah employee name dan sales</vt:lpstr>
      <vt:lpstr>PowerPoint Presentation</vt:lpstr>
      <vt:lpstr>PowerPoint Presentation</vt:lpstr>
      <vt:lpstr>Tugas: Jelaskan tool2 berikut 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Big Data</dc:title>
  <dc:creator>UNTAR</dc:creator>
  <cp:lastModifiedBy>Bagus Mulyawan</cp:lastModifiedBy>
  <cp:revision>13</cp:revision>
  <dcterms:created xsi:type="dcterms:W3CDTF">2021-05-19T18:49:36Z</dcterms:created>
  <dcterms:modified xsi:type="dcterms:W3CDTF">2022-04-21T00:29:35Z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