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57103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86565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6301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27259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43570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31790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975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62327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35659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91202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626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4/12/2022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3211147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86940" y="1935479"/>
            <a:ext cx="7818120" cy="1447801"/>
          </a:xfrm>
        </p:spPr>
        <p:txBody>
          <a:bodyPr>
            <a:normAutofit fontScale="90000"/>
          </a:bodyPr>
          <a:lstStyle/>
          <a:p>
            <a:r>
              <a:rPr lang="en-US" dirty="0">
                <a:solidFill>
                  <a:schemeClr val="bg1"/>
                </a:solidFill>
              </a:rPr>
              <a:t>Big Data Analytic</a:t>
            </a:r>
            <a:br>
              <a:rPr lang="en-US"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2484120" y="4424998"/>
            <a:ext cx="6979920" cy="1213802"/>
          </a:xfrm>
        </p:spPr>
        <p:txBody>
          <a:bodyPr>
            <a:normAutofit/>
          </a:bodyPr>
          <a:lstStyle/>
          <a:p>
            <a:r>
              <a:rPr lang="en-US" sz="3200" dirty="0">
                <a:solidFill>
                  <a:schemeClr val="bg1"/>
                </a:solidFill>
              </a:rPr>
              <a:t>PROGRAM STUDI TEKNIK INFORMATIKA</a:t>
            </a:r>
          </a:p>
          <a:p>
            <a:r>
              <a:rPr lang="en-US" sz="3200" dirty="0">
                <a:solidFill>
                  <a:schemeClr val="bg1"/>
                </a:solidFill>
              </a:rPr>
              <a:t>UIVERRSITAS TARUMANAGARA</a:t>
            </a: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F468-1413-4583-AAC9-974566F16DED}"/>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35D54063-F464-4FF8-9D0B-DD47A5AEA8BB}"/>
              </a:ext>
            </a:extLst>
          </p:cNvPr>
          <p:cNvPicPr>
            <a:picLocks noGrp="1" noChangeAspect="1"/>
          </p:cNvPicPr>
          <p:nvPr>
            <p:ph idx="1"/>
          </p:nvPr>
        </p:nvPicPr>
        <p:blipFill>
          <a:blip r:embed="rId2"/>
          <a:stretch>
            <a:fillRect/>
          </a:stretch>
        </p:blipFill>
        <p:spPr>
          <a:xfrm>
            <a:off x="1947156" y="2030023"/>
            <a:ext cx="7060557" cy="3808071"/>
          </a:xfrm>
        </p:spPr>
      </p:pic>
    </p:spTree>
    <p:extLst>
      <p:ext uri="{BB962C8B-B14F-4D97-AF65-F5344CB8AC3E}">
        <p14:creationId xmlns:p14="http://schemas.microsoft.com/office/powerpoint/2010/main" val="126762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8C0C-2AD9-402B-94F1-3D060523EAE6}"/>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3DDDC39A-4748-4A5A-856E-42EB26332C6A}"/>
              </a:ext>
            </a:extLst>
          </p:cNvPr>
          <p:cNvPicPr>
            <a:picLocks noGrp="1" noChangeAspect="1"/>
          </p:cNvPicPr>
          <p:nvPr>
            <p:ph idx="1"/>
          </p:nvPr>
        </p:nvPicPr>
        <p:blipFill>
          <a:blip r:embed="rId2"/>
          <a:stretch>
            <a:fillRect/>
          </a:stretch>
        </p:blipFill>
        <p:spPr>
          <a:xfrm>
            <a:off x="1477108" y="2030704"/>
            <a:ext cx="8102871" cy="3941180"/>
          </a:xfrm>
        </p:spPr>
      </p:pic>
    </p:spTree>
    <p:extLst>
      <p:ext uri="{BB962C8B-B14F-4D97-AF65-F5344CB8AC3E}">
        <p14:creationId xmlns:p14="http://schemas.microsoft.com/office/powerpoint/2010/main" val="363974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3A75-A63E-4BC1-A4A7-474610ECD7BE}"/>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9B98EB68-AC30-42E2-96B0-607594050E85}"/>
              </a:ext>
            </a:extLst>
          </p:cNvPr>
          <p:cNvPicPr>
            <a:picLocks noGrp="1" noChangeAspect="1"/>
          </p:cNvPicPr>
          <p:nvPr>
            <p:ph idx="1"/>
          </p:nvPr>
        </p:nvPicPr>
        <p:blipFill>
          <a:blip r:embed="rId2"/>
          <a:stretch>
            <a:fillRect/>
          </a:stretch>
        </p:blipFill>
        <p:spPr>
          <a:xfrm>
            <a:off x="838200" y="2027810"/>
            <a:ext cx="10515600" cy="3946967"/>
          </a:xfrm>
        </p:spPr>
      </p:pic>
    </p:spTree>
    <p:extLst>
      <p:ext uri="{BB962C8B-B14F-4D97-AF65-F5344CB8AC3E}">
        <p14:creationId xmlns:p14="http://schemas.microsoft.com/office/powerpoint/2010/main" val="416668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EE15-B8A2-49A0-953C-A513DAA3FA4A}"/>
              </a:ext>
            </a:extLst>
          </p:cNvPr>
          <p:cNvSpPr>
            <a:spLocks noGrp="1"/>
          </p:cNvSpPr>
          <p:nvPr>
            <p:ph type="title"/>
          </p:nvPr>
        </p:nvSpPr>
        <p:spPr/>
        <p:txBody>
          <a:bodyPr/>
          <a:lstStyle/>
          <a:p>
            <a:r>
              <a:rPr lang="en-ID" sz="4400" b="1" i="0" u="none" strike="noStrike" baseline="0" dirty="0">
                <a:latin typeface="LiberationSerif-Bold"/>
              </a:rPr>
              <a:t>Regression</a:t>
            </a:r>
            <a:endParaRPr lang="en-ID" dirty="0"/>
          </a:p>
        </p:txBody>
      </p:sp>
      <p:sp>
        <p:nvSpPr>
          <p:cNvPr id="3" name="Content Placeholder 2">
            <a:extLst>
              <a:ext uri="{FF2B5EF4-FFF2-40B4-BE49-F238E27FC236}">
                <a16:creationId xmlns:a16="http://schemas.microsoft.com/office/drawing/2014/main" id="{016677B4-0313-4903-93EF-8A5F2231BB1B}"/>
              </a:ext>
            </a:extLst>
          </p:cNvPr>
          <p:cNvSpPr>
            <a:spLocks noGrp="1"/>
          </p:cNvSpPr>
          <p:nvPr>
            <p:ph idx="1"/>
          </p:nvPr>
        </p:nvSpPr>
        <p:spPr/>
        <p:txBody>
          <a:bodyPr/>
          <a:lstStyle/>
          <a:p>
            <a:pPr algn="just"/>
            <a:r>
              <a:rPr lang="en-US" sz="2800" b="0" i="0" u="none" strike="noStrike" baseline="0" dirty="0">
                <a:latin typeface="LiberationSerif"/>
              </a:rPr>
              <a:t>The analysis technique of regression explores how a dependent variable is related to an independent variable within a dataset. As a sample scenario, regression could help determine the type of relationship that exists between temperature, the independent variable, and crop yield, the dependent variable</a:t>
            </a:r>
            <a:endParaRPr lang="en-ID" dirty="0"/>
          </a:p>
        </p:txBody>
      </p:sp>
    </p:spTree>
    <p:extLst>
      <p:ext uri="{BB962C8B-B14F-4D97-AF65-F5344CB8AC3E}">
        <p14:creationId xmlns:p14="http://schemas.microsoft.com/office/powerpoint/2010/main" val="202765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F05E-3882-483C-AD43-DD58B1D4F12E}"/>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78FE19D0-D3C3-48DF-B3D4-3C11D7ED0E59}"/>
              </a:ext>
            </a:extLst>
          </p:cNvPr>
          <p:cNvPicPr>
            <a:picLocks noGrp="1" noChangeAspect="1"/>
          </p:cNvPicPr>
          <p:nvPr>
            <p:ph idx="1"/>
          </p:nvPr>
        </p:nvPicPr>
        <p:blipFill>
          <a:blip r:embed="rId2"/>
          <a:stretch>
            <a:fillRect/>
          </a:stretch>
        </p:blipFill>
        <p:spPr>
          <a:xfrm>
            <a:off x="1913207" y="1825625"/>
            <a:ext cx="7412088" cy="4351338"/>
          </a:xfrm>
        </p:spPr>
      </p:pic>
    </p:spTree>
    <p:extLst>
      <p:ext uri="{BB962C8B-B14F-4D97-AF65-F5344CB8AC3E}">
        <p14:creationId xmlns:p14="http://schemas.microsoft.com/office/powerpoint/2010/main" val="77124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557D-6375-4454-9EF2-CD95AD418DA1}"/>
              </a:ext>
            </a:extLst>
          </p:cNvPr>
          <p:cNvSpPr>
            <a:spLocks noGrp="1"/>
          </p:cNvSpPr>
          <p:nvPr>
            <p:ph type="title"/>
          </p:nvPr>
        </p:nvSpPr>
        <p:spPr/>
        <p:txBody>
          <a:bodyPr/>
          <a:lstStyle/>
          <a:p>
            <a:endParaRPr lang="en-ID"/>
          </a:p>
        </p:txBody>
      </p:sp>
      <p:pic>
        <p:nvPicPr>
          <p:cNvPr id="9" name="Content Placeholder 8">
            <a:extLst>
              <a:ext uri="{FF2B5EF4-FFF2-40B4-BE49-F238E27FC236}">
                <a16:creationId xmlns:a16="http://schemas.microsoft.com/office/drawing/2014/main" id="{222603C7-CF69-4AB8-B732-A3E005A9BA9F}"/>
              </a:ext>
            </a:extLst>
          </p:cNvPr>
          <p:cNvPicPr>
            <a:picLocks noGrp="1" noChangeAspect="1"/>
          </p:cNvPicPr>
          <p:nvPr>
            <p:ph idx="1"/>
          </p:nvPr>
        </p:nvPicPr>
        <p:blipFill>
          <a:blip r:embed="rId2"/>
          <a:stretch>
            <a:fillRect/>
          </a:stretch>
        </p:blipFill>
        <p:spPr>
          <a:xfrm>
            <a:off x="1716258" y="1825625"/>
            <a:ext cx="7608837" cy="4351338"/>
          </a:xfrm>
        </p:spPr>
      </p:pic>
    </p:spTree>
    <p:extLst>
      <p:ext uri="{BB962C8B-B14F-4D97-AF65-F5344CB8AC3E}">
        <p14:creationId xmlns:p14="http://schemas.microsoft.com/office/powerpoint/2010/main" val="2912945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EB3C-8D77-404B-A217-A8AB76AE0B6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2BAC2CE-C28F-412C-AB21-0A75C89D0551}"/>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36654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D1B1-D34B-42F3-9EBA-AD6904BA3B41}"/>
              </a:ext>
            </a:extLst>
          </p:cNvPr>
          <p:cNvSpPr>
            <a:spLocks noGrp="1"/>
          </p:cNvSpPr>
          <p:nvPr>
            <p:ph type="title"/>
          </p:nvPr>
        </p:nvSpPr>
        <p:spPr/>
        <p:txBody>
          <a:bodyPr/>
          <a:lstStyle/>
          <a:p>
            <a:r>
              <a:rPr lang="en-ID" sz="4400" b="1" i="0" u="none" strike="noStrike" baseline="0" dirty="0">
                <a:latin typeface="LiberationSerif-Bold"/>
              </a:rPr>
              <a:t>Machine Learning</a:t>
            </a:r>
            <a:endParaRPr lang="en-ID" dirty="0"/>
          </a:p>
        </p:txBody>
      </p:sp>
      <p:sp>
        <p:nvSpPr>
          <p:cNvPr id="3" name="Content Placeholder 2">
            <a:extLst>
              <a:ext uri="{FF2B5EF4-FFF2-40B4-BE49-F238E27FC236}">
                <a16:creationId xmlns:a16="http://schemas.microsoft.com/office/drawing/2014/main" id="{FEC72E36-E301-457C-9777-2A364806F66E}"/>
              </a:ext>
            </a:extLst>
          </p:cNvPr>
          <p:cNvSpPr>
            <a:spLocks noGrp="1"/>
          </p:cNvSpPr>
          <p:nvPr>
            <p:ph idx="1"/>
          </p:nvPr>
        </p:nvSpPr>
        <p:spPr/>
        <p:txBody>
          <a:bodyPr/>
          <a:lstStyle/>
          <a:p>
            <a:pPr marL="0" indent="0" algn="l">
              <a:buNone/>
            </a:pPr>
            <a:r>
              <a:rPr lang="en-ID" sz="2800" b="0" i="0" u="none" strike="noStrike" baseline="0" dirty="0">
                <a:latin typeface="LiberationSerif"/>
              </a:rPr>
              <a:t>• Classification</a:t>
            </a:r>
          </a:p>
          <a:p>
            <a:pPr marL="0" indent="0" algn="l">
              <a:buNone/>
            </a:pPr>
            <a:r>
              <a:rPr lang="en-ID" sz="2800" b="0" i="0" u="none" strike="noStrike" baseline="0" dirty="0">
                <a:latin typeface="LiberationSerif"/>
              </a:rPr>
              <a:t>• Clustering</a:t>
            </a:r>
          </a:p>
          <a:p>
            <a:pPr marL="0" indent="0" algn="l">
              <a:buNone/>
            </a:pPr>
            <a:r>
              <a:rPr lang="en-ID" sz="2800" b="0" i="0" u="none" strike="noStrike" baseline="0" dirty="0">
                <a:latin typeface="LiberationSerif"/>
              </a:rPr>
              <a:t>• Outlier Detection</a:t>
            </a:r>
          </a:p>
          <a:p>
            <a:pPr marL="0" indent="0" algn="l">
              <a:buNone/>
            </a:pPr>
            <a:r>
              <a:rPr lang="en-ID" sz="2800" b="0" i="0" u="none" strike="noStrike" baseline="0" dirty="0">
                <a:latin typeface="LiberationSerif"/>
              </a:rPr>
              <a:t>• Filtering</a:t>
            </a:r>
            <a:endParaRPr lang="en-ID" dirty="0"/>
          </a:p>
        </p:txBody>
      </p:sp>
    </p:spTree>
    <p:extLst>
      <p:ext uri="{BB962C8B-B14F-4D97-AF65-F5344CB8AC3E}">
        <p14:creationId xmlns:p14="http://schemas.microsoft.com/office/powerpoint/2010/main" val="395477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583C-9ED1-428A-8040-A92C365093AD}"/>
              </a:ext>
            </a:extLst>
          </p:cNvPr>
          <p:cNvSpPr>
            <a:spLocks noGrp="1"/>
          </p:cNvSpPr>
          <p:nvPr>
            <p:ph type="title"/>
          </p:nvPr>
        </p:nvSpPr>
        <p:spPr/>
        <p:txBody>
          <a:bodyPr/>
          <a:lstStyle/>
          <a:p>
            <a:r>
              <a:rPr lang="en-ID" sz="4400" b="1" i="0" u="none" strike="noStrike" baseline="0" dirty="0">
                <a:latin typeface="LiberationSerif-Bold"/>
              </a:rPr>
              <a:t>Classification (Supervised Machine Learning)</a:t>
            </a:r>
            <a:endParaRPr lang="en-ID" dirty="0"/>
          </a:p>
        </p:txBody>
      </p:sp>
      <p:sp>
        <p:nvSpPr>
          <p:cNvPr id="3" name="Content Placeholder 2">
            <a:extLst>
              <a:ext uri="{FF2B5EF4-FFF2-40B4-BE49-F238E27FC236}">
                <a16:creationId xmlns:a16="http://schemas.microsoft.com/office/drawing/2014/main" id="{DEB692D5-5330-41D0-8966-0557EB8E107F}"/>
              </a:ext>
            </a:extLst>
          </p:cNvPr>
          <p:cNvSpPr>
            <a:spLocks noGrp="1"/>
          </p:cNvSpPr>
          <p:nvPr>
            <p:ph idx="1"/>
          </p:nvPr>
        </p:nvSpPr>
        <p:spPr/>
        <p:txBody>
          <a:bodyPr>
            <a:normAutofit/>
          </a:bodyPr>
          <a:lstStyle/>
          <a:p>
            <a:pPr marL="0" indent="0" algn="l">
              <a:buNone/>
            </a:pPr>
            <a:r>
              <a:rPr lang="en-US" sz="2800" b="0" i="0" u="none" strike="noStrike" baseline="0" dirty="0">
                <a:latin typeface="LiberationSerif"/>
              </a:rPr>
              <a:t>Classification is a supervised learning technique by which data is classified into </a:t>
            </a:r>
            <a:r>
              <a:rPr lang="en-US" sz="2800" b="0" i="0" u="none" strike="noStrike" baseline="0" dirty="0" err="1">
                <a:latin typeface="LiberationSerif"/>
              </a:rPr>
              <a:t>relevant,previously</a:t>
            </a:r>
            <a:r>
              <a:rPr lang="en-US" sz="2800" b="0" i="0" u="none" strike="noStrike" baseline="0" dirty="0">
                <a:latin typeface="LiberationSerif"/>
              </a:rPr>
              <a:t> learned categories. It consists of two steps:</a:t>
            </a:r>
          </a:p>
          <a:p>
            <a:pPr algn="l"/>
            <a:r>
              <a:rPr lang="en-US" sz="2800" b="1" i="0" u="none" strike="noStrike" baseline="0" dirty="0">
                <a:latin typeface="LiberationSerif-Bold"/>
              </a:rPr>
              <a:t>1. </a:t>
            </a:r>
            <a:r>
              <a:rPr lang="en-US" sz="2800" b="0" i="0" u="none" strike="noStrike" baseline="0" dirty="0">
                <a:latin typeface="LiberationSerif"/>
              </a:rPr>
              <a:t>The system is fed training data that is already categorized or labeled, so that it can develop an understanding of the different categories.</a:t>
            </a:r>
          </a:p>
          <a:p>
            <a:pPr algn="l"/>
            <a:r>
              <a:rPr lang="en-US" sz="2800" b="1" i="0" u="none" strike="noStrike" baseline="0" dirty="0">
                <a:latin typeface="LiberationSerif-Bold"/>
              </a:rPr>
              <a:t>2. </a:t>
            </a:r>
            <a:r>
              <a:rPr lang="en-US" sz="2800" b="0" i="0" u="none" strike="noStrike" baseline="0" dirty="0">
                <a:latin typeface="LiberationSerif"/>
              </a:rPr>
              <a:t>The system is fed unknown but similar data for classification and based on the understanding it developed from the training data, the algorithm will classify the </a:t>
            </a:r>
            <a:r>
              <a:rPr lang="en-ID" sz="2800" b="0" i="0" u="none" strike="noStrike" baseline="0" dirty="0" err="1">
                <a:latin typeface="LiberationSerif"/>
              </a:rPr>
              <a:t>unlabeled</a:t>
            </a:r>
            <a:r>
              <a:rPr lang="en-ID" sz="2800" b="0" i="0" u="none" strike="noStrike" baseline="0" dirty="0">
                <a:latin typeface="LiberationSerif"/>
              </a:rPr>
              <a:t> data.</a:t>
            </a:r>
            <a:endParaRPr lang="en-ID" dirty="0"/>
          </a:p>
        </p:txBody>
      </p:sp>
    </p:spTree>
    <p:extLst>
      <p:ext uri="{BB962C8B-B14F-4D97-AF65-F5344CB8AC3E}">
        <p14:creationId xmlns:p14="http://schemas.microsoft.com/office/powerpoint/2010/main" val="34651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7664-F57E-4600-9C64-070AE54075B2}"/>
              </a:ext>
            </a:extLst>
          </p:cNvPr>
          <p:cNvSpPr>
            <a:spLocks noGrp="1"/>
          </p:cNvSpPr>
          <p:nvPr>
            <p:ph type="title"/>
          </p:nvPr>
        </p:nvSpPr>
        <p:spPr/>
        <p:txBody>
          <a:bodyPr/>
          <a:lstStyle/>
          <a:p>
            <a:r>
              <a:rPr lang="en-US" sz="4400" b="1" i="0" u="none" strike="noStrike" baseline="0" dirty="0">
                <a:latin typeface="LiberationSerif-Bold"/>
              </a:rPr>
              <a:t>Figure 8.11 </a:t>
            </a:r>
            <a:r>
              <a:rPr lang="en-US" sz="4400" b="0" i="0" u="none" strike="noStrike" baseline="0" dirty="0">
                <a:latin typeface="LiberationSerif"/>
              </a:rPr>
              <a:t>Machine learning can be used to automatically classify datasets.</a:t>
            </a:r>
            <a:endParaRPr lang="en-ID" dirty="0"/>
          </a:p>
        </p:txBody>
      </p:sp>
      <p:pic>
        <p:nvPicPr>
          <p:cNvPr id="5" name="Content Placeholder 4">
            <a:extLst>
              <a:ext uri="{FF2B5EF4-FFF2-40B4-BE49-F238E27FC236}">
                <a16:creationId xmlns:a16="http://schemas.microsoft.com/office/drawing/2014/main" id="{EABB7917-62E2-4771-91A0-4A6293FD1289}"/>
              </a:ext>
            </a:extLst>
          </p:cNvPr>
          <p:cNvPicPr>
            <a:picLocks noGrp="1" noChangeAspect="1"/>
          </p:cNvPicPr>
          <p:nvPr>
            <p:ph idx="1"/>
          </p:nvPr>
        </p:nvPicPr>
        <p:blipFill>
          <a:blip r:embed="rId2"/>
          <a:stretch>
            <a:fillRect/>
          </a:stretch>
        </p:blipFill>
        <p:spPr>
          <a:xfrm>
            <a:off x="2841674" y="2432924"/>
            <a:ext cx="5522964" cy="3136739"/>
          </a:xfrm>
        </p:spPr>
      </p:pic>
    </p:spTree>
    <p:extLst>
      <p:ext uri="{BB962C8B-B14F-4D97-AF65-F5344CB8AC3E}">
        <p14:creationId xmlns:p14="http://schemas.microsoft.com/office/powerpoint/2010/main" val="328130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2B31-22FE-4264-8271-2183C236551F}"/>
              </a:ext>
            </a:extLst>
          </p:cNvPr>
          <p:cNvSpPr>
            <a:spLocks noGrp="1"/>
          </p:cNvSpPr>
          <p:nvPr>
            <p:ph type="title"/>
          </p:nvPr>
        </p:nvSpPr>
        <p:spPr/>
        <p:txBody>
          <a:bodyPr/>
          <a:lstStyle/>
          <a:p>
            <a:r>
              <a:rPr lang="en-ID" dirty="0"/>
              <a:t>Big Data Analysis Techniques</a:t>
            </a:r>
          </a:p>
        </p:txBody>
      </p:sp>
      <p:sp>
        <p:nvSpPr>
          <p:cNvPr id="3" name="Content Placeholder 2">
            <a:extLst>
              <a:ext uri="{FF2B5EF4-FFF2-40B4-BE49-F238E27FC236}">
                <a16:creationId xmlns:a16="http://schemas.microsoft.com/office/drawing/2014/main" id="{7FACC6D6-20D6-455D-A05F-088A76C68B82}"/>
              </a:ext>
            </a:extLst>
          </p:cNvPr>
          <p:cNvSpPr>
            <a:spLocks noGrp="1"/>
          </p:cNvSpPr>
          <p:nvPr>
            <p:ph idx="1"/>
          </p:nvPr>
        </p:nvSpPr>
        <p:spPr/>
        <p:txBody>
          <a:bodyPr/>
          <a:lstStyle/>
          <a:p>
            <a:pPr marL="514350" indent="-514350" algn="l">
              <a:buFont typeface="+mj-lt"/>
              <a:buAutoNum type="arabicPeriod"/>
            </a:pPr>
            <a:r>
              <a:rPr lang="en-ID" sz="2800" b="0" i="0" u="none" strike="noStrike" baseline="0" dirty="0">
                <a:solidFill>
                  <a:srgbClr val="0000EF"/>
                </a:solidFill>
                <a:latin typeface="LiberationSerif"/>
              </a:rPr>
              <a:t>Quantitative Analysis</a:t>
            </a:r>
          </a:p>
          <a:p>
            <a:pPr marL="514350" indent="-514350" algn="l">
              <a:buFont typeface="+mj-lt"/>
              <a:buAutoNum type="arabicPeriod"/>
            </a:pPr>
            <a:r>
              <a:rPr lang="en-ID" sz="2800" b="0" i="0" u="none" strike="noStrike" baseline="0" dirty="0">
                <a:solidFill>
                  <a:srgbClr val="0000EF"/>
                </a:solidFill>
                <a:latin typeface="LiberationSerif"/>
              </a:rPr>
              <a:t>Qualitative Analysis</a:t>
            </a:r>
          </a:p>
          <a:p>
            <a:pPr marL="514350" indent="-514350" algn="l">
              <a:buFont typeface="+mj-lt"/>
              <a:buAutoNum type="arabicPeriod"/>
            </a:pPr>
            <a:r>
              <a:rPr lang="en-ID" sz="2800" b="0" i="0" u="none" strike="noStrike" baseline="0" dirty="0">
                <a:solidFill>
                  <a:srgbClr val="0000EF"/>
                </a:solidFill>
                <a:latin typeface="LiberationSerif"/>
              </a:rPr>
              <a:t>Data Mining</a:t>
            </a:r>
          </a:p>
          <a:p>
            <a:pPr marL="514350" indent="-514350" algn="l">
              <a:buFont typeface="+mj-lt"/>
              <a:buAutoNum type="arabicPeriod"/>
            </a:pPr>
            <a:r>
              <a:rPr lang="en-ID" sz="2800" b="0" i="0" u="none" strike="noStrike" baseline="0" dirty="0">
                <a:solidFill>
                  <a:srgbClr val="0000EF"/>
                </a:solidFill>
                <a:latin typeface="LiberationSerif"/>
              </a:rPr>
              <a:t>Statistical Analysis</a:t>
            </a:r>
          </a:p>
          <a:p>
            <a:pPr marL="514350" indent="-514350" algn="l">
              <a:buFont typeface="+mj-lt"/>
              <a:buAutoNum type="arabicPeriod"/>
            </a:pPr>
            <a:r>
              <a:rPr lang="en-ID" sz="2800" b="0" i="0" u="none" strike="noStrike" baseline="0" dirty="0">
                <a:solidFill>
                  <a:srgbClr val="0000EF"/>
                </a:solidFill>
                <a:latin typeface="LiberationSerif"/>
              </a:rPr>
              <a:t>Machine Learning</a:t>
            </a:r>
          </a:p>
          <a:p>
            <a:pPr marL="514350" indent="-514350" algn="l">
              <a:buFont typeface="+mj-lt"/>
              <a:buAutoNum type="arabicPeriod"/>
            </a:pPr>
            <a:r>
              <a:rPr lang="en-ID" sz="2800" b="0" i="0" u="none" strike="noStrike" baseline="0" dirty="0">
                <a:solidFill>
                  <a:srgbClr val="0000EF"/>
                </a:solidFill>
                <a:latin typeface="LiberationSerif"/>
              </a:rPr>
              <a:t>Semantic Analysis</a:t>
            </a:r>
          </a:p>
          <a:p>
            <a:pPr marL="514350" indent="-514350" algn="l">
              <a:buFont typeface="+mj-lt"/>
              <a:buAutoNum type="arabicPeriod"/>
            </a:pPr>
            <a:r>
              <a:rPr lang="en-ID" sz="2800" b="0" i="0" u="none" strike="noStrike" baseline="0" dirty="0">
                <a:solidFill>
                  <a:srgbClr val="0000EF"/>
                </a:solidFill>
                <a:latin typeface="LiberationSerif"/>
              </a:rPr>
              <a:t>Visual Analysis</a:t>
            </a:r>
            <a:endParaRPr lang="en-ID" dirty="0"/>
          </a:p>
        </p:txBody>
      </p:sp>
    </p:spTree>
    <p:extLst>
      <p:ext uri="{BB962C8B-B14F-4D97-AF65-F5344CB8AC3E}">
        <p14:creationId xmlns:p14="http://schemas.microsoft.com/office/powerpoint/2010/main" val="3052120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5494-C76B-451A-8A12-0212ABA2EAC5}"/>
              </a:ext>
            </a:extLst>
          </p:cNvPr>
          <p:cNvSpPr>
            <a:spLocks noGrp="1"/>
          </p:cNvSpPr>
          <p:nvPr>
            <p:ph type="title"/>
          </p:nvPr>
        </p:nvSpPr>
        <p:spPr/>
        <p:txBody>
          <a:bodyPr/>
          <a:lstStyle/>
          <a:p>
            <a:r>
              <a:rPr lang="en-ID" sz="4400" b="1" i="0" u="none" strike="noStrike" baseline="0" dirty="0">
                <a:latin typeface="LiberationSerif-Bold"/>
              </a:rPr>
              <a:t>Clustering (Unsupervised Machine Learning)</a:t>
            </a:r>
            <a:endParaRPr lang="en-ID" dirty="0"/>
          </a:p>
        </p:txBody>
      </p:sp>
      <p:sp>
        <p:nvSpPr>
          <p:cNvPr id="3" name="Content Placeholder 2">
            <a:extLst>
              <a:ext uri="{FF2B5EF4-FFF2-40B4-BE49-F238E27FC236}">
                <a16:creationId xmlns:a16="http://schemas.microsoft.com/office/drawing/2014/main" id="{FF6B20CB-E754-4D71-A5DD-12D9859FC242}"/>
              </a:ext>
            </a:extLst>
          </p:cNvPr>
          <p:cNvSpPr>
            <a:spLocks noGrp="1"/>
          </p:cNvSpPr>
          <p:nvPr>
            <p:ph idx="1"/>
          </p:nvPr>
        </p:nvSpPr>
        <p:spPr/>
        <p:txBody>
          <a:bodyPr/>
          <a:lstStyle/>
          <a:p>
            <a:pPr algn="just"/>
            <a:r>
              <a:rPr lang="en-US" sz="2800" b="0" i="0" u="none" strike="noStrike" baseline="0" dirty="0">
                <a:latin typeface="LiberationSerif"/>
              </a:rPr>
              <a:t>Clustering is an unsupervised learning technique by which data is divided into different groups so that the data in each group has similar properties. There is no prior learning of categories required. Instead, categories are implicitly generated based on the data </a:t>
            </a:r>
            <a:r>
              <a:rPr lang="en-ID" sz="2800" b="0" i="0" u="none" strike="noStrike" baseline="0" dirty="0">
                <a:latin typeface="LiberationSerif"/>
              </a:rPr>
              <a:t>groupings.</a:t>
            </a:r>
            <a:endParaRPr lang="en-ID" dirty="0"/>
          </a:p>
        </p:txBody>
      </p:sp>
    </p:spTree>
    <p:extLst>
      <p:ext uri="{BB962C8B-B14F-4D97-AF65-F5344CB8AC3E}">
        <p14:creationId xmlns:p14="http://schemas.microsoft.com/office/powerpoint/2010/main" val="334060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2B88-6D8E-4F14-A844-745B94B89888}"/>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6EC8C6DC-F657-4365-9C08-CA7C7B003EA3}"/>
              </a:ext>
            </a:extLst>
          </p:cNvPr>
          <p:cNvPicPr>
            <a:picLocks noGrp="1" noChangeAspect="1"/>
          </p:cNvPicPr>
          <p:nvPr>
            <p:ph idx="1"/>
          </p:nvPr>
        </p:nvPicPr>
        <p:blipFill>
          <a:blip r:embed="rId2"/>
          <a:stretch>
            <a:fillRect/>
          </a:stretch>
        </p:blipFill>
        <p:spPr>
          <a:xfrm>
            <a:off x="1559858" y="2126195"/>
            <a:ext cx="9230061" cy="3750197"/>
          </a:xfrm>
        </p:spPr>
      </p:pic>
    </p:spTree>
    <p:extLst>
      <p:ext uri="{BB962C8B-B14F-4D97-AF65-F5344CB8AC3E}">
        <p14:creationId xmlns:p14="http://schemas.microsoft.com/office/powerpoint/2010/main" val="417257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DC54-DD14-459D-A29C-43CACE730F48}"/>
              </a:ext>
            </a:extLst>
          </p:cNvPr>
          <p:cNvSpPr>
            <a:spLocks noGrp="1"/>
          </p:cNvSpPr>
          <p:nvPr>
            <p:ph type="title"/>
          </p:nvPr>
        </p:nvSpPr>
        <p:spPr/>
        <p:txBody>
          <a:bodyPr/>
          <a:lstStyle/>
          <a:p>
            <a:r>
              <a:rPr lang="en-ID" sz="4400" b="1" i="0" u="none" strike="noStrike" baseline="0" dirty="0">
                <a:latin typeface="LiberationSerif-Bold"/>
              </a:rPr>
              <a:t>Outlier Detection</a:t>
            </a:r>
            <a:endParaRPr lang="en-ID" dirty="0"/>
          </a:p>
        </p:txBody>
      </p:sp>
      <p:sp>
        <p:nvSpPr>
          <p:cNvPr id="3" name="Content Placeholder 2">
            <a:extLst>
              <a:ext uri="{FF2B5EF4-FFF2-40B4-BE49-F238E27FC236}">
                <a16:creationId xmlns:a16="http://schemas.microsoft.com/office/drawing/2014/main" id="{D72934FA-E9D0-4BA8-A98D-7E1A30706EB1}"/>
              </a:ext>
            </a:extLst>
          </p:cNvPr>
          <p:cNvSpPr>
            <a:spLocks noGrp="1"/>
          </p:cNvSpPr>
          <p:nvPr>
            <p:ph idx="1"/>
          </p:nvPr>
        </p:nvSpPr>
        <p:spPr/>
        <p:txBody>
          <a:bodyPr/>
          <a:lstStyle/>
          <a:p>
            <a:pPr algn="just"/>
            <a:r>
              <a:rPr lang="en-US" sz="2800" b="0" i="0" u="none" strike="noStrike" baseline="0" dirty="0">
                <a:latin typeface="LiberationSerif"/>
              </a:rPr>
              <a:t>Outlier detection is the process of finding data that is significantly different from or inconsistent with the rest of the data within a given dataset. This machine learning technique is used to identify anomalies, abnormalities and deviations that can be advantageous, such as opportunities, or unfavorable, such as risks.</a:t>
            </a:r>
            <a:endParaRPr lang="en-ID" dirty="0"/>
          </a:p>
        </p:txBody>
      </p:sp>
    </p:spTree>
    <p:extLst>
      <p:ext uri="{BB962C8B-B14F-4D97-AF65-F5344CB8AC3E}">
        <p14:creationId xmlns:p14="http://schemas.microsoft.com/office/powerpoint/2010/main" val="23942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D25E-02B7-4A7E-8C99-84A1D53E715A}"/>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ED921FF5-99A5-4636-93ED-2855140394B3}"/>
              </a:ext>
            </a:extLst>
          </p:cNvPr>
          <p:cNvPicPr>
            <a:picLocks noGrp="1" noChangeAspect="1"/>
          </p:cNvPicPr>
          <p:nvPr>
            <p:ph idx="1"/>
          </p:nvPr>
        </p:nvPicPr>
        <p:blipFill>
          <a:blip r:embed="rId2"/>
          <a:stretch>
            <a:fillRect/>
          </a:stretch>
        </p:blipFill>
        <p:spPr>
          <a:xfrm>
            <a:off x="1546412" y="2013342"/>
            <a:ext cx="8694868" cy="3975904"/>
          </a:xfrm>
        </p:spPr>
      </p:pic>
    </p:spTree>
    <p:extLst>
      <p:ext uri="{BB962C8B-B14F-4D97-AF65-F5344CB8AC3E}">
        <p14:creationId xmlns:p14="http://schemas.microsoft.com/office/powerpoint/2010/main" val="1068539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945C-4C94-49F2-AA49-F287D89F70FE}"/>
              </a:ext>
            </a:extLst>
          </p:cNvPr>
          <p:cNvSpPr>
            <a:spLocks noGrp="1"/>
          </p:cNvSpPr>
          <p:nvPr>
            <p:ph type="title"/>
          </p:nvPr>
        </p:nvSpPr>
        <p:spPr/>
        <p:txBody>
          <a:bodyPr/>
          <a:lstStyle/>
          <a:p>
            <a:r>
              <a:rPr lang="en-ID" sz="4400" b="1" i="0" u="none" strike="noStrike" baseline="0" dirty="0">
                <a:latin typeface="LiberationSerif-Bold"/>
              </a:rPr>
              <a:t>Filtering</a:t>
            </a:r>
            <a:endParaRPr lang="en-ID" dirty="0"/>
          </a:p>
        </p:txBody>
      </p:sp>
      <p:sp>
        <p:nvSpPr>
          <p:cNvPr id="3" name="Content Placeholder 2">
            <a:extLst>
              <a:ext uri="{FF2B5EF4-FFF2-40B4-BE49-F238E27FC236}">
                <a16:creationId xmlns:a16="http://schemas.microsoft.com/office/drawing/2014/main" id="{5151D0F0-650E-4487-808D-1BFDBFC74920}"/>
              </a:ext>
            </a:extLst>
          </p:cNvPr>
          <p:cNvSpPr>
            <a:spLocks noGrp="1"/>
          </p:cNvSpPr>
          <p:nvPr>
            <p:ph idx="1"/>
          </p:nvPr>
        </p:nvSpPr>
        <p:spPr/>
        <p:txBody>
          <a:bodyPr/>
          <a:lstStyle/>
          <a:p>
            <a:pPr algn="l"/>
            <a:r>
              <a:rPr lang="en-US" sz="2800" b="0" i="0" u="none" strike="noStrike" baseline="0" dirty="0">
                <a:latin typeface="LiberationSerif"/>
              </a:rPr>
              <a:t>Filtering is the automated process of finding relevant items from a pool of items. Items can be filtered either based on a user’s own behavior or by matching the behavior of multiple users. Filtering is generally applied via the following two approaches:</a:t>
            </a:r>
          </a:p>
          <a:p>
            <a:pPr marL="0" indent="0" algn="l">
              <a:buNone/>
            </a:pPr>
            <a:r>
              <a:rPr lang="en-ID" sz="2800" b="0" i="0" u="none" strike="noStrike" baseline="0" dirty="0">
                <a:latin typeface="LiberationSerif"/>
              </a:rPr>
              <a:t>• collaborative filtering</a:t>
            </a:r>
          </a:p>
          <a:p>
            <a:pPr marL="0" indent="0" algn="l">
              <a:buNone/>
            </a:pPr>
            <a:r>
              <a:rPr lang="en-ID" sz="2800" b="0" i="0" u="none" strike="noStrike" baseline="0" dirty="0">
                <a:latin typeface="LiberationSerif"/>
              </a:rPr>
              <a:t>• content-based filtering</a:t>
            </a:r>
            <a:endParaRPr lang="en-ID" dirty="0"/>
          </a:p>
        </p:txBody>
      </p:sp>
    </p:spTree>
    <p:extLst>
      <p:ext uri="{BB962C8B-B14F-4D97-AF65-F5344CB8AC3E}">
        <p14:creationId xmlns:p14="http://schemas.microsoft.com/office/powerpoint/2010/main" val="346417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0A73-533C-45DC-A8AA-9487D9E93915}"/>
              </a:ext>
            </a:extLst>
          </p:cNvPr>
          <p:cNvSpPr>
            <a:spLocks noGrp="1"/>
          </p:cNvSpPr>
          <p:nvPr>
            <p:ph type="title"/>
          </p:nvPr>
        </p:nvSpPr>
        <p:spPr/>
        <p:txBody>
          <a:bodyPr/>
          <a:lstStyle/>
          <a:p>
            <a:r>
              <a:rPr lang="en-ID" sz="4400" b="1" i="0" u="none" strike="noStrike" baseline="0" dirty="0">
                <a:latin typeface="LiberationSerif-Bold"/>
              </a:rPr>
              <a:t>Semantic Analysis</a:t>
            </a:r>
            <a:endParaRPr lang="en-ID" dirty="0"/>
          </a:p>
        </p:txBody>
      </p:sp>
      <p:sp>
        <p:nvSpPr>
          <p:cNvPr id="3" name="Content Placeholder 2">
            <a:extLst>
              <a:ext uri="{FF2B5EF4-FFF2-40B4-BE49-F238E27FC236}">
                <a16:creationId xmlns:a16="http://schemas.microsoft.com/office/drawing/2014/main" id="{223474CD-84D5-4551-B2FF-72DC0103D7EA}"/>
              </a:ext>
            </a:extLst>
          </p:cNvPr>
          <p:cNvSpPr>
            <a:spLocks noGrp="1"/>
          </p:cNvSpPr>
          <p:nvPr>
            <p:ph idx="1"/>
          </p:nvPr>
        </p:nvSpPr>
        <p:spPr/>
        <p:txBody>
          <a:bodyPr/>
          <a:lstStyle/>
          <a:p>
            <a:pPr algn="just"/>
            <a:r>
              <a:rPr lang="en-US" sz="2800" b="0" i="0" u="none" strike="noStrike" baseline="0" dirty="0">
                <a:latin typeface="LiberationSerif"/>
              </a:rPr>
              <a:t>A fragment of text or speech data can carry different meanings in different contexts, whereas a complete sentence may retain its meaning, even if structured in different ways. In order for the machines to extract valuable information, text and speech data needs to be understood by the machines in the same way as humans do.</a:t>
            </a:r>
          </a:p>
          <a:p>
            <a:pPr marL="0" indent="0" algn="l">
              <a:buNone/>
            </a:pPr>
            <a:r>
              <a:rPr lang="en-ID" sz="2800" b="0" i="0" u="none" strike="noStrike" baseline="0" dirty="0">
                <a:solidFill>
                  <a:srgbClr val="000000"/>
                </a:solidFill>
                <a:latin typeface="LiberationSerif"/>
              </a:rPr>
              <a:t>• </a:t>
            </a:r>
            <a:r>
              <a:rPr lang="en-ID" sz="2800" b="0" i="0" u="none" strike="noStrike" baseline="0" dirty="0">
                <a:solidFill>
                  <a:srgbClr val="0000EF"/>
                </a:solidFill>
                <a:latin typeface="LiberationSerif"/>
              </a:rPr>
              <a:t>Natural Language Processing</a:t>
            </a:r>
          </a:p>
          <a:p>
            <a:pPr marL="0" indent="0" algn="l">
              <a:buNone/>
            </a:pPr>
            <a:r>
              <a:rPr lang="en-ID" sz="2800" b="0" i="0" u="none" strike="noStrike" baseline="0" dirty="0">
                <a:solidFill>
                  <a:srgbClr val="000000"/>
                </a:solidFill>
                <a:latin typeface="LiberationSerif"/>
              </a:rPr>
              <a:t>• </a:t>
            </a:r>
            <a:r>
              <a:rPr lang="en-ID" sz="2800" b="0" i="0" u="none" strike="noStrike" baseline="0" dirty="0">
                <a:solidFill>
                  <a:srgbClr val="0000EF"/>
                </a:solidFill>
                <a:latin typeface="LiberationSerif"/>
              </a:rPr>
              <a:t>Text Analytics</a:t>
            </a:r>
          </a:p>
          <a:p>
            <a:pPr marL="0" indent="0" algn="l">
              <a:buNone/>
            </a:pPr>
            <a:r>
              <a:rPr lang="en-ID" sz="2800" b="0" i="0" u="none" strike="noStrike" baseline="0" dirty="0">
                <a:solidFill>
                  <a:srgbClr val="000000"/>
                </a:solidFill>
                <a:latin typeface="LiberationSerif"/>
              </a:rPr>
              <a:t>• </a:t>
            </a:r>
            <a:r>
              <a:rPr lang="en-ID" sz="2800" b="0" i="0" u="none" strike="noStrike" baseline="0" dirty="0">
                <a:solidFill>
                  <a:srgbClr val="0000EF"/>
                </a:solidFill>
                <a:latin typeface="LiberationSerif"/>
              </a:rPr>
              <a:t>Sentiment Analysis</a:t>
            </a:r>
            <a:endParaRPr lang="en-ID" dirty="0"/>
          </a:p>
        </p:txBody>
      </p:sp>
    </p:spTree>
    <p:extLst>
      <p:ext uri="{BB962C8B-B14F-4D97-AF65-F5344CB8AC3E}">
        <p14:creationId xmlns:p14="http://schemas.microsoft.com/office/powerpoint/2010/main" val="3199802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4EB-14AC-49A6-9D9F-3DE8DF36D8EA}"/>
              </a:ext>
            </a:extLst>
          </p:cNvPr>
          <p:cNvSpPr>
            <a:spLocks noGrp="1"/>
          </p:cNvSpPr>
          <p:nvPr>
            <p:ph type="title"/>
          </p:nvPr>
        </p:nvSpPr>
        <p:spPr/>
        <p:txBody>
          <a:bodyPr/>
          <a:lstStyle/>
          <a:p>
            <a:r>
              <a:rPr lang="en-ID" sz="4400" b="1" i="0" u="none" strike="noStrike" baseline="0" dirty="0">
                <a:latin typeface="LiberationSerif-Bold"/>
              </a:rPr>
              <a:t>Natural Language Processing</a:t>
            </a:r>
            <a:endParaRPr lang="en-ID" dirty="0"/>
          </a:p>
        </p:txBody>
      </p:sp>
      <p:sp>
        <p:nvSpPr>
          <p:cNvPr id="3" name="Content Placeholder 2">
            <a:extLst>
              <a:ext uri="{FF2B5EF4-FFF2-40B4-BE49-F238E27FC236}">
                <a16:creationId xmlns:a16="http://schemas.microsoft.com/office/drawing/2014/main" id="{F2028871-C8A3-46F2-833E-8ECEEF25E03E}"/>
              </a:ext>
            </a:extLst>
          </p:cNvPr>
          <p:cNvSpPr>
            <a:spLocks noGrp="1"/>
          </p:cNvSpPr>
          <p:nvPr>
            <p:ph idx="1"/>
          </p:nvPr>
        </p:nvSpPr>
        <p:spPr/>
        <p:txBody>
          <a:bodyPr/>
          <a:lstStyle/>
          <a:p>
            <a:pPr algn="just"/>
            <a:r>
              <a:rPr lang="en-US" sz="2800" b="0" i="0" u="none" strike="noStrike" baseline="0" dirty="0">
                <a:latin typeface="LiberationSerif"/>
              </a:rPr>
              <a:t>Natural language processing is a computer’s ability to comprehend human speech and text as naturally understood by humans. This allows computers to perform a variety of useful tasks, such as full-text searches.</a:t>
            </a:r>
          </a:p>
          <a:p>
            <a:pPr algn="just"/>
            <a:endParaRPr lang="en-ID" dirty="0"/>
          </a:p>
        </p:txBody>
      </p:sp>
    </p:spTree>
    <p:extLst>
      <p:ext uri="{BB962C8B-B14F-4D97-AF65-F5344CB8AC3E}">
        <p14:creationId xmlns:p14="http://schemas.microsoft.com/office/powerpoint/2010/main" val="345934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C2D3-0A42-4C41-A948-4D892390F496}"/>
              </a:ext>
            </a:extLst>
          </p:cNvPr>
          <p:cNvSpPr>
            <a:spLocks noGrp="1"/>
          </p:cNvSpPr>
          <p:nvPr>
            <p:ph type="title"/>
          </p:nvPr>
        </p:nvSpPr>
        <p:spPr/>
        <p:txBody>
          <a:bodyPr/>
          <a:lstStyle/>
          <a:p>
            <a:r>
              <a:rPr lang="en-ID" sz="4400" b="1" i="0" u="none" strike="noStrike" baseline="0" dirty="0">
                <a:latin typeface="LiberationSerif-Bold"/>
              </a:rPr>
              <a:t>Text Analytics</a:t>
            </a:r>
            <a:endParaRPr lang="en-ID" dirty="0"/>
          </a:p>
        </p:txBody>
      </p:sp>
      <p:sp>
        <p:nvSpPr>
          <p:cNvPr id="3" name="Content Placeholder 2">
            <a:extLst>
              <a:ext uri="{FF2B5EF4-FFF2-40B4-BE49-F238E27FC236}">
                <a16:creationId xmlns:a16="http://schemas.microsoft.com/office/drawing/2014/main" id="{A504AE18-5840-4289-A84F-1744C4360898}"/>
              </a:ext>
            </a:extLst>
          </p:cNvPr>
          <p:cNvSpPr>
            <a:spLocks noGrp="1"/>
          </p:cNvSpPr>
          <p:nvPr>
            <p:ph idx="1"/>
          </p:nvPr>
        </p:nvSpPr>
        <p:spPr/>
        <p:txBody>
          <a:bodyPr/>
          <a:lstStyle/>
          <a:p>
            <a:pPr marL="0" indent="0" algn="just">
              <a:buNone/>
            </a:pPr>
            <a:r>
              <a:rPr lang="en-US" sz="2800" b="0" i="0" u="none" strike="noStrike" baseline="0" dirty="0">
                <a:latin typeface="LiberationSerif"/>
              </a:rPr>
              <a:t>Unstructured text is generally much more difficult to analyze and search in comparison to structured text. Text analytics is the specialized analysis of text through the application of data mining, machine learning and natural language processing techniques to extract value out of unstructured text. Text analytics essentially provides the ability to discover text rather than just search it.</a:t>
            </a:r>
          </a:p>
          <a:p>
            <a:pPr marL="0" indent="0" algn="just">
              <a:buNone/>
            </a:pPr>
            <a:r>
              <a:rPr lang="en-US" sz="2800" b="0" i="0" u="none" strike="noStrike" baseline="0" dirty="0">
                <a:latin typeface="LiberationSerif"/>
              </a:rPr>
              <a:t>Text analytics generally involves two steps:</a:t>
            </a:r>
          </a:p>
          <a:p>
            <a:pPr marL="0" indent="0" algn="just">
              <a:buNone/>
            </a:pPr>
            <a:r>
              <a:rPr lang="en-US" sz="2800" b="1" i="0" u="none" strike="noStrike" baseline="0" dirty="0">
                <a:latin typeface="LiberationSerif-Bold"/>
              </a:rPr>
              <a:t>1. </a:t>
            </a:r>
            <a:r>
              <a:rPr lang="en-US" sz="2800" b="0" i="0" u="none" strike="noStrike" baseline="0" dirty="0">
                <a:latin typeface="LiberationSerif"/>
              </a:rPr>
              <a:t>Parsing text within documents to extract:</a:t>
            </a:r>
            <a:endParaRPr lang="en-ID" dirty="0"/>
          </a:p>
        </p:txBody>
      </p:sp>
    </p:spTree>
    <p:extLst>
      <p:ext uri="{BB962C8B-B14F-4D97-AF65-F5344CB8AC3E}">
        <p14:creationId xmlns:p14="http://schemas.microsoft.com/office/powerpoint/2010/main" val="2682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024D-72D8-47E6-8D98-1B2931859BC0}"/>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DDB323C-CD40-4A25-8B24-A11BA4E4E57A}"/>
              </a:ext>
            </a:extLst>
          </p:cNvPr>
          <p:cNvSpPr>
            <a:spLocks noGrp="1"/>
          </p:cNvSpPr>
          <p:nvPr>
            <p:ph idx="1"/>
          </p:nvPr>
        </p:nvSpPr>
        <p:spPr/>
        <p:txBody>
          <a:bodyPr/>
          <a:lstStyle/>
          <a:p>
            <a:pPr marL="0" indent="0" algn="l">
              <a:buNone/>
            </a:pPr>
            <a:r>
              <a:rPr lang="en-US" sz="2800" b="0" i="0" u="none" strike="noStrike" baseline="0" dirty="0">
                <a:latin typeface="LiberationSerif"/>
              </a:rPr>
              <a:t>• Named Entities – person, group, place, company</a:t>
            </a:r>
          </a:p>
          <a:p>
            <a:pPr marL="0" indent="0" algn="l">
              <a:buNone/>
            </a:pPr>
            <a:r>
              <a:rPr lang="en-US" sz="2800" b="0" i="0" u="none" strike="noStrike" baseline="0" dirty="0">
                <a:latin typeface="LiberationSerif"/>
              </a:rPr>
              <a:t>• Pattern-Based Entities – social security number, zip code</a:t>
            </a:r>
          </a:p>
          <a:p>
            <a:pPr marL="0" indent="0" algn="l">
              <a:buNone/>
            </a:pPr>
            <a:r>
              <a:rPr lang="en-US" sz="2800" b="0" i="0" u="none" strike="noStrike" baseline="0" dirty="0">
                <a:latin typeface="LiberationSerif"/>
              </a:rPr>
              <a:t>• Concepts – an abstract representation of an entity</a:t>
            </a:r>
          </a:p>
          <a:p>
            <a:pPr marL="0" indent="0" algn="l">
              <a:buNone/>
            </a:pPr>
            <a:r>
              <a:rPr lang="en-ID" sz="2800" b="0" i="0" u="none" strike="noStrike" baseline="0" dirty="0">
                <a:latin typeface="LiberationSerif"/>
              </a:rPr>
              <a:t>• Facts – relationship between entities</a:t>
            </a:r>
          </a:p>
          <a:p>
            <a:pPr algn="l"/>
            <a:r>
              <a:rPr lang="en-US" sz="2800" b="1" i="0" u="none" strike="noStrike" baseline="0" dirty="0">
                <a:latin typeface="LiberationSerif-Bold"/>
              </a:rPr>
              <a:t>2. </a:t>
            </a:r>
            <a:r>
              <a:rPr lang="en-US" sz="2800" b="0" i="0" u="none" strike="noStrike" baseline="0" dirty="0">
                <a:latin typeface="LiberationSerif"/>
              </a:rPr>
              <a:t>Categorization of documents using these extracted entities and facts.</a:t>
            </a:r>
          </a:p>
          <a:p>
            <a:pPr marL="0" indent="0" algn="l">
              <a:buNone/>
            </a:pPr>
            <a:endParaRPr lang="en-ID" dirty="0"/>
          </a:p>
        </p:txBody>
      </p:sp>
    </p:spTree>
    <p:extLst>
      <p:ext uri="{BB962C8B-B14F-4D97-AF65-F5344CB8AC3E}">
        <p14:creationId xmlns:p14="http://schemas.microsoft.com/office/powerpoint/2010/main" val="192710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0734-1BEA-4547-9A20-C84572C3333F}"/>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332C6B40-D52F-4CE6-8391-EA1817BF897C}"/>
              </a:ext>
            </a:extLst>
          </p:cNvPr>
          <p:cNvPicPr>
            <a:picLocks noGrp="1" noChangeAspect="1"/>
          </p:cNvPicPr>
          <p:nvPr>
            <p:ph idx="1"/>
          </p:nvPr>
        </p:nvPicPr>
        <p:blipFill>
          <a:blip r:embed="rId2"/>
          <a:stretch>
            <a:fillRect/>
          </a:stretch>
        </p:blipFill>
        <p:spPr>
          <a:xfrm>
            <a:off x="629401" y="2433918"/>
            <a:ext cx="9907301" cy="2840608"/>
          </a:xfrm>
        </p:spPr>
      </p:pic>
    </p:spTree>
    <p:extLst>
      <p:ext uri="{BB962C8B-B14F-4D97-AF65-F5344CB8AC3E}">
        <p14:creationId xmlns:p14="http://schemas.microsoft.com/office/powerpoint/2010/main" val="81954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8949-A10C-45B8-926F-677C5D9A862F}"/>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F62574DF-712F-439C-B602-67BE07A17655}"/>
              </a:ext>
            </a:extLst>
          </p:cNvPr>
          <p:cNvPicPr>
            <a:picLocks noGrp="1" noChangeAspect="1"/>
          </p:cNvPicPr>
          <p:nvPr>
            <p:ph idx="1"/>
          </p:nvPr>
        </p:nvPicPr>
        <p:blipFill>
          <a:blip r:embed="rId2"/>
          <a:stretch>
            <a:fillRect/>
          </a:stretch>
        </p:blipFill>
        <p:spPr>
          <a:xfrm>
            <a:off x="2008541" y="2151529"/>
            <a:ext cx="7895113" cy="3572905"/>
          </a:xfrm>
        </p:spPr>
      </p:pic>
    </p:spTree>
    <p:extLst>
      <p:ext uri="{BB962C8B-B14F-4D97-AF65-F5344CB8AC3E}">
        <p14:creationId xmlns:p14="http://schemas.microsoft.com/office/powerpoint/2010/main" val="3875970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07B9-2DFB-4E89-9B72-76F13A6FD298}"/>
              </a:ext>
            </a:extLst>
          </p:cNvPr>
          <p:cNvSpPr>
            <a:spLocks noGrp="1"/>
          </p:cNvSpPr>
          <p:nvPr>
            <p:ph type="title"/>
          </p:nvPr>
        </p:nvSpPr>
        <p:spPr/>
        <p:txBody>
          <a:bodyPr/>
          <a:lstStyle/>
          <a:p>
            <a:r>
              <a:rPr lang="en-ID" sz="4400" b="1" i="0" u="none" strike="noStrike" baseline="0" dirty="0">
                <a:latin typeface="LiberationSerif-Bold"/>
              </a:rPr>
              <a:t>Sentiment Analysis</a:t>
            </a:r>
            <a:endParaRPr lang="en-ID" dirty="0"/>
          </a:p>
        </p:txBody>
      </p:sp>
      <p:sp>
        <p:nvSpPr>
          <p:cNvPr id="3" name="Content Placeholder 2">
            <a:extLst>
              <a:ext uri="{FF2B5EF4-FFF2-40B4-BE49-F238E27FC236}">
                <a16:creationId xmlns:a16="http://schemas.microsoft.com/office/drawing/2014/main" id="{8D9FD8F6-52BC-4A5C-AC80-22B9C51D3335}"/>
              </a:ext>
            </a:extLst>
          </p:cNvPr>
          <p:cNvSpPr>
            <a:spLocks noGrp="1"/>
          </p:cNvSpPr>
          <p:nvPr>
            <p:ph idx="1"/>
          </p:nvPr>
        </p:nvSpPr>
        <p:spPr/>
        <p:txBody>
          <a:bodyPr/>
          <a:lstStyle/>
          <a:p>
            <a:pPr algn="l"/>
            <a:r>
              <a:rPr lang="en-US" sz="2800" b="0" i="0" u="none" strike="noStrike" baseline="0" dirty="0">
                <a:latin typeface="LiberationSerif"/>
              </a:rPr>
              <a:t>Sentiment analysis is a specialized form of text analysis that focuses on determining the bias or emotions of individuals. This form of analysis determines the attitude of the author of the text by analyzing the text within the context of the natural language. Sentiment analysis not only provides information about how individuals feel, but also the intensity of </a:t>
            </a:r>
            <a:r>
              <a:rPr lang="en-ID" sz="2800" b="0" i="0" u="none" strike="noStrike" baseline="0" dirty="0">
                <a:latin typeface="LiberationSerif"/>
              </a:rPr>
              <a:t>their feeling.</a:t>
            </a:r>
            <a:endParaRPr lang="en-ID" dirty="0"/>
          </a:p>
        </p:txBody>
      </p:sp>
    </p:spTree>
    <p:extLst>
      <p:ext uri="{BB962C8B-B14F-4D97-AF65-F5344CB8AC3E}">
        <p14:creationId xmlns:p14="http://schemas.microsoft.com/office/powerpoint/2010/main" val="2104506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7964-C7E9-4533-B49B-171022832324}"/>
              </a:ext>
            </a:extLst>
          </p:cNvPr>
          <p:cNvSpPr>
            <a:spLocks noGrp="1"/>
          </p:cNvSpPr>
          <p:nvPr>
            <p:ph type="title"/>
          </p:nvPr>
        </p:nvSpPr>
        <p:spPr/>
        <p:txBody>
          <a:bodyPr/>
          <a:lstStyle/>
          <a:p>
            <a:r>
              <a:rPr lang="en-ID" sz="4400" b="1" i="0" u="none" strike="noStrike" baseline="0" dirty="0">
                <a:latin typeface="LiberationSerif-Bold"/>
              </a:rPr>
              <a:t>Visual Analysis</a:t>
            </a:r>
            <a:endParaRPr lang="en-ID" dirty="0"/>
          </a:p>
        </p:txBody>
      </p:sp>
      <p:sp>
        <p:nvSpPr>
          <p:cNvPr id="3" name="Content Placeholder 2">
            <a:extLst>
              <a:ext uri="{FF2B5EF4-FFF2-40B4-BE49-F238E27FC236}">
                <a16:creationId xmlns:a16="http://schemas.microsoft.com/office/drawing/2014/main" id="{E109CD1A-3F73-4C86-9353-AD99300EEB2D}"/>
              </a:ext>
            </a:extLst>
          </p:cNvPr>
          <p:cNvSpPr>
            <a:spLocks noGrp="1"/>
          </p:cNvSpPr>
          <p:nvPr>
            <p:ph idx="1"/>
          </p:nvPr>
        </p:nvSpPr>
        <p:spPr/>
        <p:txBody>
          <a:bodyPr/>
          <a:lstStyle/>
          <a:p>
            <a:pPr algn="just"/>
            <a:r>
              <a:rPr lang="en-US" sz="2800" b="0" i="0" u="none" strike="noStrike" baseline="0" dirty="0">
                <a:latin typeface="LiberationSerif"/>
              </a:rPr>
              <a:t>Visual analysis is a form of data analysis that involves the graphic representation of data to enable or enhance its visual perception. Based on the premise that humans can understand and draw conclusions from graphics more quickly than from text, visual analysis acts as a discovery tool in the field of Big Data</a:t>
            </a:r>
            <a:endParaRPr lang="en-ID" dirty="0"/>
          </a:p>
        </p:txBody>
      </p:sp>
    </p:spTree>
    <p:extLst>
      <p:ext uri="{BB962C8B-B14F-4D97-AF65-F5344CB8AC3E}">
        <p14:creationId xmlns:p14="http://schemas.microsoft.com/office/powerpoint/2010/main" val="1416102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EBA3-6C79-4B5D-83F6-930669EC9DBC}"/>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E9E51F61-63AF-402C-9343-794B72397517}"/>
              </a:ext>
            </a:extLst>
          </p:cNvPr>
          <p:cNvPicPr>
            <a:picLocks noGrp="1" noChangeAspect="1"/>
          </p:cNvPicPr>
          <p:nvPr>
            <p:ph idx="1"/>
          </p:nvPr>
        </p:nvPicPr>
        <p:blipFill>
          <a:blip r:embed="rId2"/>
          <a:stretch>
            <a:fillRect/>
          </a:stretch>
        </p:blipFill>
        <p:spPr>
          <a:xfrm>
            <a:off x="1195754" y="2126685"/>
            <a:ext cx="10028933" cy="2735909"/>
          </a:xfrm>
        </p:spPr>
      </p:pic>
    </p:spTree>
    <p:extLst>
      <p:ext uri="{BB962C8B-B14F-4D97-AF65-F5344CB8AC3E}">
        <p14:creationId xmlns:p14="http://schemas.microsoft.com/office/powerpoint/2010/main" val="72981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AD7D-1C07-4619-80AC-DC22B249545A}"/>
              </a:ext>
            </a:extLst>
          </p:cNvPr>
          <p:cNvSpPr>
            <a:spLocks noGrp="1"/>
          </p:cNvSpPr>
          <p:nvPr>
            <p:ph type="title"/>
          </p:nvPr>
        </p:nvSpPr>
        <p:spPr/>
        <p:txBody>
          <a:bodyPr/>
          <a:lstStyle/>
          <a:p>
            <a:r>
              <a:rPr lang="en-ID" sz="4400" b="1" i="0" u="none" strike="noStrike" baseline="0" dirty="0">
                <a:latin typeface="LiberationSerif-Bold"/>
              </a:rPr>
              <a:t>Heat Maps</a:t>
            </a:r>
            <a:endParaRPr lang="en-ID" dirty="0"/>
          </a:p>
        </p:txBody>
      </p:sp>
      <p:pic>
        <p:nvPicPr>
          <p:cNvPr id="5" name="Content Placeholder 4">
            <a:extLst>
              <a:ext uri="{FF2B5EF4-FFF2-40B4-BE49-F238E27FC236}">
                <a16:creationId xmlns:a16="http://schemas.microsoft.com/office/drawing/2014/main" id="{3D775BC5-784D-49E0-9DA4-86A3951FDCB9}"/>
              </a:ext>
            </a:extLst>
          </p:cNvPr>
          <p:cNvPicPr>
            <a:picLocks noGrp="1" noChangeAspect="1"/>
          </p:cNvPicPr>
          <p:nvPr>
            <p:ph idx="1"/>
          </p:nvPr>
        </p:nvPicPr>
        <p:blipFill>
          <a:blip r:embed="rId2"/>
          <a:stretch>
            <a:fillRect/>
          </a:stretch>
        </p:blipFill>
        <p:spPr>
          <a:xfrm>
            <a:off x="838200" y="1580783"/>
            <a:ext cx="9054296" cy="4168288"/>
          </a:xfrm>
        </p:spPr>
      </p:pic>
    </p:spTree>
    <p:extLst>
      <p:ext uri="{BB962C8B-B14F-4D97-AF65-F5344CB8AC3E}">
        <p14:creationId xmlns:p14="http://schemas.microsoft.com/office/powerpoint/2010/main" val="290116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2F63-D613-4EAD-96FB-68A9F7F8C45E}"/>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72FBF452-6102-4140-A25F-B51123750D69}"/>
              </a:ext>
            </a:extLst>
          </p:cNvPr>
          <p:cNvPicPr>
            <a:picLocks noGrp="1" noChangeAspect="1"/>
          </p:cNvPicPr>
          <p:nvPr>
            <p:ph idx="1"/>
          </p:nvPr>
        </p:nvPicPr>
        <p:blipFill>
          <a:blip r:embed="rId2"/>
          <a:stretch>
            <a:fillRect/>
          </a:stretch>
        </p:blipFill>
        <p:spPr>
          <a:xfrm>
            <a:off x="1304365" y="1886020"/>
            <a:ext cx="8426085" cy="4230547"/>
          </a:xfrm>
        </p:spPr>
      </p:pic>
    </p:spTree>
    <p:extLst>
      <p:ext uri="{BB962C8B-B14F-4D97-AF65-F5344CB8AC3E}">
        <p14:creationId xmlns:p14="http://schemas.microsoft.com/office/powerpoint/2010/main" val="1050918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1A5-C94C-4813-938C-193A4EB2FB00}"/>
              </a:ext>
            </a:extLst>
          </p:cNvPr>
          <p:cNvSpPr>
            <a:spLocks noGrp="1"/>
          </p:cNvSpPr>
          <p:nvPr>
            <p:ph type="title"/>
          </p:nvPr>
        </p:nvSpPr>
        <p:spPr/>
        <p:txBody>
          <a:bodyPr/>
          <a:lstStyle/>
          <a:p>
            <a:r>
              <a:rPr lang="en-ID" sz="4400" b="1" i="0" u="none" strike="noStrike" baseline="0" dirty="0">
                <a:latin typeface="LiberationSerif-Bold"/>
              </a:rPr>
              <a:t>Time Series Plots</a:t>
            </a:r>
            <a:endParaRPr lang="en-ID" dirty="0"/>
          </a:p>
        </p:txBody>
      </p:sp>
      <p:pic>
        <p:nvPicPr>
          <p:cNvPr id="5" name="Content Placeholder 4">
            <a:extLst>
              <a:ext uri="{FF2B5EF4-FFF2-40B4-BE49-F238E27FC236}">
                <a16:creationId xmlns:a16="http://schemas.microsoft.com/office/drawing/2014/main" id="{ABC35BC9-73C3-42E9-84F1-668890F5445F}"/>
              </a:ext>
            </a:extLst>
          </p:cNvPr>
          <p:cNvPicPr>
            <a:picLocks noGrp="1" noChangeAspect="1"/>
          </p:cNvPicPr>
          <p:nvPr>
            <p:ph idx="1"/>
          </p:nvPr>
        </p:nvPicPr>
        <p:blipFill>
          <a:blip r:embed="rId2"/>
          <a:stretch>
            <a:fillRect/>
          </a:stretch>
        </p:blipFill>
        <p:spPr>
          <a:xfrm>
            <a:off x="1237129" y="2097258"/>
            <a:ext cx="8493321" cy="3808071"/>
          </a:xfrm>
        </p:spPr>
      </p:pic>
    </p:spTree>
    <p:extLst>
      <p:ext uri="{BB962C8B-B14F-4D97-AF65-F5344CB8AC3E}">
        <p14:creationId xmlns:p14="http://schemas.microsoft.com/office/powerpoint/2010/main" val="279677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754B-1FB6-498D-8E79-20FEBB577367}"/>
              </a:ext>
            </a:extLst>
          </p:cNvPr>
          <p:cNvSpPr>
            <a:spLocks noGrp="1"/>
          </p:cNvSpPr>
          <p:nvPr>
            <p:ph type="title"/>
          </p:nvPr>
        </p:nvSpPr>
        <p:spPr/>
        <p:txBody>
          <a:bodyPr/>
          <a:lstStyle/>
          <a:p>
            <a:r>
              <a:rPr lang="en-ID" sz="4400" b="1" i="0" u="none" strike="noStrike" baseline="0" dirty="0">
                <a:latin typeface="LiberationSerif-Bold"/>
              </a:rPr>
              <a:t>Network Graphs</a:t>
            </a:r>
            <a:endParaRPr lang="en-ID" dirty="0"/>
          </a:p>
        </p:txBody>
      </p:sp>
      <p:pic>
        <p:nvPicPr>
          <p:cNvPr id="5" name="Content Placeholder 4">
            <a:extLst>
              <a:ext uri="{FF2B5EF4-FFF2-40B4-BE49-F238E27FC236}">
                <a16:creationId xmlns:a16="http://schemas.microsoft.com/office/drawing/2014/main" id="{46F39428-0050-4BED-A3BA-0C29C7839E9F}"/>
              </a:ext>
            </a:extLst>
          </p:cNvPr>
          <p:cNvPicPr>
            <a:picLocks noGrp="1" noChangeAspect="1"/>
          </p:cNvPicPr>
          <p:nvPr>
            <p:ph idx="1"/>
          </p:nvPr>
        </p:nvPicPr>
        <p:blipFill>
          <a:blip r:embed="rId2"/>
          <a:stretch>
            <a:fillRect/>
          </a:stretch>
        </p:blipFill>
        <p:spPr>
          <a:xfrm>
            <a:off x="1694329" y="1690688"/>
            <a:ext cx="8420342" cy="4006297"/>
          </a:xfrm>
        </p:spPr>
      </p:pic>
    </p:spTree>
    <p:extLst>
      <p:ext uri="{BB962C8B-B14F-4D97-AF65-F5344CB8AC3E}">
        <p14:creationId xmlns:p14="http://schemas.microsoft.com/office/powerpoint/2010/main" val="1044915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C651-144D-4A0E-876F-24EE3D98E5FB}"/>
              </a:ext>
            </a:extLst>
          </p:cNvPr>
          <p:cNvSpPr>
            <a:spLocks noGrp="1"/>
          </p:cNvSpPr>
          <p:nvPr>
            <p:ph type="title"/>
          </p:nvPr>
        </p:nvSpPr>
        <p:spPr/>
        <p:txBody>
          <a:bodyPr/>
          <a:lstStyle/>
          <a:p>
            <a:r>
              <a:rPr lang="en-ID" sz="4400" b="1" i="0" u="none" strike="noStrike" baseline="0" dirty="0">
                <a:latin typeface="LiberationSerif-Bold"/>
              </a:rPr>
              <a:t>Spatial Data Mapping</a:t>
            </a:r>
            <a:endParaRPr lang="en-ID" dirty="0"/>
          </a:p>
        </p:txBody>
      </p:sp>
      <p:pic>
        <p:nvPicPr>
          <p:cNvPr id="5" name="Content Placeholder 4">
            <a:extLst>
              <a:ext uri="{FF2B5EF4-FFF2-40B4-BE49-F238E27FC236}">
                <a16:creationId xmlns:a16="http://schemas.microsoft.com/office/drawing/2014/main" id="{E180637D-0E0A-4C63-B6EE-B61C67341E6C}"/>
              </a:ext>
            </a:extLst>
          </p:cNvPr>
          <p:cNvPicPr>
            <a:picLocks noGrp="1" noChangeAspect="1"/>
          </p:cNvPicPr>
          <p:nvPr>
            <p:ph idx="1"/>
          </p:nvPr>
        </p:nvPicPr>
        <p:blipFill>
          <a:blip r:embed="rId2"/>
          <a:stretch>
            <a:fillRect/>
          </a:stretch>
        </p:blipFill>
        <p:spPr>
          <a:xfrm>
            <a:off x="1304366" y="1426391"/>
            <a:ext cx="7826188" cy="4382738"/>
          </a:xfrm>
        </p:spPr>
      </p:pic>
    </p:spTree>
    <p:extLst>
      <p:ext uri="{BB962C8B-B14F-4D97-AF65-F5344CB8AC3E}">
        <p14:creationId xmlns:p14="http://schemas.microsoft.com/office/powerpoint/2010/main" val="98451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EFB-6619-4A85-8F60-04832990B25E}"/>
              </a:ext>
            </a:extLst>
          </p:cNvPr>
          <p:cNvSpPr>
            <a:spLocks noGrp="1"/>
          </p:cNvSpPr>
          <p:nvPr>
            <p:ph type="title"/>
          </p:nvPr>
        </p:nvSpPr>
        <p:spPr/>
        <p:txBody>
          <a:bodyPr/>
          <a:lstStyle/>
          <a:p>
            <a:r>
              <a:rPr lang="en-ID" sz="4400" b="1" i="0" u="none" strike="noStrike" baseline="0" dirty="0">
                <a:latin typeface="LiberationSerif-Bold"/>
              </a:rPr>
              <a:t>Quantitative Analysis</a:t>
            </a:r>
            <a:endParaRPr lang="en-ID" dirty="0"/>
          </a:p>
        </p:txBody>
      </p:sp>
      <p:sp>
        <p:nvSpPr>
          <p:cNvPr id="3" name="Content Placeholder 2">
            <a:extLst>
              <a:ext uri="{FF2B5EF4-FFF2-40B4-BE49-F238E27FC236}">
                <a16:creationId xmlns:a16="http://schemas.microsoft.com/office/drawing/2014/main" id="{EE120BCC-86B4-4B83-8B9B-4EDFCB78481C}"/>
              </a:ext>
            </a:extLst>
          </p:cNvPr>
          <p:cNvSpPr>
            <a:spLocks noGrp="1"/>
          </p:cNvSpPr>
          <p:nvPr>
            <p:ph idx="1"/>
          </p:nvPr>
        </p:nvSpPr>
        <p:spPr/>
        <p:txBody>
          <a:bodyPr/>
          <a:lstStyle/>
          <a:p>
            <a:pPr marL="0" indent="0" algn="l">
              <a:buNone/>
            </a:pPr>
            <a:r>
              <a:rPr lang="en-US" sz="2800" b="0" i="0" u="none" strike="noStrike" baseline="0" dirty="0">
                <a:latin typeface="LiberationSerif"/>
              </a:rPr>
              <a:t>Quantitative analysis is a data analysis technique that focuses on quantifying the patterns and correlations found in the data. Based on statistical practices, this technique involves analyzing a large number of observations from a dataset.</a:t>
            </a:r>
          </a:p>
          <a:p>
            <a:pPr marL="0" indent="0" algn="l">
              <a:buNone/>
            </a:pPr>
            <a:endParaRPr lang="en-ID" dirty="0"/>
          </a:p>
        </p:txBody>
      </p:sp>
      <p:pic>
        <p:nvPicPr>
          <p:cNvPr id="5" name="Picture 4">
            <a:extLst>
              <a:ext uri="{FF2B5EF4-FFF2-40B4-BE49-F238E27FC236}">
                <a16:creationId xmlns:a16="http://schemas.microsoft.com/office/drawing/2014/main" id="{2BA2ED31-4F76-4342-BD68-9457D52E2FD6}"/>
              </a:ext>
            </a:extLst>
          </p:cNvPr>
          <p:cNvPicPr>
            <a:picLocks noChangeAspect="1"/>
          </p:cNvPicPr>
          <p:nvPr/>
        </p:nvPicPr>
        <p:blipFill>
          <a:blip r:embed="rId2"/>
          <a:stretch>
            <a:fillRect/>
          </a:stretch>
        </p:blipFill>
        <p:spPr>
          <a:xfrm>
            <a:off x="3285132" y="3720111"/>
            <a:ext cx="5903089" cy="1904035"/>
          </a:xfrm>
          <a:prstGeom prst="rect">
            <a:avLst/>
          </a:prstGeom>
        </p:spPr>
      </p:pic>
    </p:spTree>
    <p:extLst>
      <p:ext uri="{BB962C8B-B14F-4D97-AF65-F5344CB8AC3E}">
        <p14:creationId xmlns:p14="http://schemas.microsoft.com/office/powerpoint/2010/main" val="94042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0B4-D99D-415D-9CB9-0BCA1EBDDDCE}"/>
              </a:ext>
            </a:extLst>
          </p:cNvPr>
          <p:cNvSpPr>
            <a:spLocks noGrp="1"/>
          </p:cNvSpPr>
          <p:nvPr>
            <p:ph type="title"/>
          </p:nvPr>
        </p:nvSpPr>
        <p:spPr/>
        <p:txBody>
          <a:bodyPr/>
          <a:lstStyle/>
          <a:p>
            <a:r>
              <a:rPr lang="en-ID" sz="4400" b="1" i="0" u="none" strike="noStrike" baseline="0" dirty="0">
                <a:latin typeface="LiberationSerif-Bold"/>
              </a:rPr>
              <a:t>Qualitative Analysis</a:t>
            </a:r>
            <a:endParaRPr lang="en-ID" dirty="0"/>
          </a:p>
        </p:txBody>
      </p:sp>
      <p:sp>
        <p:nvSpPr>
          <p:cNvPr id="3" name="Content Placeholder 2">
            <a:extLst>
              <a:ext uri="{FF2B5EF4-FFF2-40B4-BE49-F238E27FC236}">
                <a16:creationId xmlns:a16="http://schemas.microsoft.com/office/drawing/2014/main" id="{EE2ACACD-EEF6-4B03-B6D6-80CFFF8659BD}"/>
              </a:ext>
            </a:extLst>
          </p:cNvPr>
          <p:cNvSpPr>
            <a:spLocks noGrp="1"/>
          </p:cNvSpPr>
          <p:nvPr>
            <p:ph idx="1"/>
          </p:nvPr>
        </p:nvSpPr>
        <p:spPr/>
        <p:txBody>
          <a:bodyPr/>
          <a:lstStyle/>
          <a:p>
            <a:pPr marL="0" indent="0" algn="l">
              <a:buNone/>
            </a:pPr>
            <a:r>
              <a:rPr lang="en-US" sz="2800" b="0" i="0" u="none" strike="noStrike" baseline="0" dirty="0">
                <a:latin typeface="LiberationSerif"/>
              </a:rPr>
              <a:t>Qualitative analysis is a data analysis technique that focuses on describing various data qualities using words. It involves analyzing a smaller sample in greater depth compared to quantitative data analysis. These analysis results cannot be generalized to an entire dataset due to the small sample size.</a:t>
            </a:r>
          </a:p>
          <a:p>
            <a:pPr marL="0" indent="0" algn="l">
              <a:buNone/>
            </a:pPr>
            <a:endParaRPr lang="en-US" dirty="0">
              <a:latin typeface="LiberationSerif"/>
            </a:endParaRPr>
          </a:p>
          <a:p>
            <a:pPr marL="0" indent="0" algn="l">
              <a:buNone/>
            </a:pPr>
            <a:endParaRPr lang="en-ID" dirty="0"/>
          </a:p>
        </p:txBody>
      </p:sp>
      <p:pic>
        <p:nvPicPr>
          <p:cNvPr id="5" name="Picture 4">
            <a:extLst>
              <a:ext uri="{FF2B5EF4-FFF2-40B4-BE49-F238E27FC236}">
                <a16:creationId xmlns:a16="http://schemas.microsoft.com/office/drawing/2014/main" id="{2CA9C851-C398-4E09-AB10-9FA2E21FCE77}"/>
              </a:ext>
            </a:extLst>
          </p:cNvPr>
          <p:cNvPicPr>
            <a:picLocks noChangeAspect="1"/>
          </p:cNvPicPr>
          <p:nvPr/>
        </p:nvPicPr>
        <p:blipFill>
          <a:blip r:embed="rId2"/>
          <a:stretch>
            <a:fillRect/>
          </a:stretch>
        </p:blipFill>
        <p:spPr>
          <a:xfrm>
            <a:off x="2600445" y="3892791"/>
            <a:ext cx="6991109" cy="2419109"/>
          </a:xfrm>
          <a:prstGeom prst="rect">
            <a:avLst/>
          </a:prstGeom>
        </p:spPr>
      </p:pic>
    </p:spTree>
    <p:extLst>
      <p:ext uri="{BB962C8B-B14F-4D97-AF65-F5344CB8AC3E}">
        <p14:creationId xmlns:p14="http://schemas.microsoft.com/office/powerpoint/2010/main" val="210127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1EAF-797D-41E8-AF47-7EBC0B1FFB2B}"/>
              </a:ext>
            </a:extLst>
          </p:cNvPr>
          <p:cNvSpPr>
            <a:spLocks noGrp="1"/>
          </p:cNvSpPr>
          <p:nvPr>
            <p:ph type="title"/>
          </p:nvPr>
        </p:nvSpPr>
        <p:spPr/>
        <p:txBody>
          <a:bodyPr/>
          <a:lstStyle/>
          <a:p>
            <a:r>
              <a:rPr lang="en-ID" sz="4400" b="1" i="0" u="none" strike="noStrike" baseline="0" dirty="0">
                <a:latin typeface="LiberationSerif-Bold"/>
              </a:rPr>
              <a:t>Data Mining</a:t>
            </a:r>
            <a:endParaRPr lang="en-ID" dirty="0"/>
          </a:p>
        </p:txBody>
      </p:sp>
      <p:sp>
        <p:nvSpPr>
          <p:cNvPr id="3" name="Content Placeholder 2">
            <a:extLst>
              <a:ext uri="{FF2B5EF4-FFF2-40B4-BE49-F238E27FC236}">
                <a16:creationId xmlns:a16="http://schemas.microsoft.com/office/drawing/2014/main" id="{0C9C0512-D00A-4187-8A17-A5E3B7A9DA1E}"/>
              </a:ext>
            </a:extLst>
          </p:cNvPr>
          <p:cNvSpPr>
            <a:spLocks noGrp="1"/>
          </p:cNvSpPr>
          <p:nvPr>
            <p:ph idx="1"/>
          </p:nvPr>
        </p:nvSpPr>
        <p:spPr/>
        <p:txBody>
          <a:bodyPr/>
          <a:lstStyle/>
          <a:p>
            <a:pPr marL="0" indent="0" algn="l">
              <a:buNone/>
            </a:pPr>
            <a:r>
              <a:rPr lang="en-US" sz="2800" b="0" i="0" u="none" strike="noStrike" baseline="0" dirty="0">
                <a:latin typeface="LiberationSerif"/>
              </a:rPr>
              <a:t>Data mining, also known as data discovery, is a specialized form of data analysis that targets large datasets. In relation to Big Data analysis, data mining generally refers to automated, software-based techniques that sift through massive datasets to identify </a:t>
            </a:r>
            <a:r>
              <a:rPr lang="en-ID" sz="2800" b="0" i="0" u="none" strike="noStrike" baseline="0" dirty="0">
                <a:latin typeface="LiberationSerif"/>
              </a:rPr>
              <a:t>patterns and trends.</a:t>
            </a:r>
          </a:p>
          <a:p>
            <a:pPr marL="0" indent="0" algn="l">
              <a:buNone/>
            </a:pPr>
            <a:endParaRPr lang="en-ID" dirty="0">
              <a:latin typeface="LiberationSerif"/>
            </a:endParaRPr>
          </a:p>
          <a:p>
            <a:pPr marL="0" indent="0" algn="l">
              <a:buNone/>
            </a:pPr>
            <a:endParaRPr lang="en-ID" dirty="0"/>
          </a:p>
        </p:txBody>
      </p:sp>
      <p:pic>
        <p:nvPicPr>
          <p:cNvPr id="5" name="Picture 4">
            <a:extLst>
              <a:ext uri="{FF2B5EF4-FFF2-40B4-BE49-F238E27FC236}">
                <a16:creationId xmlns:a16="http://schemas.microsoft.com/office/drawing/2014/main" id="{03A8AA75-D34A-42D8-A252-68DAB6ADC46E}"/>
              </a:ext>
            </a:extLst>
          </p:cNvPr>
          <p:cNvPicPr>
            <a:picLocks noChangeAspect="1"/>
          </p:cNvPicPr>
          <p:nvPr/>
        </p:nvPicPr>
        <p:blipFill>
          <a:blip r:embed="rId2"/>
          <a:stretch>
            <a:fillRect/>
          </a:stretch>
        </p:blipFill>
        <p:spPr>
          <a:xfrm>
            <a:off x="2057280" y="3597812"/>
            <a:ext cx="7812067" cy="2134876"/>
          </a:xfrm>
          <a:prstGeom prst="rect">
            <a:avLst/>
          </a:prstGeom>
        </p:spPr>
      </p:pic>
    </p:spTree>
    <p:extLst>
      <p:ext uri="{BB962C8B-B14F-4D97-AF65-F5344CB8AC3E}">
        <p14:creationId xmlns:p14="http://schemas.microsoft.com/office/powerpoint/2010/main" val="241467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DA0E-BB24-44F2-A66A-5E007EC0A18B}"/>
              </a:ext>
            </a:extLst>
          </p:cNvPr>
          <p:cNvSpPr>
            <a:spLocks noGrp="1"/>
          </p:cNvSpPr>
          <p:nvPr>
            <p:ph type="title"/>
          </p:nvPr>
        </p:nvSpPr>
        <p:spPr/>
        <p:txBody>
          <a:bodyPr/>
          <a:lstStyle/>
          <a:p>
            <a:r>
              <a:rPr lang="en-ID" sz="4400" b="1" i="0" u="none" strike="noStrike" baseline="0" dirty="0">
                <a:latin typeface="LiberationSerif-Bold"/>
              </a:rPr>
              <a:t>Statistical Analysis</a:t>
            </a:r>
            <a:endParaRPr lang="en-ID" dirty="0"/>
          </a:p>
        </p:txBody>
      </p:sp>
      <p:sp>
        <p:nvSpPr>
          <p:cNvPr id="3" name="Content Placeholder 2">
            <a:extLst>
              <a:ext uri="{FF2B5EF4-FFF2-40B4-BE49-F238E27FC236}">
                <a16:creationId xmlns:a16="http://schemas.microsoft.com/office/drawing/2014/main" id="{E0F44083-E7CD-4ED9-9272-5C745C5CDF9C}"/>
              </a:ext>
            </a:extLst>
          </p:cNvPr>
          <p:cNvSpPr>
            <a:spLocks noGrp="1"/>
          </p:cNvSpPr>
          <p:nvPr>
            <p:ph idx="1"/>
          </p:nvPr>
        </p:nvSpPr>
        <p:spPr/>
        <p:txBody>
          <a:bodyPr/>
          <a:lstStyle/>
          <a:p>
            <a:pPr algn="l"/>
            <a:r>
              <a:rPr lang="en-US" sz="2800" b="0" i="0" u="none" strike="noStrike" baseline="0" dirty="0">
                <a:latin typeface="LiberationSerif"/>
              </a:rPr>
              <a:t>Statistical analysis uses statistical methods based on mathematical formulas as a means for analyzing data. Statistical analysis is most often quantitative, but can also be qualitative.</a:t>
            </a:r>
          </a:p>
          <a:p>
            <a:pPr algn="l"/>
            <a:r>
              <a:rPr lang="en-US" sz="2800" b="0" i="0" u="none" strike="noStrike" baseline="0" dirty="0">
                <a:solidFill>
                  <a:srgbClr val="000000"/>
                </a:solidFill>
                <a:latin typeface="LiberationSerif"/>
              </a:rPr>
              <a:t>This section describes the following types of statistical analysis:</a:t>
            </a:r>
          </a:p>
          <a:p>
            <a:pPr algn="l"/>
            <a:r>
              <a:rPr lang="en-ID" sz="2800" b="0" i="0" u="none" strike="noStrike" baseline="0" dirty="0">
                <a:solidFill>
                  <a:srgbClr val="000000"/>
                </a:solidFill>
                <a:latin typeface="LiberationSerif"/>
              </a:rPr>
              <a:t>• </a:t>
            </a:r>
            <a:r>
              <a:rPr lang="en-ID" sz="2800" b="0" i="0" u="none" strike="noStrike" baseline="0" dirty="0">
                <a:solidFill>
                  <a:srgbClr val="0000EF"/>
                </a:solidFill>
                <a:latin typeface="LiberationSerif"/>
              </a:rPr>
              <a:t>A/B Testing</a:t>
            </a:r>
          </a:p>
          <a:p>
            <a:pPr algn="l"/>
            <a:r>
              <a:rPr lang="en-ID" sz="2800" b="0" i="0" u="none" strike="noStrike" baseline="0" dirty="0">
                <a:solidFill>
                  <a:srgbClr val="000000"/>
                </a:solidFill>
                <a:latin typeface="LiberationSerif"/>
              </a:rPr>
              <a:t>• </a:t>
            </a:r>
            <a:r>
              <a:rPr lang="en-ID" sz="2800" b="0" i="0" u="none" strike="noStrike" baseline="0" dirty="0">
                <a:solidFill>
                  <a:srgbClr val="0000EF"/>
                </a:solidFill>
                <a:latin typeface="LiberationSerif"/>
              </a:rPr>
              <a:t>Correlation</a:t>
            </a:r>
          </a:p>
          <a:p>
            <a:pPr algn="l"/>
            <a:r>
              <a:rPr lang="en-ID" sz="2800" b="0" i="0" u="none" strike="noStrike" baseline="0" dirty="0">
                <a:solidFill>
                  <a:srgbClr val="000000"/>
                </a:solidFill>
                <a:latin typeface="LiberationSerif"/>
              </a:rPr>
              <a:t>• </a:t>
            </a:r>
            <a:r>
              <a:rPr lang="en-ID" sz="2800" b="0" i="0" u="none" strike="noStrike" baseline="0" dirty="0">
                <a:solidFill>
                  <a:srgbClr val="0000EF"/>
                </a:solidFill>
                <a:latin typeface="LiberationSerif"/>
              </a:rPr>
              <a:t>Regression</a:t>
            </a:r>
            <a:endParaRPr lang="en-ID" dirty="0"/>
          </a:p>
        </p:txBody>
      </p:sp>
    </p:spTree>
    <p:extLst>
      <p:ext uri="{BB962C8B-B14F-4D97-AF65-F5344CB8AC3E}">
        <p14:creationId xmlns:p14="http://schemas.microsoft.com/office/powerpoint/2010/main" val="192231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C0B9-E19D-4246-86DA-7371BD0BDEEF}"/>
              </a:ext>
            </a:extLst>
          </p:cNvPr>
          <p:cNvSpPr>
            <a:spLocks noGrp="1"/>
          </p:cNvSpPr>
          <p:nvPr>
            <p:ph type="title"/>
          </p:nvPr>
        </p:nvSpPr>
        <p:spPr/>
        <p:txBody>
          <a:bodyPr/>
          <a:lstStyle/>
          <a:p>
            <a:r>
              <a:rPr lang="en-ID" sz="4400" b="1" i="0" u="none" strike="noStrike" baseline="0" dirty="0">
                <a:latin typeface="LiberationSerif-Bold"/>
              </a:rPr>
              <a:t>A/B Testing</a:t>
            </a:r>
            <a:endParaRPr lang="en-ID" dirty="0"/>
          </a:p>
        </p:txBody>
      </p:sp>
      <p:sp>
        <p:nvSpPr>
          <p:cNvPr id="3" name="Content Placeholder 2">
            <a:extLst>
              <a:ext uri="{FF2B5EF4-FFF2-40B4-BE49-F238E27FC236}">
                <a16:creationId xmlns:a16="http://schemas.microsoft.com/office/drawing/2014/main" id="{06198797-1731-4540-83C0-EA1A98DA0133}"/>
              </a:ext>
            </a:extLst>
          </p:cNvPr>
          <p:cNvSpPr>
            <a:spLocks noGrp="1"/>
          </p:cNvSpPr>
          <p:nvPr>
            <p:ph idx="1"/>
          </p:nvPr>
        </p:nvSpPr>
        <p:spPr/>
        <p:txBody>
          <a:bodyPr/>
          <a:lstStyle/>
          <a:p>
            <a:pPr algn="l"/>
            <a:r>
              <a:rPr lang="en-US" sz="2800" b="0" i="0" u="none" strike="noStrike" baseline="0" dirty="0">
                <a:latin typeface="LiberationSerif"/>
              </a:rPr>
              <a:t>A/B testing, also known as split or bucket testing, compares two versions of an element to determine which version is superior based on a pre-defined metric. The element can be a </a:t>
            </a:r>
            <a:r>
              <a:rPr lang="en-ID" sz="2800" b="0" i="0" u="none" strike="noStrike" baseline="0" dirty="0">
                <a:latin typeface="LiberationSerif"/>
              </a:rPr>
              <a:t>range of things.</a:t>
            </a:r>
          </a:p>
          <a:p>
            <a:pPr algn="l"/>
            <a:endParaRPr lang="en-ID" dirty="0">
              <a:latin typeface="LiberationSerif"/>
            </a:endParaRPr>
          </a:p>
          <a:p>
            <a:pPr algn="l"/>
            <a:endParaRPr lang="en-ID" dirty="0"/>
          </a:p>
        </p:txBody>
      </p:sp>
      <p:pic>
        <p:nvPicPr>
          <p:cNvPr id="5" name="Picture 4">
            <a:extLst>
              <a:ext uri="{FF2B5EF4-FFF2-40B4-BE49-F238E27FC236}">
                <a16:creationId xmlns:a16="http://schemas.microsoft.com/office/drawing/2014/main" id="{2B15A8F3-6B4E-4FE5-9EA3-17DDA7D39822}"/>
              </a:ext>
            </a:extLst>
          </p:cNvPr>
          <p:cNvPicPr>
            <a:picLocks noChangeAspect="1"/>
          </p:cNvPicPr>
          <p:nvPr/>
        </p:nvPicPr>
        <p:blipFill>
          <a:blip r:embed="rId2"/>
          <a:stretch>
            <a:fillRect/>
          </a:stretch>
        </p:blipFill>
        <p:spPr>
          <a:xfrm>
            <a:off x="2109202" y="3429000"/>
            <a:ext cx="6736466" cy="2384385"/>
          </a:xfrm>
          <a:prstGeom prst="rect">
            <a:avLst/>
          </a:prstGeom>
        </p:spPr>
      </p:pic>
    </p:spTree>
    <p:extLst>
      <p:ext uri="{BB962C8B-B14F-4D97-AF65-F5344CB8AC3E}">
        <p14:creationId xmlns:p14="http://schemas.microsoft.com/office/powerpoint/2010/main" val="158809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A652-E0DD-490F-B927-E18E9962CA7A}"/>
              </a:ext>
            </a:extLst>
          </p:cNvPr>
          <p:cNvSpPr>
            <a:spLocks noGrp="1"/>
          </p:cNvSpPr>
          <p:nvPr>
            <p:ph type="title"/>
          </p:nvPr>
        </p:nvSpPr>
        <p:spPr/>
        <p:txBody>
          <a:bodyPr/>
          <a:lstStyle/>
          <a:p>
            <a:r>
              <a:rPr lang="en-ID" sz="4400" b="1" i="0" u="none" strike="noStrike" baseline="0" dirty="0">
                <a:latin typeface="LiberationSerif-Bold"/>
              </a:rPr>
              <a:t>Correlation</a:t>
            </a:r>
            <a:endParaRPr lang="en-ID" dirty="0"/>
          </a:p>
        </p:txBody>
      </p:sp>
      <p:sp>
        <p:nvSpPr>
          <p:cNvPr id="3" name="Content Placeholder 2">
            <a:extLst>
              <a:ext uri="{FF2B5EF4-FFF2-40B4-BE49-F238E27FC236}">
                <a16:creationId xmlns:a16="http://schemas.microsoft.com/office/drawing/2014/main" id="{1B594620-A3DB-447E-ABF7-9F230F9A2B10}"/>
              </a:ext>
            </a:extLst>
          </p:cNvPr>
          <p:cNvSpPr>
            <a:spLocks noGrp="1"/>
          </p:cNvSpPr>
          <p:nvPr>
            <p:ph idx="1"/>
          </p:nvPr>
        </p:nvSpPr>
        <p:spPr/>
        <p:txBody>
          <a:bodyPr/>
          <a:lstStyle/>
          <a:p>
            <a:pPr algn="just"/>
            <a:r>
              <a:rPr lang="en-US" sz="2800" b="0" i="0" u="none" strike="noStrike" baseline="0" dirty="0">
                <a:latin typeface="LiberationSerif"/>
              </a:rPr>
              <a:t>Correlation is an analysis technique used to determine whether two variables are related to each other. If they are found to be related, the next step is to determine what their relationship is. For example, the value of Variable A increases whenever the value of </a:t>
            </a:r>
            <a:r>
              <a:rPr lang="en-ID" sz="2800" b="0" i="0" u="none" strike="noStrike" baseline="0" dirty="0">
                <a:latin typeface="LiberationSerif"/>
              </a:rPr>
              <a:t>Variable B increases.</a:t>
            </a:r>
            <a:endParaRPr lang="en-ID" dirty="0"/>
          </a:p>
        </p:txBody>
      </p:sp>
    </p:spTree>
    <p:extLst>
      <p:ext uri="{BB962C8B-B14F-4D97-AF65-F5344CB8AC3E}">
        <p14:creationId xmlns:p14="http://schemas.microsoft.com/office/powerpoint/2010/main" val="36785094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D7016D51814348B2BE8A5AB783175B" ma:contentTypeVersion="10" ma:contentTypeDescription="Create a new document." ma:contentTypeScope="" ma:versionID="862e97da9b2c92964ba8f2ebd9816e54">
  <xsd:schema xmlns:xsd="http://www.w3.org/2001/XMLSchema" xmlns:xs="http://www.w3.org/2001/XMLSchema" xmlns:p="http://schemas.microsoft.com/office/2006/metadata/properties" xmlns:ns2="1d6f5447-cc9c-4f5d-8212-abe2b6ccb6f6" targetNamespace="http://schemas.microsoft.com/office/2006/metadata/properties" ma:root="true" ma:fieldsID="91cc85f2c5cb58daaa98b4fce4d1e30a" ns2:_="">
    <xsd:import namespace="1d6f5447-cc9c-4f5d-8212-abe2b6ccb6f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5447-cc9c-4f5d-8212-abe2b6ccb6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BF506F-F039-461C-A8C8-9F3FFE90B0D5}"/>
</file>

<file path=customXml/itemProps2.xml><?xml version="1.0" encoding="utf-8"?>
<ds:datastoreItem xmlns:ds="http://schemas.openxmlformats.org/officeDocument/2006/customXml" ds:itemID="{80C0FCFF-7E0E-4624-934F-A9263CA7F0AC}"/>
</file>

<file path=customXml/itemProps3.xml><?xml version="1.0" encoding="utf-8"?>
<ds:datastoreItem xmlns:ds="http://schemas.openxmlformats.org/officeDocument/2006/customXml" ds:itemID="{6667AA46-5E7F-40A9-B726-C5E0B700AB66}"/>
</file>

<file path=docProps/app.xml><?xml version="1.0" encoding="utf-8"?>
<Properties xmlns="http://schemas.openxmlformats.org/officeDocument/2006/extended-properties" xmlns:vt="http://schemas.openxmlformats.org/officeDocument/2006/docPropsVTypes">
  <TotalTime>35</TotalTime>
  <Words>1011</Words>
  <Application>Microsoft Office PowerPoint</Application>
  <PresentationFormat>Widescreen</PresentationFormat>
  <Paragraphs>71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LiberationSerif</vt:lpstr>
      <vt:lpstr>LiberationSerif-Bold</vt:lpstr>
      <vt:lpstr>1_Office Theme</vt:lpstr>
      <vt:lpstr>Big Data Analytic </vt:lpstr>
      <vt:lpstr>Big Data Analysis Techniques</vt:lpstr>
      <vt:lpstr>PowerPoint Presentation</vt:lpstr>
      <vt:lpstr>Quantitative Analysis</vt:lpstr>
      <vt:lpstr>Qualitative Analysis</vt:lpstr>
      <vt:lpstr>Data Mining</vt:lpstr>
      <vt:lpstr>Statistical Analysis</vt:lpstr>
      <vt:lpstr>A/B Testing</vt:lpstr>
      <vt:lpstr>Correlation</vt:lpstr>
      <vt:lpstr>PowerPoint Presentation</vt:lpstr>
      <vt:lpstr>PowerPoint Presentation</vt:lpstr>
      <vt:lpstr>PowerPoint Presentation</vt:lpstr>
      <vt:lpstr>Regression</vt:lpstr>
      <vt:lpstr>PowerPoint Presentation</vt:lpstr>
      <vt:lpstr>PowerPoint Presentation</vt:lpstr>
      <vt:lpstr>PowerPoint Presentation</vt:lpstr>
      <vt:lpstr>Machine Learning</vt:lpstr>
      <vt:lpstr>Classification (Supervised Machine Learning)</vt:lpstr>
      <vt:lpstr>Figure 8.11 Machine learning can be used to automatically classify datasets.</vt:lpstr>
      <vt:lpstr>Clustering (Unsupervised Machine Learning)</vt:lpstr>
      <vt:lpstr>PowerPoint Presentation</vt:lpstr>
      <vt:lpstr>Outlier Detection</vt:lpstr>
      <vt:lpstr>PowerPoint Presentation</vt:lpstr>
      <vt:lpstr>Filtering</vt:lpstr>
      <vt:lpstr>Semantic Analysis</vt:lpstr>
      <vt:lpstr>Natural Language Processing</vt:lpstr>
      <vt:lpstr>Text Analytics</vt:lpstr>
      <vt:lpstr>PowerPoint Presentation</vt:lpstr>
      <vt:lpstr>PowerPoint Presentation</vt:lpstr>
      <vt:lpstr>Sentiment Analysis</vt:lpstr>
      <vt:lpstr>Visual Analysis</vt:lpstr>
      <vt:lpstr>PowerPoint Presentation</vt:lpstr>
      <vt:lpstr>Heat Maps</vt:lpstr>
      <vt:lpstr>PowerPoint Presentation</vt:lpstr>
      <vt:lpstr>Time Series Plots</vt:lpstr>
      <vt:lpstr>Network Graphs</vt:lpstr>
      <vt:lpstr>Spatial Data Mapping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dc:title>
  <dc:creator>Bagus Mulyawan</dc:creator>
  <cp:lastModifiedBy>Bagus Mulyawan</cp:lastModifiedBy>
  <cp:revision>5</cp:revision>
  <dcterms:created xsi:type="dcterms:W3CDTF">2022-04-12T07:10:05Z</dcterms:created>
  <dcterms:modified xsi:type="dcterms:W3CDTF">2022-04-12T07:46:03Z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0x01010084D7016D51814348B2BE8A5AB783175B</vt:lpwstr>
  </property>
</Properties>
</file>