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notesSlides/notesSlide2.xml" ContentType="application/vnd.openxmlformats-officedocument.presentationml.notesSlide+xml"/>
  <Override PartName="/ppt/media/image4.jpg" ContentType="image/jpg"/>
  <Override PartName="/ppt/notesSlides/notesSlide3.xml" ContentType="application/vnd.openxmlformats-officedocument.presentationml.notesSlide+xml"/>
  <Override PartName="/ppt/media/image6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6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8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2EC4D-9868-4ACF-A508-25C8D892179D}" type="datetimeFigureOut">
              <a:rPr lang="en-ID" smtClean="0"/>
              <a:t>07/02/2021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EE1BC-7568-444D-B536-076EE4EE07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614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58.png"/><Relationship Id="rId39" Type="http://schemas.openxmlformats.org/officeDocument/2006/relationships/image" Target="../media/image18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34" Type="http://schemas.openxmlformats.org/officeDocument/2006/relationships/image" Target="../media/image59.png"/><Relationship Id="rId42" Type="http://schemas.openxmlformats.org/officeDocument/2006/relationships/image" Target="../media/image38.png"/><Relationship Id="rId47" Type="http://schemas.openxmlformats.org/officeDocument/2006/relationships/image" Target="../media/image63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17" Type="http://schemas.openxmlformats.org/officeDocument/2006/relationships/image" Target="../media/image19.png"/><Relationship Id="rId25" Type="http://schemas.openxmlformats.org/officeDocument/2006/relationships/image" Target="../media/image10.png"/><Relationship Id="rId33" Type="http://schemas.openxmlformats.org/officeDocument/2006/relationships/image" Target="../media/image28.png"/><Relationship Id="rId38" Type="http://schemas.openxmlformats.org/officeDocument/2006/relationships/image" Target="../media/image11.png"/><Relationship Id="rId46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32.png"/><Relationship Id="rId29" Type="http://schemas.openxmlformats.org/officeDocument/2006/relationships/image" Target="../media/image55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24" Type="http://schemas.openxmlformats.org/officeDocument/2006/relationships/image" Target="../media/image24.png"/><Relationship Id="rId32" Type="http://schemas.openxmlformats.org/officeDocument/2006/relationships/image" Target="../media/image44.png"/><Relationship Id="rId37" Type="http://schemas.openxmlformats.org/officeDocument/2006/relationships/image" Target="../media/image25.png"/><Relationship Id="rId40" Type="http://schemas.openxmlformats.org/officeDocument/2006/relationships/image" Target="../media/image42.png"/><Relationship Id="rId45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39.png"/><Relationship Id="rId36" Type="http://schemas.openxmlformats.org/officeDocument/2006/relationships/image" Target="../media/image60.png"/><Relationship Id="rId49" Type="http://schemas.openxmlformats.org/officeDocument/2006/relationships/image" Target="../media/image35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31" Type="http://schemas.openxmlformats.org/officeDocument/2006/relationships/image" Target="../media/image50.png"/><Relationship Id="rId44" Type="http://schemas.openxmlformats.org/officeDocument/2006/relationships/image" Target="../media/image51.png"/><Relationship Id="rId4" Type="http://schemas.openxmlformats.org/officeDocument/2006/relationships/image" Target="../media/image21.png"/><Relationship Id="rId9" Type="http://schemas.openxmlformats.org/officeDocument/2006/relationships/image" Target="../media/image45.png"/><Relationship Id="rId14" Type="http://schemas.openxmlformats.org/officeDocument/2006/relationships/image" Target="../media/image34.png"/><Relationship Id="rId22" Type="http://schemas.openxmlformats.org/officeDocument/2006/relationships/image" Target="../media/image49.png"/><Relationship Id="rId27" Type="http://schemas.openxmlformats.org/officeDocument/2006/relationships/image" Target="../media/image12.png"/><Relationship Id="rId30" Type="http://schemas.openxmlformats.org/officeDocument/2006/relationships/image" Target="../media/image36.png"/><Relationship Id="rId35" Type="http://schemas.openxmlformats.org/officeDocument/2006/relationships/image" Target="../media/image37.png"/><Relationship Id="rId43" Type="http://schemas.openxmlformats.org/officeDocument/2006/relationships/image" Target="../media/image61.png"/><Relationship Id="rId48" Type="http://schemas.openxmlformats.org/officeDocument/2006/relationships/image" Target="../media/image64.png"/><Relationship Id="rId8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0" y="1935479"/>
            <a:ext cx="7818120" cy="144780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187" y="2659379"/>
            <a:ext cx="9648496" cy="1213802"/>
          </a:xfrm>
        </p:spPr>
        <p:txBody>
          <a:bodyPr>
            <a:normAutofit/>
          </a:bodyPr>
          <a:lstStyle/>
          <a:p>
            <a:pPr lvl="0"/>
            <a:r>
              <a:rPr lang="en-ID" sz="4800" b="1" dirty="0">
                <a:solidFill>
                  <a:schemeClr val="bg1"/>
                </a:solidFill>
                <a:latin typeface="LiberationSerif-Bold"/>
              </a:rPr>
              <a:t>Big Data Analytic 1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Adv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ed</a:t>
            </a:r>
            <a:r>
              <a:rPr b="1" spc="-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M</a:t>
            </a:r>
            <a:r>
              <a:rPr b="1" dirty="0">
                <a:latin typeface="Arial Narrow"/>
                <a:cs typeface="Arial Narrow"/>
              </a:rPr>
              <a:t>in</a:t>
            </a:r>
            <a:r>
              <a:rPr b="1" spc="-10" dirty="0">
                <a:latin typeface="Arial Narrow"/>
                <a:cs typeface="Arial Narrow"/>
              </a:rPr>
              <a:t>ing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323" y="991905"/>
            <a:ext cx="1623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dirty="0">
                <a:latin typeface="Arial Narrow"/>
                <a:cs typeface="Arial Narrow"/>
              </a:rPr>
              <a:t>D</a:t>
            </a:r>
            <a:r>
              <a:rPr sz="2400" b="1" spc="-10" dirty="0">
                <a:latin typeface="Arial Narrow"/>
                <a:cs typeface="Arial Narrow"/>
              </a:rPr>
              <a:t>a</a:t>
            </a:r>
            <a:r>
              <a:rPr sz="2400" b="1" dirty="0">
                <a:latin typeface="Arial Narrow"/>
                <a:cs typeface="Arial Narrow"/>
              </a:rPr>
              <a:t>ta</a:t>
            </a:r>
            <a:r>
              <a:rPr sz="2400" b="1" spc="1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M</a:t>
            </a:r>
            <a:r>
              <a:rPr sz="2400" b="1" dirty="0">
                <a:latin typeface="Arial Narrow"/>
                <a:cs typeface="Arial Narrow"/>
              </a:rPr>
              <a:t>ining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0323" y="1389602"/>
            <a:ext cx="74485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tabLst>
                <a:tab pos="299085" algn="l"/>
              </a:tabLst>
            </a:pPr>
            <a:r>
              <a:rPr sz="1600" spc="-5" dirty="0">
                <a:latin typeface="Arial Narrow"/>
                <a:cs typeface="Arial Narrow"/>
              </a:rPr>
              <a:t>-	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t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 tools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aim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to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fin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hidd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5" dirty="0">
                <a:latin typeface="Arial Narrow"/>
                <a:cs typeface="Arial Narrow"/>
              </a:rPr>
              <a:t>at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erns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and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relation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hips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twe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information</a:t>
            </a:r>
            <a:r>
              <a:rPr sz="1600" spc="-10" dirty="0">
                <a:latin typeface="Arial Narrow"/>
                <a:cs typeface="Arial Narrow"/>
              </a:rPr>
              <a:t> to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answ</a:t>
            </a:r>
            <a:r>
              <a:rPr sz="1600" spc="-5" dirty="0">
                <a:latin typeface="Arial Narrow"/>
                <a:cs typeface="Arial Narrow"/>
              </a:rPr>
              <a:t>er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o</a:t>
            </a:r>
            <a:r>
              <a:rPr sz="1600" spc="-5" dirty="0">
                <a:latin typeface="Arial Narrow"/>
                <a:cs typeface="Arial Narrow"/>
              </a:rPr>
              <a:t>r </a:t>
            </a:r>
            <a:r>
              <a:rPr sz="1600" spc="-15" dirty="0">
                <a:latin typeface="Arial Narrow"/>
                <a:cs typeface="Arial Narrow"/>
              </a:rPr>
              <a:t>mor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for</a:t>
            </a:r>
            <a:r>
              <a:rPr sz="1600" spc="-5" dirty="0">
                <a:latin typeface="Arial Narrow"/>
                <a:cs typeface="Arial Narrow"/>
              </a:rPr>
              <a:t> a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terpris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.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an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pre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iction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act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 or</a:t>
            </a:r>
            <a:r>
              <a:rPr sz="1600" spc="-10" dirty="0">
                <a:latin typeface="Arial Narrow"/>
                <a:cs typeface="Arial Narrow"/>
              </a:rPr>
              <a:t> 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cision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ak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g.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3072" y="2741676"/>
            <a:ext cx="5445252" cy="3165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1891" y="5736336"/>
            <a:ext cx="2331720" cy="246221"/>
          </a:xfrm>
          <a:prstGeom prst="rect">
            <a:avLst/>
          </a:prstGeom>
          <a:ln w="9144">
            <a:solidFill>
              <a:srgbClr val="5151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5795"/>
            <a:r>
              <a:rPr sz="1600" b="1" spc="-15" dirty="0">
                <a:latin typeface="Calibri"/>
                <a:cs typeface="Calibri"/>
              </a:rPr>
              <a:t>D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a Mini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Adv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ed</a:t>
            </a:r>
            <a:r>
              <a:rPr b="1" spc="-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M</a:t>
            </a:r>
            <a:r>
              <a:rPr b="1" dirty="0">
                <a:latin typeface="Arial Narrow"/>
                <a:cs typeface="Arial Narrow"/>
              </a:rPr>
              <a:t>a</a:t>
            </a:r>
            <a:r>
              <a:rPr b="1" spc="-10" dirty="0">
                <a:latin typeface="Arial Narrow"/>
                <a:cs typeface="Arial Narrow"/>
              </a:rPr>
              <a:t>chi</a:t>
            </a:r>
            <a:r>
              <a:rPr b="1" spc="-20" dirty="0">
                <a:latin typeface="Arial Narrow"/>
                <a:cs typeface="Arial Narrow"/>
              </a:rPr>
              <a:t>n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-10" dirty="0">
                <a:latin typeface="Arial Narrow"/>
                <a:cs typeface="Arial Narrow"/>
              </a:rPr>
              <a:t>earn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ng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324" y="991905"/>
            <a:ext cx="7386955" cy="4442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spc="-5" dirty="0">
                <a:latin typeface="Arial Narrow"/>
                <a:cs typeface="Arial Narrow"/>
              </a:rPr>
              <a:t>Mac</a:t>
            </a:r>
            <a:r>
              <a:rPr sz="2400" b="1" spc="-10" dirty="0">
                <a:latin typeface="Arial Narrow"/>
                <a:cs typeface="Arial Narrow"/>
              </a:rPr>
              <a:t>h</a:t>
            </a:r>
            <a:r>
              <a:rPr sz="2400" b="1" spc="-5" dirty="0">
                <a:latin typeface="Arial Narrow"/>
                <a:cs typeface="Arial Narrow"/>
              </a:rPr>
              <a:t>in</a:t>
            </a:r>
            <a:r>
              <a:rPr sz="2400" b="1" dirty="0">
                <a:latin typeface="Arial Narrow"/>
                <a:cs typeface="Arial Narrow"/>
              </a:rPr>
              <a:t>e</a:t>
            </a:r>
            <a:r>
              <a:rPr sz="2400" b="1" spc="10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Le</a:t>
            </a:r>
            <a:r>
              <a:rPr sz="2400" b="1" spc="-10" dirty="0">
                <a:latin typeface="Arial Narrow"/>
                <a:cs typeface="Arial Narrow"/>
              </a:rPr>
              <a:t>a</a:t>
            </a:r>
            <a:r>
              <a:rPr sz="2400" b="1" dirty="0">
                <a:latin typeface="Arial Narrow"/>
                <a:cs typeface="Arial Narrow"/>
              </a:rPr>
              <a:t>rning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T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t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 comp</a:t>
            </a:r>
            <a:r>
              <a:rPr sz="1600" spc="-5" dirty="0">
                <a:latin typeface="Arial Narrow"/>
                <a:cs typeface="Arial Narrow"/>
              </a:rPr>
              <a:t>utat</a:t>
            </a:r>
            <a:r>
              <a:rPr sz="1600" spc="-15" dirty="0">
                <a:latin typeface="Arial Narrow"/>
                <a:cs typeface="Arial Narrow"/>
              </a:rPr>
              <a:t>iona</a:t>
            </a:r>
            <a:r>
              <a:rPr sz="1600" spc="-5" dirty="0">
                <a:latin typeface="Arial Narrow"/>
                <a:cs typeface="Arial Narrow"/>
              </a:rPr>
              <a:t>l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etho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tomate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q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isit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kn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0" dirty="0">
                <a:latin typeface="Arial Narrow"/>
                <a:cs typeface="Arial Narrow"/>
              </a:rPr>
              <a:t>wled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om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5" dirty="0">
                <a:latin typeface="Arial Narrow"/>
                <a:cs typeface="Arial Narrow"/>
              </a:rPr>
              <a:t>er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c</a:t>
            </a:r>
            <a:r>
              <a:rPr sz="1600" spc="-15" dirty="0">
                <a:latin typeface="Arial Narrow"/>
                <a:cs typeface="Arial Narrow"/>
              </a:rPr>
              <a:t>e.</a:t>
            </a:r>
            <a:endParaRPr sz="1600">
              <a:latin typeface="Arial Narrow"/>
              <a:cs typeface="Arial Narrow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/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Enterprises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p</a:t>
            </a:r>
            <a:r>
              <a:rPr sz="1600" spc="-10" dirty="0">
                <a:latin typeface="Arial Narrow"/>
                <a:cs typeface="Arial Narrow"/>
              </a:rPr>
              <a:t>plication,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achine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L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arning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es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St</a:t>
            </a:r>
            <a:r>
              <a:rPr sz="1600" spc="-5" dirty="0">
                <a:latin typeface="Arial Narrow"/>
                <a:cs typeface="Arial Narrow"/>
              </a:rPr>
              <a:t>atistics, </a:t>
            </a:r>
            <a:r>
              <a:rPr sz="1600" spc="-10" dirty="0">
                <a:latin typeface="Arial Narrow"/>
                <a:cs typeface="Arial Narrow"/>
              </a:rPr>
              <a:t>Math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cs,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15" dirty="0">
                <a:latin typeface="Arial Narrow"/>
                <a:cs typeface="Arial Narrow"/>
              </a:rPr>
              <a:t>ute</a:t>
            </a:r>
            <a:r>
              <a:rPr sz="1600" spc="-5" dirty="0">
                <a:latin typeface="Arial Narrow"/>
                <a:cs typeface="Arial Narrow"/>
              </a:rPr>
              <a:t>r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5" dirty="0">
                <a:latin typeface="Arial Narrow"/>
                <a:cs typeface="Arial Narrow"/>
              </a:rPr>
              <a:t>ie</a:t>
            </a:r>
            <a:r>
              <a:rPr sz="1600" spc="-10" dirty="0">
                <a:latin typeface="Arial Narrow"/>
                <a:cs typeface="Arial Narrow"/>
              </a:rPr>
              <a:t>nc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Gra</a:t>
            </a:r>
            <a:r>
              <a:rPr sz="1600" spc="-5" dirty="0">
                <a:latin typeface="Arial Narrow"/>
                <a:cs typeface="Arial Narrow"/>
              </a:rPr>
              <a:t>p</a:t>
            </a:r>
            <a:r>
              <a:rPr sz="1600" spc="-10" dirty="0">
                <a:latin typeface="Arial Narrow"/>
                <a:cs typeface="Arial Narrow"/>
              </a:rPr>
              <a:t>hs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0" dirty="0">
                <a:latin typeface="Arial Narrow"/>
                <a:cs typeface="Arial Narrow"/>
              </a:rPr>
              <a:t>ry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engine</a:t>
            </a:r>
            <a:r>
              <a:rPr sz="1600" spc="-5" dirty="0">
                <a:latin typeface="Arial Narrow"/>
                <a:cs typeface="Arial Narrow"/>
              </a:rPr>
              <a:t>er</a:t>
            </a:r>
            <a:r>
              <a:rPr sz="1600" spc="-20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tasks</a:t>
            </a:r>
            <a:r>
              <a:rPr sz="1600" spc="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related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to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es</a:t>
            </a:r>
            <a:r>
              <a:rPr sz="1600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.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5" dirty="0">
                <a:latin typeface="Arial Narrow"/>
                <a:cs typeface="Arial Narrow"/>
              </a:rPr>
              <a:t>id</a:t>
            </a:r>
            <a:r>
              <a:rPr sz="1600" spc="-10" dirty="0">
                <a:latin typeface="Arial Narrow"/>
                <a:cs typeface="Arial Narrow"/>
              </a:rPr>
              <a:t>es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se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5" dirty="0">
                <a:latin typeface="Arial Narrow"/>
                <a:cs typeface="Arial Narrow"/>
              </a:rPr>
              <a:t>at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erns 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dimin</a:t>
            </a:r>
            <a:r>
              <a:rPr sz="1600" spc="-15" dirty="0">
                <a:latin typeface="Arial Narrow"/>
                <a:cs typeface="Arial Narrow"/>
              </a:rPr>
              <a:t>ish</a:t>
            </a:r>
            <a:r>
              <a:rPr sz="1600" spc="-10" dirty="0">
                <a:latin typeface="Arial Narrow"/>
                <a:cs typeface="Arial Narrow"/>
              </a:rPr>
              <a:t> i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reg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lari</a:t>
            </a:r>
            <a:r>
              <a:rPr sz="1600" spc="-15" dirty="0">
                <a:latin typeface="Arial Narrow"/>
                <a:cs typeface="Arial Narrow"/>
              </a:rPr>
              <a:t>tie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errors</a:t>
            </a:r>
            <a:endParaRPr sz="1600">
              <a:latin typeface="Arial Narrow"/>
              <a:cs typeface="Arial Narrow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/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p</a:t>
            </a:r>
            <a:r>
              <a:rPr sz="1600" spc="-10" dirty="0">
                <a:latin typeface="Arial Narrow"/>
                <a:cs typeface="Arial Narrow"/>
              </a:rPr>
              <a:t>plications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20" dirty="0">
                <a:latin typeface="Arial Narrow"/>
                <a:cs typeface="Arial Narrow"/>
              </a:rPr>
              <a:t> m</a:t>
            </a:r>
            <a:r>
              <a:rPr sz="1600" spc="-10" dirty="0">
                <a:latin typeface="Arial Narrow"/>
                <a:cs typeface="Arial Narrow"/>
              </a:rPr>
              <a:t>an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20" dirty="0">
                <a:latin typeface="Arial Narrow"/>
                <a:cs typeface="Arial Narrow"/>
              </a:rPr>
              <a:t>men</a:t>
            </a:r>
            <a:r>
              <a:rPr sz="1600" spc="-5" dirty="0">
                <a:latin typeface="Arial Narrow"/>
                <a:cs typeface="Arial Narrow"/>
              </a:rPr>
              <a:t>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can be: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Sto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k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prediction,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15" dirty="0">
                <a:latin typeface="Arial Narrow"/>
                <a:cs typeface="Arial Narrow"/>
              </a:rPr>
              <a:t>c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ou</a:t>
            </a:r>
            <a:r>
              <a:rPr sz="1600" spc="-15" dirty="0">
                <a:latin typeface="Arial Narrow"/>
                <a:cs typeface="Arial Narrow"/>
              </a:rPr>
              <a:t>ntin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5" dirty="0">
                <a:latin typeface="Arial Narrow"/>
                <a:cs typeface="Arial Narrow"/>
              </a:rPr>
              <a:t>c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rac</a:t>
            </a:r>
            <a:r>
              <a:rPr sz="1600" spc="-100" dirty="0">
                <a:latin typeface="Arial Narrow"/>
                <a:cs typeface="Arial Narrow"/>
              </a:rPr>
              <a:t>y</a:t>
            </a:r>
            <a:r>
              <a:rPr sz="1600" spc="-5" dirty="0">
                <a:latin typeface="Arial Narrow"/>
                <a:cs typeface="Arial Narrow"/>
              </a:rPr>
              <a:t>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5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Insura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ce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Fraud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tect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n,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0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k</a:t>
            </a:r>
            <a:r>
              <a:rPr sz="1600" spc="-10" dirty="0">
                <a:latin typeface="Arial Narrow"/>
                <a:cs typeface="Arial Narrow"/>
              </a:rPr>
              <a:t>ruptcy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pre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iction,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Risk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Pre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iction,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0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Busine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s Proce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Impro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0" dirty="0">
                <a:latin typeface="Arial Narrow"/>
                <a:cs typeface="Arial Narrow"/>
              </a:rPr>
              <a:t>ement,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5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any oth</a:t>
            </a:r>
            <a:r>
              <a:rPr sz="1600" spc="-5" dirty="0">
                <a:latin typeface="Arial Narrow"/>
                <a:cs typeface="Arial Narrow"/>
              </a:rPr>
              <a:t>ers</a:t>
            </a:r>
            <a:r>
              <a:rPr sz="1600" spc="-15" dirty="0">
                <a:latin typeface="Arial Narrow"/>
                <a:cs typeface="Arial Narrow"/>
              </a:rPr>
              <a:t>…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732" y="5615939"/>
            <a:ext cx="2808350" cy="1167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5975" y="5643371"/>
            <a:ext cx="2723388" cy="1082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5976" y="5643371"/>
            <a:ext cx="2723515" cy="1082040"/>
          </a:xfrm>
          <a:custGeom>
            <a:avLst/>
            <a:gdLst/>
            <a:ahLst/>
            <a:cxnLst/>
            <a:rect l="l" t="t" r="r" b="b"/>
            <a:pathLst>
              <a:path w="2723515" h="1082040">
                <a:moveTo>
                  <a:pt x="0" y="541019"/>
                </a:moveTo>
                <a:lnTo>
                  <a:pt x="4513" y="496648"/>
                </a:lnTo>
                <a:lnTo>
                  <a:pt x="17820" y="453264"/>
                </a:lnTo>
                <a:lnTo>
                  <a:pt x="39571" y="411007"/>
                </a:lnTo>
                <a:lnTo>
                  <a:pt x="69415" y="370017"/>
                </a:lnTo>
                <a:lnTo>
                  <a:pt x="107001" y="330432"/>
                </a:lnTo>
                <a:lnTo>
                  <a:pt x="151980" y="292392"/>
                </a:lnTo>
                <a:lnTo>
                  <a:pt x="204000" y="256035"/>
                </a:lnTo>
                <a:lnTo>
                  <a:pt x="262713" y="221502"/>
                </a:lnTo>
                <a:lnTo>
                  <a:pt x="327766" y="188931"/>
                </a:lnTo>
                <a:lnTo>
                  <a:pt x="398811" y="158462"/>
                </a:lnTo>
                <a:lnTo>
                  <a:pt x="475497" y="130234"/>
                </a:lnTo>
                <a:lnTo>
                  <a:pt x="557473" y="104386"/>
                </a:lnTo>
                <a:lnTo>
                  <a:pt x="644389" y="81058"/>
                </a:lnTo>
                <a:lnTo>
                  <a:pt x="735894" y="60388"/>
                </a:lnTo>
                <a:lnTo>
                  <a:pt x="831639" y="42516"/>
                </a:lnTo>
                <a:lnTo>
                  <a:pt x="931273" y="27581"/>
                </a:lnTo>
                <a:lnTo>
                  <a:pt x="1034446" y="15723"/>
                </a:lnTo>
                <a:lnTo>
                  <a:pt x="1140807" y="7081"/>
                </a:lnTo>
                <a:lnTo>
                  <a:pt x="1250006" y="1793"/>
                </a:lnTo>
                <a:lnTo>
                  <a:pt x="1361694" y="0"/>
                </a:lnTo>
                <a:lnTo>
                  <a:pt x="1473381" y="1793"/>
                </a:lnTo>
                <a:lnTo>
                  <a:pt x="1582580" y="7081"/>
                </a:lnTo>
                <a:lnTo>
                  <a:pt x="1688941" y="15723"/>
                </a:lnTo>
                <a:lnTo>
                  <a:pt x="1792114" y="27581"/>
                </a:lnTo>
                <a:lnTo>
                  <a:pt x="1891748" y="42516"/>
                </a:lnTo>
                <a:lnTo>
                  <a:pt x="1987493" y="60388"/>
                </a:lnTo>
                <a:lnTo>
                  <a:pt x="2078998" y="81058"/>
                </a:lnTo>
                <a:lnTo>
                  <a:pt x="2165914" y="104386"/>
                </a:lnTo>
                <a:lnTo>
                  <a:pt x="2247890" y="130234"/>
                </a:lnTo>
                <a:lnTo>
                  <a:pt x="2324576" y="158462"/>
                </a:lnTo>
                <a:lnTo>
                  <a:pt x="2395621" y="188931"/>
                </a:lnTo>
                <a:lnTo>
                  <a:pt x="2460674" y="221502"/>
                </a:lnTo>
                <a:lnTo>
                  <a:pt x="2519387" y="256035"/>
                </a:lnTo>
                <a:lnTo>
                  <a:pt x="2571407" y="292392"/>
                </a:lnTo>
                <a:lnTo>
                  <a:pt x="2616386" y="330432"/>
                </a:lnTo>
                <a:lnTo>
                  <a:pt x="2653972" y="370017"/>
                </a:lnTo>
                <a:lnTo>
                  <a:pt x="2683816" y="411007"/>
                </a:lnTo>
                <a:lnTo>
                  <a:pt x="2705567" y="453264"/>
                </a:lnTo>
                <a:lnTo>
                  <a:pt x="2718874" y="496648"/>
                </a:lnTo>
                <a:lnTo>
                  <a:pt x="2723388" y="541019"/>
                </a:lnTo>
                <a:lnTo>
                  <a:pt x="2718874" y="585391"/>
                </a:lnTo>
                <a:lnTo>
                  <a:pt x="2705567" y="628775"/>
                </a:lnTo>
                <a:lnTo>
                  <a:pt x="2683816" y="671032"/>
                </a:lnTo>
                <a:lnTo>
                  <a:pt x="2653972" y="712022"/>
                </a:lnTo>
                <a:lnTo>
                  <a:pt x="2616386" y="751607"/>
                </a:lnTo>
                <a:lnTo>
                  <a:pt x="2571407" y="789647"/>
                </a:lnTo>
                <a:lnTo>
                  <a:pt x="2519387" y="826004"/>
                </a:lnTo>
                <a:lnTo>
                  <a:pt x="2460674" y="860537"/>
                </a:lnTo>
                <a:lnTo>
                  <a:pt x="2395621" y="893108"/>
                </a:lnTo>
                <a:lnTo>
                  <a:pt x="2324576" y="923577"/>
                </a:lnTo>
                <a:lnTo>
                  <a:pt x="2247890" y="951805"/>
                </a:lnTo>
                <a:lnTo>
                  <a:pt x="2165914" y="977653"/>
                </a:lnTo>
                <a:lnTo>
                  <a:pt x="2078998" y="1000981"/>
                </a:lnTo>
                <a:lnTo>
                  <a:pt x="1987493" y="1021651"/>
                </a:lnTo>
                <a:lnTo>
                  <a:pt x="1891748" y="1039523"/>
                </a:lnTo>
                <a:lnTo>
                  <a:pt x="1792114" y="1054458"/>
                </a:lnTo>
                <a:lnTo>
                  <a:pt x="1688941" y="1066316"/>
                </a:lnTo>
                <a:lnTo>
                  <a:pt x="1582580" y="1074958"/>
                </a:lnTo>
                <a:lnTo>
                  <a:pt x="1473381" y="1080246"/>
                </a:lnTo>
                <a:lnTo>
                  <a:pt x="1361694" y="1082039"/>
                </a:lnTo>
                <a:lnTo>
                  <a:pt x="1250006" y="1080246"/>
                </a:lnTo>
                <a:lnTo>
                  <a:pt x="1140807" y="1074958"/>
                </a:lnTo>
                <a:lnTo>
                  <a:pt x="1034446" y="1066316"/>
                </a:lnTo>
                <a:lnTo>
                  <a:pt x="931273" y="1054458"/>
                </a:lnTo>
                <a:lnTo>
                  <a:pt x="831639" y="1039523"/>
                </a:lnTo>
                <a:lnTo>
                  <a:pt x="735894" y="1021651"/>
                </a:lnTo>
                <a:lnTo>
                  <a:pt x="644389" y="1000981"/>
                </a:lnTo>
                <a:lnTo>
                  <a:pt x="557473" y="977653"/>
                </a:lnTo>
                <a:lnTo>
                  <a:pt x="475497" y="951805"/>
                </a:lnTo>
                <a:lnTo>
                  <a:pt x="398811" y="923577"/>
                </a:lnTo>
                <a:lnTo>
                  <a:pt x="327766" y="893108"/>
                </a:lnTo>
                <a:lnTo>
                  <a:pt x="262713" y="860537"/>
                </a:lnTo>
                <a:lnTo>
                  <a:pt x="204000" y="826004"/>
                </a:lnTo>
                <a:lnTo>
                  <a:pt x="151980" y="789647"/>
                </a:lnTo>
                <a:lnTo>
                  <a:pt x="107001" y="751607"/>
                </a:lnTo>
                <a:lnTo>
                  <a:pt x="69415" y="712022"/>
                </a:lnTo>
                <a:lnTo>
                  <a:pt x="39571" y="671032"/>
                </a:lnTo>
                <a:lnTo>
                  <a:pt x="17820" y="628775"/>
                </a:lnTo>
                <a:lnTo>
                  <a:pt x="4513" y="585391"/>
                </a:lnTo>
                <a:lnTo>
                  <a:pt x="0" y="5410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9057" y="6081319"/>
            <a:ext cx="1156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ning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0" y="5615941"/>
            <a:ext cx="3140582" cy="101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432" y="5879591"/>
            <a:ext cx="2247518" cy="555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8144" y="5643371"/>
            <a:ext cx="3055620" cy="925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8144" y="5643371"/>
            <a:ext cx="3055620" cy="925194"/>
          </a:xfrm>
          <a:custGeom>
            <a:avLst/>
            <a:gdLst/>
            <a:ahLst/>
            <a:cxnLst/>
            <a:rect l="l" t="t" r="r" b="b"/>
            <a:pathLst>
              <a:path w="3055620" h="925195">
                <a:moveTo>
                  <a:pt x="0" y="462533"/>
                </a:moveTo>
                <a:lnTo>
                  <a:pt x="5064" y="424599"/>
                </a:lnTo>
                <a:lnTo>
                  <a:pt x="19996" y="387509"/>
                </a:lnTo>
                <a:lnTo>
                  <a:pt x="44402" y="351382"/>
                </a:lnTo>
                <a:lnTo>
                  <a:pt x="77888" y="316338"/>
                </a:lnTo>
                <a:lnTo>
                  <a:pt x="120062" y="282496"/>
                </a:lnTo>
                <a:lnTo>
                  <a:pt x="170531" y="249974"/>
                </a:lnTo>
                <a:lnTo>
                  <a:pt x="228900" y="218892"/>
                </a:lnTo>
                <a:lnTo>
                  <a:pt x="294778" y="189368"/>
                </a:lnTo>
                <a:lnTo>
                  <a:pt x="367770" y="161522"/>
                </a:lnTo>
                <a:lnTo>
                  <a:pt x="447484" y="135474"/>
                </a:lnTo>
                <a:lnTo>
                  <a:pt x="533526" y="111341"/>
                </a:lnTo>
                <a:lnTo>
                  <a:pt x="625504" y="89243"/>
                </a:lnTo>
                <a:lnTo>
                  <a:pt x="723024" y="69298"/>
                </a:lnTo>
                <a:lnTo>
                  <a:pt x="825692" y="51627"/>
                </a:lnTo>
                <a:lnTo>
                  <a:pt x="933116" y="36348"/>
                </a:lnTo>
                <a:lnTo>
                  <a:pt x="1044903" y="23580"/>
                </a:lnTo>
                <a:lnTo>
                  <a:pt x="1160658" y="13442"/>
                </a:lnTo>
                <a:lnTo>
                  <a:pt x="1279990" y="6053"/>
                </a:lnTo>
                <a:lnTo>
                  <a:pt x="1402505" y="1533"/>
                </a:lnTo>
                <a:lnTo>
                  <a:pt x="1527809" y="0"/>
                </a:lnTo>
                <a:lnTo>
                  <a:pt x="1653114" y="1533"/>
                </a:lnTo>
                <a:lnTo>
                  <a:pt x="1775629" y="6053"/>
                </a:lnTo>
                <a:lnTo>
                  <a:pt x="1894961" y="13442"/>
                </a:lnTo>
                <a:lnTo>
                  <a:pt x="2010716" y="23580"/>
                </a:lnTo>
                <a:lnTo>
                  <a:pt x="2122503" y="36348"/>
                </a:lnTo>
                <a:lnTo>
                  <a:pt x="2229927" y="51627"/>
                </a:lnTo>
                <a:lnTo>
                  <a:pt x="2332595" y="69298"/>
                </a:lnTo>
                <a:lnTo>
                  <a:pt x="2430115" y="89243"/>
                </a:lnTo>
                <a:lnTo>
                  <a:pt x="2522093" y="111341"/>
                </a:lnTo>
                <a:lnTo>
                  <a:pt x="2608135" y="135474"/>
                </a:lnTo>
                <a:lnTo>
                  <a:pt x="2687849" y="161522"/>
                </a:lnTo>
                <a:lnTo>
                  <a:pt x="2760841" y="189368"/>
                </a:lnTo>
                <a:lnTo>
                  <a:pt x="2826719" y="218892"/>
                </a:lnTo>
                <a:lnTo>
                  <a:pt x="2885088" y="249974"/>
                </a:lnTo>
                <a:lnTo>
                  <a:pt x="2935557" y="282496"/>
                </a:lnTo>
                <a:lnTo>
                  <a:pt x="2977731" y="316338"/>
                </a:lnTo>
                <a:lnTo>
                  <a:pt x="3011217" y="351382"/>
                </a:lnTo>
                <a:lnTo>
                  <a:pt x="3035623" y="387509"/>
                </a:lnTo>
                <a:lnTo>
                  <a:pt x="3050555" y="424599"/>
                </a:lnTo>
                <a:lnTo>
                  <a:pt x="3055620" y="462533"/>
                </a:lnTo>
                <a:lnTo>
                  <a:pt x="3050555" y="500468"/>
                </a:lnTo>
                <a:lnTo>
                  <a:pt x="3035623" y="537558"/>
                </a:lnTo>
                <a:lnTo>
                  <a:pt x="3011217" y="573685"/>
                </a:lnTo>
                <a:lnTo>
                  <a:pt x="2977731" y="608729"/>
                </a:lnTo>
                <a:lnTo>
                  <a:pt x="2935557" y="642571"/>
                </a:lnTo>
                <a:lnTo>
                  <a:pt x="2885088" y="675093"/>
                </a:lnTo>
                <a:lnTo>
                  <a:pt x="2826719" y="706175"/>
                </a:lnTo>
                <a:lnTo>
                  <a:pt x="2760841" y="735699"/>
                </a:lnTo>
                <a:lnTo>
                  <a:pt x="2687849" y="763545"/>
                </a:lnTo>
                <a:lnTo>
                  <a:pt x="2608135" y="789593"/>
                </a:lnTo>
                <a:lnTo>
                  <a:pt x="2522093" y="813726"/>
                </a:lnTo>
                <a:lnTo>
                  <a:pt x="2430115" y="835824"/>
                </a:lnTo>
                <a:lnTo>
                  <a:pt x="2332595" y="855769"/>
                </a:lnTo>
                <a:lnTo>
                  <a:pt x="2229927" y="873440"/>
                </a:lnTo>
                <a:lnTo>
                  <a:pt x="2122503" y="888719"/>
                </a:lnTo>
                <a:lnTo>
                  <a:pt x="2010716" y="901487"/>
                </a:lnTo>
                <a:lnTo>
                  <a:pt x="1894961" y="911625"/>
                </a:lnTo>
                <a:lnTo>
                  <a:pt x="1775629" y="919014"/>
                </a:lnTo>
                <a:lnTo>
                  <a:pt x="1653114" y="923534"/>
                </a:lnTo>
                <a:lnTo>
                  <a:pt x="1527809" y="925067"/>
                </a:lnTo>
                <a:lnTo>
                  <a:pt x="1402505" y="923534"/>
                </a:lnTo>
                <a:lnTo>
                  <a:pt x="1279990" y="919014"/>
                </a:lnTo>
                <a:lnTo>
                  <a:pt x="1160658" y="911625"/>
                </a:lnTo>
                <a:lnTo>
                  <a:pt x="1044903" y="901487"/>
                </a:lnTo>
                <a:lnTo>
                  <a:pt x="933116" y="888719"/>
                </a:lnTo>
                <a:lnTo>
                  <a:pt x="825692" y="873440"/>
                </a:lnTo>
                <a:lnTo>
                  <a:pt x="723024" y="855769"/>
                </a:lnTo>
                <a:lnTo>
                  <a:pt x="625504" y="835824"/>
                </a:lnTo>
                <a:lnTo>
                  <a:pt x="533526" y="813726"/>
                </a:lnTo>
                <a:lnTo>
                  <a:pt x="447484" y="789593"/>
                </a:lnTo>
                <a:lnTo>
                  <a:pt x="367770" y="763545"/>
                </a:lnTo>
                <a:lnTo>
                  <a:pt x="294778" y="735699"/>
                </a:lnTo>
                <a:lnTo>
                  <a:pt x="228900" y="706175"/>
                </a:lnTo>
                <a:lnTo>
                  <a:pt x="170531" y="675093"/>
                </a:lnTo>
                <a:lnTo>
                  <a:pt x="120062" y="642571"/>
                </a:lnTo>
                <a:lnTo>
                  <a:pt x="77888" y="608729"/>
                </a:lnTo>
                <a:lnTo>
                  <a:pt x="44402" y="573685"/>
                </a:lnTo>
                <a:lnTo>
                  <a:pt x="19996" y="537558"/>
                </a:lnTo>
                <a:lnTo>
                  <a:pt x="5064" y="500468"/>
                </a:lnTo>
                <a:lnTo>
                  <a:pt x="0" y="4625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15834" y="6002376"/>
            <a:ext cx="19227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Calibri"/>
                <a:cs typeface="Calibri"/>
              </a:rPr>
              <a:t>Ar</a:t>
            </a:r>
            <a:r>
              <a:rPr spc="-2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ifi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al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el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en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7448" y="5148072"/>
            <a:ext cx="3342640" cy="1320165"/>
          </a:xfrm>
          <a:custGeom>
            <a:avLst/>
            <a:gdLst/>
            <a:ahLst/>
            <a:cxnLst/>
            <a:rect l="l" t="t" r="r" b="b"/>
            <a:pathLst>
              <a:path w="3342640" h="1320164">
                <a:moveTo>
                  <a:pt x="1671065" y="0"/>
                </a:moveTo>
                <a:lnTo>
                  <a:pt x="0" y="504113"/>
                </a:lnTo>
                <a:lnTo>
                  <a:pt x="638301" y="1319783"/>
                </a:lnTo>
                <a:lnTo>
                  <a:pt x="2703829" y="1319783"/>
                </a:lnTo>
                <a:lnTo>
                  <a:pt x="3342131" y="504113"/>
                </a:lnTo>
                <a:lnTo>
                  <a:pt x="1671065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7448" y="5148072"/>
            <a:ext cx="3342640" cy="1320165"/>
          </a:xfrm>
          <a:custGeom>
            <a:avLst/>
            <a:gdLst/>
            <a:ahLst/>
            <a:cxnLst/>
            <a:rect l="l" t="t" r="r" b="b"/>
            <a:pathLst>
              <a:path w="3342640" h="1320164">
                <a:moveTo>
                  <a:pt x="0" y="504113"/>
                </a:moveTo>
                <a:lnTo>
                  <a:pt x="1671065" y="0"/>
                </a:lnTo>
                <a:lnTo>
                  <a:pt x="3342131" y="504113"/>
                </a:lnTo>
                <a:lnTo>
                  <a:pt x="2703829" y="1319783"/>
                </a:lnTo>
                <a:lnTo>
                  <a:pt x="638301" y="1319783"/>
                </a:lnTo>
                <a:lnTo>
                  <a:pt x="0" y="5041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55360" y="5860644"/>
            <a:ext cx="16865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libri"/>
                <a:cs typeface="Calibri"/>
              </a:rPr>
              <a:t>Ma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hin</a:t>
            </a:r>
            <a:r>
              <a:rPr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Learning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323" y="991906"/>
            <a:ext cx="7510780" cy="180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dirty="0">
                <a:latin typeface="Arial Narrow"/>
                <a:cs typeface="Arial Narrow"/>
              </a:rPr>
              <a:t>C</a:t>
            </a:r>
            <a:r>
              <a:rPr sz="2400" b="1" spc="-10" dirty="0">
                <a:latin typeface="Arial Narrow"/>
                <a:cs typeface="Arial Narrow"/>
              </a:rPr>
              <a:t>o</a:t>
            </a:r>
            <a:r>
              <a:rPr sz="2400" b="1" dirty="0">
                <a:latin typeface="Arial Narrow"/>
                <a:cs typeface="Arial Narrow"/>
              </a:rPr>
              <a:t>nc</a:t>
            </a:r>
            <a:r>
              <a:rPr sz="2400" b="1" spc="-10" dirty="0">
                <a:latin typeface="Arial Narrow"/>
                <a:cs typeface="Arial Narrow"/>
              </a:rPr>
              <a:t>e</a:t>
            </a:r>
            <a:r>
              <a:rPr sz="2400" b="1" dirty="0">
                <a:latin typeface="Arial Narrow"/>
                <a:cs typeface="Arial Narrow"/>
              </a:rPr>
              <a:t>pt</a:t>
            </a:r>
            <a:endParaRPr sz="2400">
              <a:latin typeface="Arial Narrow"/>
              <a:cs typeface="Arial Narrow"/>
            </a:endParaRPr>
          </a:p>
          <a:p>
            <a:pPr marL="12700" marR="508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al</a:t>
            </a:r>
            <a:r>
              <a:rPr sz="1600" spc="-5" dirty="0">
                <a:latin typeface="Arial Narrow"/>
                <a:cs typeface="Arial Narrow"/>
              </a:rPr>
              <a:t>yt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cs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de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otes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t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etho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s,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tech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5" dirty="0">
                <a:latin typeface="Arial Narrow"/>
                <a:cs typeface="Arial Narrow"/>
              </a:rPr>
              <a:t>iq</a:t>
            </a:r>
            <a:r>
              <a:rPr sz="1600" spc="-10" dirty="0">
                <a:latin typeface="Arial Narrow"/>
                <a:cs typeface="Arial Narrow"/>
              </a:rPr>
              <a:t>ue</a:t>
            </a:r>
            <a:r>
              <a:rPr sz="1600" spc="-5" dirty="0">
                <a:latin typeface="Arial Narrow"/>
                <a:cs typeface="Arial Narrow"/>
              </a:rPr>
              <a:t>s,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euristics,</a:t>
            </a:r>
            <a:r>
              <a:rPr sz="1600" spc="-10" dirty="0">
                <a:latin typeface="Arial Narrow"/>
                <a:cs typeface="Arial Narrow"/>
              </a:rPr>
              <a:t> 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ses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anal</a:t>
            </a:r>
            <a:r>
              <a:rPr sz="1600" spc="-5" dirty="0">
                <a:latin typeface="Arial Narrow"/>
                <a:cs typeface="Arial Narrow"/>
              </a:rPr>
              <a:t>y</a:t>
            </a:r>
            <a:r>
              <a:rPr sz="1600" spc="-10" dirty="0">
                <a:latin typeface="Arial Narrow"/>
                <a:cs typeface="Arial Narrow"/>
              </a:rPr>
              <a:t>z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ord</a:t>
            </a:r>
            <a:r>
              <a:rPr sz="1600" spc="-5" dirty="0">
                <a:latin typeface="Arial Narrow"/>
                <a:cs typeface="Arial Narrow"/>
              </a:rPr>
              <a:t>er to </a:t>
            </a:r>
            <a:r>
              <a:rPr sz="1600" spc="-15" dirty="0">
                <a:latin typeface="Arial Narrow"/>
                <a:cs typeface="Arial Narrow"/>
              </a:rPr>
              <a:t>fin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valua</a:t>
            </a:r>
            <a:r>
              <a:rPr sz="1600" spc="-5" dirty="0">
                <a:latin typeface="Arial Narrow"/>
                <a:cs typeface="Arial Narrow"/>
              </a:rPr>
              <a:t>b</a:t>
            </a:r>
            <a:r>
              <a:rPr sz="1600" spc="-10" dirty="0">
                <a:latin typeface="Arial Narrow"/>
                <a:cs typeface="Arial Narrow"/>
              </a:rPr>
              <a:t>le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informatio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y: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R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ve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ling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hidd</a:t>
            </a:r>
            <a:r>
              <a:rPr sz="1600" b="1" spc="-5" dirty="0">
                <a:latin typeface="Arial Narrow"/>
                <a:cs typeface="Arial Narrow"/>
              </a:rPr>
              <a:t>e</a:t>
            </a:r>
            <a:r>
              <a:rPr sz="1600" b="1" spc="-10" dirty="0">
                <a:latin typeface="Arial Narrow"/>
                <a:cs typeface="Arial Narrow"/>
              </a:rPr>
              <a:t>n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p</a:t>
            </a:r>
            <a:r>
              <a:rPr sz="1600" b="1" spc="-5" dirty="0">
                <a:latin typeface="Arial Narrow"/>
                <a:cs typeface="Arial Narrow"/>
              </a:rPr>
              <a:t>at</a:t>
            </a:r>
            <a:r>
              <a:rPr sz="1600" b="1" spc="-15" dirty="0">
                <a:latin typeface="Arial Narrow"/>
                <a:cs typeface="Arial Narrow"/>
              </a:rPr>
              <a:t>t</a:t>
            </a:r>
            <a:r>
              <a:rPr sz="1600" b="1" spc="-10" dirty="0">
                <a:latin typeface="Arial Narrow"/>
                <a:cs typeface="Arial Narrow"/>
              </a:rPr>
              <a:t>ern,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0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Finding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c</a:t>
            </a:r>
            <a:r>
              <a:rPr sz="1600" b="1" spc="-5" dirty="0">
                <a:latin typeface="Arial Narrow"/>
                <a:cs typeface="Arial Narrow"/>
              </a:rPr>
              <a:t>o</a:t>
            </a:r>
            <a:r>
              <a:rPr sz="1600" b="1" spc="-10" dirty="0">
                <a:latin typeface="Arial Narrow"/>
                <a:cs typeface="Arial Narrow"/>
              </a:rPr>
              <a:t>n</a:t>
            </a:r>
            <a:r>
              <a:rPr sz="1600" b="1" spc="-5" dirty="0">
                <a:latin typeface="Arial Narrow"/>
                <a:cs typeface="Arial Narrow"/>
              </a:rPr>
              <a:t>n</a:t>
            </a:r>
            <a:r>
              <a:rPr sz="1600" b="1" spc="-10" dirty="0">
                <a:latin typeface="Arial Narrow"/>
                <a:cs typeface="Arial Narrow"/>
              </a:rPr>
              <a:t>e</a:t>
            </a:r>
            <a:r>
              <a:rPr sz="1600" b="1" spc="-5" dirty="0">
                <a:latin typeface="Arial Narrow"/>
                <a:cs typeface="Arial Narrow"/>
              </a:rPr>
              <a:t>ct</a:t>
            </a:r>
            <a:r>
              <a:rPr sz="1600" b="1" spc="-15" dirty="0">
                <a:latin typeface="Arial Narrow"/>
                <a:cs typeface="Arial Narrow"/>
              </a:rPr>
              <a:t>i</a:t>
            </a:r>
            <a:r>
              <a:rPr sz="1600" b="1" spc="-10" dirty="0">
                <a:latin typeface="Arial Narrow"/>
                <a:cs typeface="Arial Narrow"/>
              </a:rPr>
              <a:t>o</a:t>
            </a:r>
            <a:r>
              <a:rPr sz="1600" b="1" spc="-5" dirty="0">
                <a:latin typeface="Arial Narrow"/>
                <a:cs typeface="Arial Narrow"/>
              </a:rPr>
              <a:t>n</a:t>
            </a:r>
            <a:r>
              <a:rPr sz="1600" b="1" spc="-10" dirty="0">
                <a:latin typeface="Arial Narrow"/>
                <a:cs typeface="Arial Narrow"/>
              </a:rPr>
              <a:t>s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twe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ce</a:t>
            </a:r>
            <a:r>
              <a:rPr sz="1600" spc="-5" dirty="0">
                <a:latin typeface="Arial Narrow"/>
                <a:cs typeface="Arial Narrow"/>
              </a:rPr>
              <a:t>pts,</a:t>
            </a:r>
            <a:endParaRPr sz="1600">
              <a:latin typeface="Arial Narrow"/>
              <a:cs typeface="Arial Narrow"/>
            </a:endParaRPr>
          </a:p>
          <a:p>
            <a:pPr marL="12700">
              <a:spcBef>
                <a:spcPts val="385"/>
              </a:spcBef>
            </a:pPr>
            <a:r>
              <a:rPr sz="1600" spc="-10" dirty="0">
                <a:latin typeface="Arial Narrow"/>
                <a:cs typeface="Arial Narrow"/>
              </a:rPr>
              <a:t>Wi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this,</a:t>
            </a:r>
            <a:r>
              <a:rPr sz="1600" spc="-10" dirty="0">
                <a:latin typeface="Arial Narrow"/>
                <a:cs typeface="Arial Narrow"/>
              </a:rPr>
              <a:t> b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esses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ay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take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et</a:t>
            </a:r>
            <a:r>
              <a:rPr sz="1600" spc="-15" dirty="0">
                <a:latin typeface="Arial Narrow"/>
                <a:cs typeface="Arial Narrow"/>
              </a:rPr>
              <a:t>ter/mor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curate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cision</a:t>
            </a:r>
            <a:r>
              <a:rPr sz="1600" spc="5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9412" y="3140964"/>
            <a:ext cx="3657599" cy="3384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323" y="991906"/>
            <a:ext cx="7424420" cy="374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spc="-150" dirty="0">
                <a:latin typeface="Arial Narrow"/>
                <a:cs typeface="Arial Narrow"/>
              </a:rPr>
              <a:t>T</a:t>
            </a:r>
            <a:r>
              <a:rPr sz="2400" b="1" spc="-5" dirty="0">
                <a:latin typeface="Arial Narrow"/>
                <a:cs typeface="Arial Narrow"/>
              </a:rPr>
              <a:t>yp</a:t>
            </a:r>
            <a:r>
              <a:rPr sz="2400" b="1" spc="-10" dirty="0">
                <a:latin typeface="Arial Narrow"/>
                <a:cs typeface="Arial Narrow"/>
              </a:rPr>
              <a:t>e</a:t>
            </a:r>
            <a:r>
              <a:rPr sz="2400" b="1" dirty="0">
                <a:latin typeface="Arial Narrow"/>
                <a:cs typeface="Arial Narrow"/>
              </a:rPr>
              <a:t>s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445"/>
              </a:spcBef>
            </a:pPr>
            <a:r>
              <a:rPr dirty="0">
                <a:latin typeface="Arial Narrow"/>
                <a:cs typeface="Arial Narrow"/>
              </a:rPr>
              <a:t>In </a:t>
            </a:r>
            <a:r>
              <a:rPr spc="-10" dirty="0">
                <a:latin typeface="Arial Narrow"/>
                <a:cs typeface="Arial Narrow"/>
              </a:rPr>
              <a:t>B</a:t>
            </a:r>
            <a:r>
              <a:rPr spc="-2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es</a:t>
            </a:r>
            <a:r>
              <a:rPr spc="5" dirty="0">
                <a:latin typeface="Arial Narrow"/>
                <a:cs typeface="Arial Narrow"/>
              </a:rPr>
              <a:t>s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ere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are 2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ra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ns</a:t>
            </a:r>
            <a:r>
              <a:rPr spc="5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of</a:t>
            </a:r>
            <a:r>
              <a:rPr spc="-8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spc="-2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yt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cs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:</a:t>
            </a:r>
            <a:endParaRPr>
              <a:latin typeface="Arial Narrow"/>
              <a:cs typeface="Arial Narrow"/>
            </a:endParaRPr>
          </a:p>
          <a:p>
            <a:pPr marL="299085" marR="5080" indent="-286385">
              <a:spcBef>
                <a:spcPts val="430"/>
              </a:spcBef>
              <a:buFont typeface="Arial Narrow"/>
              <a:buChar char="-"/>
              <a:tabLst>
                <a:tab pos="299720" algn="l"/>
              </a:tabLst>
            </a:pPr>
            <a:r>
              <a:rPr b="1" spc="-100" dirty="0">
                <a:latin typeface="Arial Narrow"/>
                <a:cs typeface="Arial Narrow"/>
              </a:rPr>
              <a:t>T</a:t>
            </a:r>
            <a:r>
              <a:rPr b="1" spc="-10" dirty="0">
                <a:latin typeface="Arial Narrow"/>
                <a:cs typeface="Arial Narrow"/>
              </a:rPr>
              <a:t>rad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tio</a:t>
            </a:r>
            <a:r>
              <a:rPr b="1" spc="-20" dirty="0">
                <a:latin typeface="Arial Narrow"/>
                <a:cs typeface="Arial Narrow"/>
              </a:rPr>
              <a:t>n</a:t>
            </a:r>
            <a:r>
              <a:rPr b="1" dirty="0">
                <a:latin typeface="Arial Narrow"/>
                <a:cs typeface="Arial Narrow"/>
              </a:rPr>
              <a:t>al</a:t>
            </a:r>
            <a:r>
              <a:rPr b="1" spc="-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-10" dirty="0">
                <a:latin typeface="Arial Narrow"/>
                <a:cs typeface="Arial Narrow"/>
              </a:rPr>
              <a:t>s</a:t>
            </a:r>
            <a:r>
              <a:rPr b="1" spc="-5" dirty="0">
                <a:latin typeface="Arial Narrow"/>
                <a:cs typeface="Arial Narrow"/>
              </a:rPr>
              <a:t>:</a:t>
            </a:r>
            <a:r>
              <a:rPr b="1"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set of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co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on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of 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yt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cs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at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us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ta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 sur</a:t>
            </a:r>
            <a:r>
              <a:rPr spc="-10" dirty="0">
                <a:latin typeface="Arial Narrow"/>
                <a:cs typeface="Arial Narrow"/>
              </a:rPr>
              <a:t>f</a:t>
            </a:r>
            <a:r>
              <a:rPr spc="-5" dirty="0">
                <a:latin typeface="Arial Narrow"/>
                <a:cs typeface="Arial Narrow"/>
              </a:rPr>
              <a:t>ac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-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to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try</a:t>
            </a:r>
            <a:r>
              <a:rPr spc="-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u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5" dirty="0">
                <a:latin typeface="Arial Narrow"/>
                <a:cs typeface="Arial Narrow"/>
              </a:rPr>
              <a:t>s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10" dirty="0">
                <a:latin typeface="Arial Narrow"/>
                <a:cs typeface="Arial Narrow"/>
              </a:rPr>
              <a:t>d</a:t>
            </a:r>
            <a:r>
              <a:rPr spc="5" dirty="0">
                <a:latin typeface="Arial Narrow"/>
                <a:cs typeface="Arial Narrow"/>
              </a:rPr>
              <a:t>in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5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wh</a:t>
            </a:r>
            <a:r>
              <a:rPr spc="-2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s g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wh</a:t>
            </a:r>
            <a:r>
              <a:rPr spc="-2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s 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b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st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resu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t,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wh</a:t>
            </a:r>
            <a:r>
              <a:rPr spc="-2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was</a:t>
            </a:r>
            <a:r>
              <a:rPr spc="-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 </a:t>
            </a:r>
            <a:r>
              <a:rPr spc="-5" dirty="0">
                <a:latin typeface="Arial Narrow"/>
                <a:cs typeface="Arial Narrow"/>
              </a:rPr>
              <a:t>se</a:t>
            </a:r>
            <a:r>
              <a:rPr dirty="0">
                <a:latin typeface="Arial Narrow"/>
                <a:cs typeface="Arial Narrow"/>
              </a:rPr>
              <a:t>t b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spc="-5" dirty="0">
                <a:latin typeface="Arial Narrow"/>
                <a:cs typeface="Arial Narrow"/>
              </a:rPr>
              <a:t>s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stra</a:t>
            </a:r>
            <a:r>
              <a:rPr spc="-10" dirty="0">
                <a:latin typeface="Arial Narrow"/>
                <a:cs typeface="Arial Narrow"/>
              </a:rPr>
              <a:t>teg</a:t>
            </a:r>
            <a:r>
              <a:rPr spc="-105" dirty="0">
                <a:latin typeface="Arial Narrow"/>
                <a:cs typeface="Arial Narrow"/>
              </a:rPr>
              <a:t>y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an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s</a:t>
            </a:r>
            <a:r>
              <a:rPr dirty="0">
                <a:latin typeface="Arial Narrow"/>
                <a:cs typeface="Arial Narrow"/>
              </a:rPr>
              <a:t>o </a:t>
            </a:r>
            <a:r>
              <a:rPr spc="-10" dirty="0">
                <a:latin typeface="Arial Narrow"/>
                <a:cs typeface="Arial Narrow"/>
              </a:rPr>
              <a:t>fo</a:t>
            </a:r>
            <a:r>
              <a:rPr dirty="0">
                <a:latin typeface="Arial Narrow"/>
                <a:cs typeface="Arial Narrow"/>
              </a:rPr>
              <a:t>rt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. 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s </a:t>
            </a:r>
            <a:r>
              <a:rPr spc="-5" dirty="0">
                <a:latin typeface="Arial Narrow"/>
                <a:cs typeface="Arial Narrow"/>
              </a:rPr>
              <a:t>ki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f</a:t>
            </a:r>
            <a:r>
              <a:rPr spc="-7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na</a:t>
            </a:r>
            <a:r>
              <a:rPr spc="-5" dirty="0">
                <a:latin typeface="Arial Narrow"/>
                <a:cs typeface="Arial Narrow"/>
              </a:rPr>
              <a:t>lyt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spc="-5" dirty="0">
                <a:latin typeface="Arial Narrow"/>
                <a:cs typeface="Arial Narrow"/>
              </a:rPr>
              <a:t>c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doe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no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nee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co</a:t>
            </a:r>
            <a:r>
              <a:rPr spc="-10" dirty="0">
                <a:latin typeface="Arial Narrow"/>
                <a:cs typeface="Arial Narrow"/>
              </a:rPr>
              <a:t>mp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5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x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me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hod</a:t>
            </a:r>
            <a:r>
              <a:rPr dirty="0">
                <a:latin typeface="Arial Narrow"/>
                <a:cs typeface="Arial Narrow"/>
              </a:rPr>
              <a:t>s b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co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on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pr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ct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ces.</a:t>
            </a:r>
            <a:endParaRPr>
              <a:latin typeface="Arial Narrow"/>
              <a:cs typeface="Arial Narrow"/>
            </a:endParaRPr>
          </a:p>
          <a:p>
            <a:pPr marL="469900">
              <a:spcBef>
                <a:spcPts val="430"/>
              </a:spcBef>
            </a:pPr>
            <a:r>
              <a:rPr dirty="0">
                <a:latin typeface="Arial Narrow"/>
                <a:cs typeface="Arial Narrow"/>
              </a:rPr>
              <a:t>Exa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p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es</a:t>
            </a:r>
            <a:r>
              <a:rPr dirty="0">
                <a:latin typeface="Arial Narrow"/>
                <a:cs typeface="Arial Narrow"/>
              </a:rPr>
              <a:t>: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Exce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Oracle</a:t>
            </a:r>
            <a:r>
              <a:rPr dirty="0">
                <a:latin typeface="Arial Narrow"/>
                <a:cs typeface="Arial Narrow"/>
              </a:rPr>
              <a:t>, </a:t>
            </a:r>
            <a:r>
              <a:rPr spc="-15" dirty="0">
                <a:latin typeface="Arial Narrow"/>
                <a:cs typeface="Arial Narrow"/>
              </a:rPr>
              <a:t>ER</a:t>
            </a:r>
            <a:r>
              <a:rPr spc="-204" dirty="0">
                <a:latin typeface="Arial Narrow"/>
                <a:cs typeface="Arial Narrow"/>
              </a:rPr>
              <a:t>P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dirty="0">
                <a:latin typeface="Arial Narrow"/>
                <a:cs typeface="Arial Narrow"/>
              </a:rPr>
              <a:t>c.</a:t>
            </a:r>
            <a:endParaRPr>
              <a:latin typeface="Arial Narrow"/>
              <a:cs typeface="Arial Narrow"/>
            </a:endParaRPr>
          </a:p>
          <a:p>
            <a:pPr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299085" marR="346075" indent="-286385">
              <a:buFont typeface="Arial Narrow"/>
              <a:buChar char="-"/>
              <a:tabLst>
                <a:tab pos="299720" algn="l"/>
              </a:tabLst>
            </a:pPr>
            <a:r>
              <a:rPr b="1" dirty="0">
                <a:latin typeface="Arial Narrow"/>
                <a:cs typeface="Arial Narrow"/>
              </a:rPr>
              <a:t>Ad</a:t>
            </a:r>
            <a:r>
              <a:rPr b="1" spc="-10" dirty="0">
                <a:latin typeface="Arial Narrow"/>
                <a:cs typeface="Arial Narrow"/>
              </a:rPr>
              <a:t>va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ce</a:t>
            </a:r>
            <a:r>
              <a:rPr b="1" dirty="0">
                <a:latin typeface="Arial Narrow"/>
                <a:cs typeface="Arial Narrow"/>
              </a:rPr>
              <a:t>d</a:t>
            </a:r>
            <a:r>
              <a:rPr b="1" spc="-35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An</a:t>
            </a:r>
            <a:r>
              <a:rPr b="1" spc="-1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-10" dirty="0">
                <a:latin typeface="Arial Narrow"/>
                <a:cs typeface="Arial Narrow"/>
              </a:rPr>
              <a:t>y</a:t>
            </a:r>
            <a:r>
              <a:rPr b="1" dirty="0">
                <a:latin typeface="Arial Narrow"/>
                <a:cs typeface="Arial Narrow"/>
              </a:rPr>
              <a:t>ti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spc="-5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:</a:t>
            </a:r>
            <a:r>
              <a:rPr b="1"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-10" dirty="0">
                <a:latin typeface="Arial Narrow"/>
                <a:cs typeface="Arial Narrow"/>
              </a:rPr>
              <a:t>om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tr</a:t>
            </a:r>
            <a:r>
              <a:rPr spc="-10" dirty="0">
                <a:latin typeface="Arial Narrow"/>
                <a:cs typeface="Arial Narrow"/>
              </a:rPr>
              <a:t>ad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5"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na</a:t>
            </a:r>
            <a:r>
              <a:rPr dirty="0">
                <a:latin typeface="Arial Narrow"/>
                <a:cs typeface="Arial Narrow"/>
              </a:rPr>
              <a:t>l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oo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ca</a:t>
            </a:r>
            <a:r>
              <a:rPr spc="-10" dirty="0">
                <a:latin typeface="Arial Narrow"/>
                <a:cs typeface="Arial Narrow"/>
              </a:rPr>
              <a:t>nno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p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spc="-5" dirty="0">
                <a:latin typeface="Arial Narrow"/>
                <a:cs typeface="Arial Narrow"/>
              </a:rPr>
              <a:t>ces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hug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3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vol</a:t>
            </a:r>
            <a:r>
              <a:rPr spc="-15" dirty="0">
                <a:latin typeface="Arial Narrow"/>
                <a:cs typeface="Arial Narrow"/>
              </a:rPr>
              <a:t>u</a:t>
            </a:r>
            <a:r>
              <a:rPr spc="-10" dirty="0">
                <a:latin typeface="Arial Narrow"/>
                <a:cs typeface="Arial Narrow"/>
              </a:rPr>
              <a:t>me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f </a:t>
            </a:r>
            <a:r>
              <a:rPr spc="-10" dirty="0">
                <a:latin typeface="Arial Narrow"/>
                <a:cs typeface="Arial Narrow"/>
              </a:rPr>
              <a:t>Dat</a:t>
            </a:r>
            <a:r>
              <a:rPr spc="-2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5" dirty="0">
                <a:latin typeface="Arial Narrow"/>
                <a:cs typeface="Arial Narrow"/>
              </a:rPr>
              <a:t>s</a:t>
            </a:r>
            <a:r>
              <a:rPr dirty="0">
                <a:latin typeface="Arial Narrow"/>
                <a:cs typeface="Arial Narrow"/>
              </a:rPr>
              <a:t>o 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ore co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p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ex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dirty="0">
                <a:latin typeface="Arial Narrow"/>
                <a:cs typeface="Arial Narrow"/>
              </a:rPr>
              <a:t>h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ds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are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ava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b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 st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st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c</a:t>
            </a:r>
            <a:r>
              <a:rPr spc="10" dirty="0">
                <a:latin typeface="Arial Narrow"/>
                <a:cs typeface="Arial Narrow"/>
              </a:rPr>
              <a:t>s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dirty="0">
                <a:latin typeface="Arial Narrow"/>
                <a:cs typeface="Arial Narrow"/>
              </a:rPr>
              <a:t>h</a:t>
            </a:r>
            <a:r>
              <a:rPr spc="-10" dirty="0">
                <a:latin typeface="Arial Narrow"/>
                <a:cs typeface="Arial Narrow"/>
              </a:rPr>
              <a:t>em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ic</a:t>
            </a:r>
            <a:r>
              <a:rPr spc="10" dirty="0">
                <a:latin typeface="Arial Narrow"/>
                <a:cs typeface="Arial Narrow"/>
              </a:rPr>
              <a:t>s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ar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f</a:t>
            </a:r>
            <a:r>
              <a:rPr spc="-5" dirty="0">
                <a:latin typeface="Arial Narrow"/>
                <a:cs typeface="Arial Narrow"/>
              </a:rPr>
              <a:t>ici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l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nc</a:t>
            </a:r>
            <a:r>
              <a:rPr spc="-5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,</a:t>
            </a:r>
            <a:r>
              <a:rPr spc="5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dirty="0">
                <a:latin typeface="Arial Narrow"/>
                <a:cs typeface="Arial Narrow"/>
              </a:rPr>
              <a:t>c.</a:t>
            </a:r>
            <a:endParaRPr>
              <a:latin typeface="Arial Narrow"/>
              <a:cs typeface="Arial Narrow"/>
            </a:endParaRPr>
          </a:p>
          <a:p>
            <a:pPr marL="469900">
              <a:spcBef>
                <a:spcPts val="430"/>
              </a:spcBef>
            </a:pPr>
            <a:r>
              <a:rPr dirty="0">
                <a:latin typeface="Arial Narrow"/>
                <a:cs typeface="Arial Narrow"/>
              </a:rPr>
              <a:t>Exa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p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of vo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u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spc="-5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wh</a:t>
            </a:r>
            <a:r>
              <a:rPr spc="-2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re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Excel</a:t>
            </a:r>
            <a:r>
              <a:rPr spc="-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ca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spc="-5" dirty="0">
                <a:latin typeface="Arial Narrow"/>
                <a:cs typeface="Arial Narrow"/>
              </a:rPr>
              <a:t>’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ex</a:t>
            </a:r>
            <a:r>
              <a:rPr spc="5" dirty="0">
                <a:latin typeface="Arial Narrow"/>
                <a:cs typeface="Arial Narrow"/>
              </a:rPr>
              <a:t>c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sa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ds</a:t>
            </a:r>
            <a:r>
              <a:rPr spc="4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of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rows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8289" y="5021579"/>
            <a:ext cx="4535423" cy="824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2229" y="5833872"/>
            <a:ext cx="244792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2729"/>
            <a:r>
              <a:rPr b="1" spc="-100" dirty="0">
                <a:latin typeface="Calibri"/>
                <a:cs typeface="Calibri"/>
              </a:rPr>
              <a:t>T</a:t>
            </a:r>
            <a:r>
              <a:rPr b="1" spc="-4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aditio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10" dirty="0">
                <a:latin typeface="Calibri"/>
                <a:cs typeface="Calibri"/>
              </a:rPr>
              <a:t>al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10" dirty="0">
                <a:latin typeface="Calibri"/>
                <a:cs typeface="Calibri"/>
              </a:rPr>
              <a:t>al</a:t>
            </a:r>
            <a:r>
              <a:rPr b="1" dirty="0">
                <a:latin typeface="Calibri"/>
                <a:cs typeface="Calibri"/>
              </a:rPr>
              <a:t>y</a:t>
            </a:r>
            <a:r>
              <a:rPr b="1" spc="-10" dirty="0">
                <a:latin typeface="Calibri"/>
                <a:cs typeface="Calibri"/>
              </a:rPr>
              <a:t>tics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1580" y="3912870"/>
            <a:ext cx="246221" cy="1244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Calibri"/>
                <a:cs typeface="Calibri"/>
              </a:rPr>
              <a:t>Ma</a:t>
            </a:r>
            <a:r>
              <a:rPr sz="1600" spc="-5" dirty="0">
                <a:latin typeface="Calibri"/>
                <a:cs typeface="Calibri"/>
              </a:rPr>
              <a:t>nu</a:t>
            </a:r>
            <a:r>
              <a:rPr sz="1600" spc="-3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ac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uring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9855" y="6012358"/>
            <a:ext cx="4438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5" dirty="0">
                <a:latin typeface="Calibri"/>
                <a:cs typeface="Calibri"/>
              </a:rPr>
              <a:t>Sa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0" dirty="0">
                <a:latin typeface="Arial Narrow"/>
                <a:cs typeface="Arial Narrow"/>
              </a:rPr>
              <a:t>T</a:t>
            </a:r>
            <a:r>
              <a:rPr b="1" spc="-10" dirty="0">
                <a:latin typeface="Arial Narrow"/>
                <a:cs typeface="Arial Narrow"/>
              </a:rPr>
              <a:t>rad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tio</a:t>
            </a:r>
            <a:r>
              <a:rPr b="1" spc="-20" dirty="0">
                <a:latin typeface="Arial Narrow"/>
                <a:cs typeface="Arial Narrow"/>
              </a:rPr>
              <a:t>n</a:t>
            </a:r>
            <a:r>
              <a:rPr b="1" dirty="0">
                <a:latin typeface="Arial Narrow"/>
                <a:cs typeface="Arial Narrow"/>
              </a:rPr>
              <a:t>al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324" y="991905"/>
            <a:ext cx="7168515" cy="220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spc="-114" dirty="0">
                <a:latin typeface="Arial Narrow"/>
                <a:cs typeface="Arial Narrow"/>
              </a:rPr>
              <a:t>T</a:t>
            </a:r>
            <a:r>
              <a:rPr sz="2400" b="1" dirty="0">
                <a:latin typeface="Arial Narrow"/>
                <a:cs typeface="Arial Narrow"/>
              </a:rPr>
              <a:t>raditional</a:t>
            </a:r>
            <a:r>
              <a:rPr sz="2400" b="1" spc="-85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A</a:t>
            </a:r>
            <a:r>
              <a:rPr sz="2400" b="1" spc="-10" dirty="0">
                <a:latin typeface="Arial Narrow"/>
                <a:cs typeface="Arial Narrow"/>
              </a:rPr>
              <a:t>n</a:t>
            </a:r>
            <a:r>
              <a:rPr sz="2400" b="1" spc="-5" dirty="0">
                <a:latin typeface="Arial Narrow"/>
                <a:cs typeface="Arial Narrow"/>
              </a:rPr>
              <a:t>alytics</a:t>
            </a:r>
            <a:endParaRPr sz="2400">
              <a:latin typeface="Arial Narrow"/>
              <a:cs typeface="Arial Narrow"/>
            </a:endParaRPr>
          </a:p>
          <a:p>
            <a:pPr marL="299085" marR="251460" indent="-286385">
              <a:spcBef>
                <a:spcPts val="445"/>
              </a:spcBef>
              <a:buFont typeface="Arial Narrow"/>
              <a:buChar char="-"/>
              <a:tabLst>
                <a:tab pos="299720" algn="l"/>
              </a:tabLst>
            </a:pPr>
            <a:r>
              <a:rPr b="1" spc="-10" dirty="0">
                <a:latin typeface="Arial Narrow"/>
                <a:cs typeface="Arial Narrow"/>
              </a:rPr>
              <a:t>Bus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20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Int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ll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g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5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(BI)</a:t>
            </a:r>
            <a:r>
              <a:rPr b="1" spc="-15" dirty="0">
                <a:latin typeface="Arial Narrow"/>
                <a:cs typeface="Arial Narrow"/>
              </a:rPr>
              <a:t> </a:t>
            </a:r>
            <a:r>
              <a:rPr b="1" spc="-5" dirty="0">
                <a:latin typeface="Arial Narrow"/>
                <a:cs typeface="Arial Narrow"/>
              </a:rPr>
              <a:t>: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at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spc="-15" dirty="0">
                <a:latin typeface="Arial Narrow"/>
                <a:cs typeface="Arial Narrow"/>
              </a:rPr>
              <a:t>w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b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ess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to ac</a:t>
            </a:r>
            <a:r>
              <a:rPr spc="5" dirty="0">
                <a:latin typeface="Arial Narrow"/>
                <a:cs typeface="Arial Narrow"/>
              </a:rPr>
              <a:t>c</a:t>
            </a:r>
            <a:r>
              <a:rPr dirty="0">
                <a:latin typeface="Arial Narrow"/>
                <a:cs typeface="Arial Narrow"/>
              </a:rPr>
              <a:t>u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u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6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ta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fr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m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rn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l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ext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rn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l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so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5" dirty="0">
                <a:latin typeface="Arial Narrow"/>
                <a:cs typeface="Arial Narrow"/>
              </a:rPr>
              <a:t>c</a:t>
            </a:r>
            <a:r>
              <a:rPr spc="-5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or</a:t>
            </a:r>
            <a:r>
              <a:rPr spc="-10" dirty="0">
                <a:latin typeface="Arial Narrow"/>
                <a:cs typeface="Arial Narrow"/>
              </a:rPr>
              <a:t>d</a:t>
            </a:r>
            <a:r>
              <a:rPr spc="-5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to pr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v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d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sh</a:t>
            </a:r>
            <a:r>
              <a:rPr spc="-10" dirty="0">
                <a:latin typeface="Arial Narrow"/>
                <a:cs typeface="Arial Narrow"/>
              </a:rPr>
              <a:t>b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rds,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re</a:t>
            </a:r>
            <a:r>
              <a:rPr spc="-10" dirty="0">
                <a:latin typeface="Arial Narrow"/>
                <a:cs typeface="Arial Narrow"/>
              </a:rPr>
              <a:t>p</a:t>
            </a:r>
            <a:r>
              <a:rPr dirty="0">
                <a:latin typeface="Arial Narrow"/>
                <a:cs typeface="Arial Narrow"/>
              </a:rPr>
              <a:t>or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3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f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spc="-5" dirty="0">
                <a:latin typeface="Arial Narrow"/>
                <a:cs typeface="Arial Narrow"/>
              </a:rPr>
              <a:t>r </a:t>
            </a:r>
            <a:r>
              <a:rPr spc="-10" dirty="0">
                <a:latin typeface="Arial Narrow"/>
                <a:cs typeface="Arial Narrow"/>
              </a:rPr>
              <a:t>manageme</a:t>
            </a:r>
            <a:r>
              <a:rPr spc="5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endParaRPr>
              <a:latin typeface="Arial Narrow"/>
              <a:cs typeface="Arial Narrow"/>
            </a:endParaRPr>
          </a:p>
          <a:p>
            <a:pPr>
              <a:spcBef>
                <a:spcPts val="37"/>
              </a:spcBef>
              <a:buFont typeface="Arial Narrow"/>
              <a:buChar char="-"/>
            </a:pPr>
            <a:endParaRPr sz="2600">
              <a:latin typeface="Times New Roman"/>
              <a:cs typeface="Times New Roman"/>
            </a:endParaRPr>
          </a:p>
          <a:p>
            <a:pPr marL="299085" marR="5080" indent="-286385">
              <a:buFont typeface="Arial Narrow"/>
              <a:buChar char="-"/>
              <a:tabLst>
                <a:tab pos="299720" algn="l"/>
              </a:tabLst>
            </a:pPr>
            <a:r>
              <a:rPr b="1" spc="-5" dirty="0">
                <a:latin typeface="Arial Narrow"/>
                <a:cs typeface="Arial Narrow"/>
              </a:rPr>
              <a:t>OnLin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5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-1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Pro</a:t>
            </a:r>
            <a:r>
              <a:rPr b="1" spc="-2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10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-10" dirty="0">
                <a:latin typeface="Arial Narrow"/>
                <a:cs typeface="Arial Narrow"/>
              </a:rPr>
              <a:t>ing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(OLAP):</a:t>
            </a:r>
            <a:r>
              <a:rPr b="1" spc="-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ol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at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ows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user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to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se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ective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y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q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spc="-5" dirty="0">
                <a:latin typeface="Arial Narrow"/>
                <a:cs typeface="Arial Narrow"/>
              </a:rPr>
              <a:t>ery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ta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fr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m d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spc="-30" dirty="0">
                <a:latin typeface="Arial Narrow"/>
                <a:cs typeface="Arial Narrow"/>
              </a:rPr>
              <a:t>f</a:t>
            </a:r>
            <a:r>
              <a:rPr dirty="0">
                <a:latin typeface="Arial Narrow"/>
                <a:cs typeface="Arial Narrow"/>
              </a:rPr>
              <a:t>f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re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v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ews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dyn</a:t>
            </a:r>
            <a:r>
              <a:rPr spc="-10" dirty="0">
                <a:latin typeface="Arial Narrow"/>
                <a:cs typeface="Arial Narrow"/>
              </a:rPr>
              <a:t>am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ca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5" dirty="0">
                <a:latin typeface="Arial Narrow"/>
                <a:cs typeface="Arial Narrow"/>
              </a:rPr>
              <a:t>y</a:t>
            </a:r>
            <a:r>
              <a:rPr dirty="0">
                <a:latin typeface="Arial Narrow"/>
                <a:cs typeface="Arial Narrow"/>
              </a:rPr>
              <a:t>.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1" y="4116362"/>
            <a:ext cx="4724019" cy="1849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4915" y="4151376"/>
            <a:ext cx="4608576" cy="173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0344" y="4146803"/>
            <a:ext cx="4617720" cy="1743710"/>
          </a:xfrm>
          <a:custGeom>
            <a:avLst/>
            <a:gdLst/>
            <a:ahLst/>
            <a:cxnLst/>
            <a:rect l="l" t="t" r="r" b="b"/>
            <a:pathLst>
              <a:path w="4617720" h="1743710">
                <a:moveTo>
                  <a:pt x="0" y="1743456"/>
                </a:moveTo>
                <a:lnTo>
                  <a:pt x="4617720" y="1743456"/>
                </a:lnTo>
                <a:lnTo>
                  <a:pt x="4617720" y="0"/>
                </a:lnTo>
                <a:lnTo>
                  <a:pt x="0" y="0"/>
                </a:lnTo>
                <a:lnTo>
                  <a:pt x="0" y="1743456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03364" y="6295645"/>
            <a:ext cx="249174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b="1" spc="-10" dirty="0">
                <a:latin typeface="Arial Narrow"/>
                <a:cs typeface="Arial Narrow"/>
              </a:rPr>
              <a:t>Bus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20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Int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ll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g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5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(BI)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2863" y="3642741"/>
            <a:ext cx="646557" cy="6616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077" y="4960646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5320" y="5107686"/>
            <a:ext cx="435102" cy="3589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0422" y="4988052"/>
            <a:ext cx="119633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5321" y="4988052"/>
            <a:ext cx="554735" cy="1196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5320" y="4988052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5" y="0"/>
                </a:lnTo>
                <a:lnTo>
                  <a:pt x="554735" y="358902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5320" y="4988052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0421" y="510768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0456" y="4567454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7701" y="4714495"/>
            <a:ext cx="435101" cy="3589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2802" y="4594860"/>
            <a:ext cx="119634" cy="478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7700" y="4594860"/>
            <a:ext cx="554736" cy="1196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7700" y="4594859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7700" y="4594859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2802" y="471449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7221" y="4134638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4465" y="4281679"/>
            <a:ext cx="435101" cy="3589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9565" y="4162044"/>
            <a:ext cx="119634" cy="478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4464" y="4162045"/>
            <a:ext cx="554736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74464" y="416204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4464" y="416204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09565" y="428167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4368" y="511759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1612" y="5264658"/>
            <a:ext cx="435101" cy="358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6714" y="5145024"/>
            <a:ext cx="119634" cy="4785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91611" y="5145023"/>
            <a:ext cx="554736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1611" y="5145023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91611" y="5145023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6714" y="526465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9668" y="512521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86912" y="5272278"/>
            <a:ext cx="435101" cy="358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2014" y="5152644"/>
            <a:ext cx="119634" cy="478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6911" y="5152644"/>
            <a:ext cx="554736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86911" y="515264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86911" y="515264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2014" y="527227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62401" y="5137404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9645" y="5284470"/>
            <a:ext cx="435101" cy="358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44745" y="5164836"/>
            <a:ext cx="119634" cy="4785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9644" y="5164836"/>
            <a:ext cx="554736" cy="1196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9644" y="516483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09644" y="516483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4745" y="52844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43784" y="4963694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91027" y="5110735"/>
            <a:ext cx="433578" cy="3589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24606" y="4991100"/>
            <a:ext cx="119633" cy="4785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91028" y="4991101"/>
            <a:ext cx="553211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91027" y="4991100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3"/>
                </a:moveTo>
                <a:lnTo>
                  <a:pt x="119634" y="0"/>
                </a:lnTo>
                <a:lnTo>
                  <a:pt x="553211" y="0"/>
                </a:lnTo>
                <a:lnTo>
                  <a:pt x="553211" y="358902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91027" y="4991100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3"/>
                </a:moveTo>
                <a:lnTo>
                  <a:pt x="433578" y="119633"/>
                </a:lnTo>
                <a:lnTo>
                  <a:pt x="5532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24605" y="511073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92909" y="5125212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40152" y="5272278"/>
            <a:ext cx="433578" cy="3589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73730" y="5152644"/>
            <a:ext cx="119633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40153" y="5152644"/>
            <a:ext cx="553211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40152" y="5152644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3"/>
                </a:moveTo>
                <a:lnTo>
                  <a:pt x="119634" y="0"/>
                </a:lnTo>
                <a:lnTo>
                  <a:pt x="553211" y="0"/>
                </a:lnTo>
                <a:lnTo>
                  <a:pt x="553211" y="358901"/>
                </a:lnTo>
                <a:lnTo>
                  <a:pt x="433578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40152" y="515264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3"/>
                </a:moveTo>
                <a:lnTo>
                  <a:pt x="433578" y="119633"/>
                </a:lnTo>
                <a:lnTo>
                  <a:pt x="5532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73729" y="527227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5456" y="5292852"/>
            <a:ext cx="638175" cy="5649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52701" y="5440298"/>
            <a:ext cx="433197" cy="3600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5898" y="5320285"/>
            <a:ext cx="120015" cy="4800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52700" y="5320285"/>
            <a:ext cx="553212" cy="120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52700" y="5320285"/>
            <a:ext cx="553720" cy="480059"/>
          </a:xfrm>
          <a:custGeom>
            <a:avLst/>
            <a:gdLst/>
            <a:ahLst/>
            <a:cxnLst/>
            <a:rect l="l" t="t" r="r" b="b"/>
            <a:pathLst>
              <a:path w="553719" h="480060">
                <a:moveTo>
                  <a:pt x="0" y="120014"/>
                </a:moveTo>
                <a:lnTo>
                  <a:pt x="120015" y="0"/>
                </a:lnTo>
                <a:lnTo>
                  <a:pt x="553212" y="0"/>
                </a:lnTo>
                <a:lnTo>
                  <a:pt x="553212" y="360044"/>
                </a:lnTo>
                <a:lnTo>
                  <a:pt x="433197" y="480059"/>
                </a:lnTo>
                <a:lnTo>
                  <a:pt x="0" y="480059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52700" y="532028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20014"/>
                </a:moveTo>
                <a:lnTo>
                  <a:pt x="433197" y="12001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85897" y="544029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21051" y="5475733"/>
            <a:ext cx="638174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68296" y="5622797"/>
            <a:ext cx="433578" cy="3589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01874" y="5503164"/>
            <a:ext cx="119634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68296" y="5503164"/>
            <a:ext cx="553212" cy="1196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68296" y="5503164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68296" y="550316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4"/>
                </a:moveTo>
                <a:lnTo>
                  <a:pt x="433578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01874" y="562279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2321" y="4980458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69565" y="5127498"/>
            <a:ext cx="435101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04667" y="5007864"/>
            <a:ext cx="119633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69564" y="5007864"/>
            <a:ext cx="554736" cy="1196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69564" y="500786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69564" y="500786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04666" y="512749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40480" y="499722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87724" y="5144262"/>
            <a:ext cx="435101" cy="3589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22826" y="5024628"/>
            <a:ext cx="119634" cy="478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87723" y="5024628"/>
            <a:ext cx="554736" cy="119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87723" y="502462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87723" y="502462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22826" y="514426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57117" y="499722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04361" y="5144262"/>
            <a:ext cx="435101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39461" y="5024628"/>
            <a:ext cx="119634" cy="478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04360" y="5024628"/>
            <a:ext cx="554736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04360" y="502462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04360" y="502462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39461" y="514426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57728" y="5135880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04973" y="5282946"/>
            <a:ext cx="435101" cy="35890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40074" y="5163312"/>
            <a:ext cx="119633" cy="4785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04973" y="5163311"/>
            <a:ext cx="554735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04972" y="5163311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5" y="0"/>
                </a:lnTo>
                <a:lnTo>
                  <a:pt x="554735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04972" y="5163311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40073" y="5282946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88080" y="5149597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35324" y="5296661"/>
            <a:ext cx="433577" cy="35890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68901" y="5177028"/>
            <a:ext cx="119634" cy="47853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35323" y="5177028"/>
            <a:ext cx="553212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35323" y="5177028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4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35323" y="5177028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68901" y="529666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00145" y="5149596"/>
            <a:ext cx="639673" cy="5649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47388" y="5297042"/>
            <a:ext cx="434720" cy="36004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82109" y="5177028"/>
            <a:ext cx="120015" cy="48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47388" y="5177029"/>
            <a:ext cx="554736" cy="120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47388" y="5177029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5"/>
                </a:moveTo>
                <a:lnTo>
                  <a:pt x="120014" y="0"/>
                </a:lnTo>
                <a:lnTo>
                  <a:pt x="554736" y="0"/>
                </a:lnTo>
                <a:lnTo>
                  <a:pt x="554736" y="360045"/>
                </a:lnTo>
                <a:lnTo>
                  <a:pt x="434720" y="480060"/>
                </a:lnTo>
                <a:lnTo>
                  <a:pt x="0" y="480060"/>
                </a:lnTo>
                <a:lnTo>
                  <a:pt x="0" y="120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47388" y="517702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5"/>
                </a:moveTo>
                <a:lnTo>
                  <a:pt x="434720" y="120015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82108" y="5297043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06853" y="5291328"/>
            <a:ext cx="639673" cy="5649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54097" y="5438775"/>
            <a:ext cx="434721" cy="3600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88817" y="5318760"/>
            <a:ext cx="120014" cy="4800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54097" y="5318760"/>
            <a:ext cx="554735" cy="1200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54096" y="5318760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4"/>
                </a:moveTo>
                <a:lnTo>
                  <a:pt x="120015" y="0"/>
                </a:lnTo>
                <a:lnTo>
                  <a:pt x="554735" y="0"/>
                </a:lnTo>
                <a:lnTo>
                  <a:pt x="554735" y="360044"/>
                </a:lnTo>
                <a:lnTo>
                  <a:pt x="434721" y="480059"/>
                </a:lnTo>
                <a:lnTo>
                  <a:pt x="0" y="480059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54096" y="5318759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4"/>
                </a:moveTo>
                <a:lnTo>
                  <a:pt x="434721" y="12001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88817" y="5438776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29584" y="5312665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76828" y="5459729"/>
            <a:ext cx="435101" cy="3589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11930" y="5340097"/>
            <a:ext cx="119633" cy="4785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576827" y="5340096"/>
            <a:ext cx="554736" cy="119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576827" y="5340096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2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576827" y="5340096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2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11929" y="545972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37077" y="5332477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84321" y="5479541"/>
            <a:ext cx="435101" cy="3589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19423" y="5359909"/>
            <a:ext cx="119633" cy="4785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84320" y="5359909"/>
            <a:ext cx="554736" cy="11963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84320" y="535990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2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84320" y="535990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2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19422" y="547954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43784" y="5475733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91027" y="5622797"/>
            <a:ext cx="433578" cy="358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24606" y="5503164"/>
            <a:ext cx="119633" cy="4785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91028" y="5503164"/>
            <a:ext cx="553211" cy="1196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91027" y="5503164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4"/>
                </a:moveTo>
                <a:lnTo>
                  <a:pt x="119634" y="0"/>
                </a:lnTo>
                <a:lnTo>
                  <a:pt x="553211" y="0"/>
                </a:lnTo>
                <a:lnTo>
                  <a:pt x="553211" y="358902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91027" y="550316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4"/>
                </a:moveTo>
                <a:lnTo>
                  <a:pt x="433578" y="119634"/>
                </a:lnTo>
                <a:lnTo>
                  <a:pt x="5532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24605" y="562279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39084" y="5483352"/>
            <a:ext cx="639673" cy="5649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86327" y="5630798"/>
            <a:ext cx="434720" cy="36004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821048" y="5510785"/>
            <a:ext cx="120014" cy="4800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86327" y="5510785"/>
            <a:ext cx="554736" cy="12001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86327" y="5510785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4"/>
                </a:moveTo>
                <a:lnTo>
                  <a:pt x="120015" y="0"/>
                </a:lnTo>
                <a:lnTo>
                  <a:pt x="554736" y="0"/>
                </a:lnTo>
                <a:lnTo>
                  <a:pt x="554736" y="360044"/>
                </a:lnTo>
                <a:lnTo>
                  <a:pt x="434721" y="480059"/>
                </a:lnTo>
                <a:lnTo>
                  <a:pt x="0" y="480059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86327" y="551078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4"/>
                </a:moveTo>
                <a:lnTo>
                  <a:pt x="434721" y="12001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821048" y="563079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29128" y="3689630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976372" y="3836671"/>
            <a:ext cx="435102" cy="35890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11474" y="3717035"/>
            <a:ext cx="119633" cy="4785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76373" y="3717036"/>
            <a:ext cx="554735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976372" y="371703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5" y="0"/>
                </a:lnTo>
                <a:lnTo>
                  <a:pt x="554735" y="358901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976372" y="371703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2" y="119633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11473" y="38366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778253" y="3851198"/>
            <a:ext cx="639673" cy="5649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25497" y="3998595"/>
            <a:ext cx="434721" cy="3600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60217" y="3878580"/>
            <a:ext cx="120014" cy="4800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25497" y="3878579"/>
            <a:ext cx="554735" cy="12001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25496" y="3878580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5"/>
                </a:moveTo>
                <a:lnTo>
                  <a:pt x="120015" y="0"/>
                </a:lnTo>
                <a:lnTo>
                  <a:pt x="554735" y="0"/>
                </a:lnTo>
                <a:lnTo>
                  <a:pt x="554735" y="360045"/>
                </a:lnTo>
                <a:lnTo>
                  <a:pt x="434721" y="480060"/>
                </a:lnTo>
                <a:lnTo>
                  <a:pt x="0" y="480060"/>
                </a:lnTo>
                <a:lnTo>
                  <a:pt x="0" y="120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25496" y="3878579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5"/>
                </a:moveTo>
                <a:lnTo>
                  <a:pt x="434721" y="120015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60217" y="3998596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06040" y="4040150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653283" y="4187191"/>
            <a:ext cx="435102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088387" y="4067555"/>
            <a:ext cx="119633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653284" y="4067556"/>
            <a:ext cx="554735" cy="1196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653283" y="406755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5" y="0"/>
                </a:lnTo>
                <a:lnTo>
                  <a:pt x="554735" y="358902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653283" y="406755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088386" y="418719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409189" y="3706394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456432" y="3853435"/>
            <a:ext cx="433578" cy="35890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890011" y="3733800"/>
            <a:ext cx="119633" cy="4785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456432" y="3733801"/>
            <a:ext cx="553212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56432" y="3733800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3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456432" y="3733800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3"/>
                </a:moveTo>
                <a:lnTo>
                  <a:pt x="433578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90010" y="385343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925824" y="3723158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973068" y="3870198"/>
            <a:ext cx="435101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408170" y="3750564"/>
            <a:ext cx="119634" cy="4785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973067" y="3750564"/>
            <a:ext cx="554736" cy="119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973067" y="375056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973067" y="375056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408170" y="387019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43073" y="386184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290317" y="4008883"/>
            <a:ext cx="435101" cy="35890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725418" y="3889248"/>
            <a:ext cx="119633" cy="4785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290317" y="3889248"/>
            <a:ext cx="554735" cy="1196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290316" y="3889247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3" y="0"/>
                </a:lnTo>
                <a:lnTo>
                  <a:pt x="554735" y="0"/>
                </a:lnTo>
                <a:lnTo>
                  <a:pt x="554735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290316" y="3889247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25417" y="4008882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73424" y="3875558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20667" y="4022598"/>
            <a:ext cx="433578" cy="3589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254245" y="3902964"/>
            <a:ext cx="119634" cy="47853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20667" y="3902964"/>
            <a:ext cx="553212" cy="119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20667" y="3902964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4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20667" y="390296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254245" y="402259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108961" y="4038626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156205" y="4185666"/>
            <a:ext cx="435101" cy="3589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91306" y="4066032"/>
            <a:ext cx="119633" cy="4785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156205" y="4066032"/>
            <a:ext cx="554735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156204" y="4066032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5" y="0"/>
                </a:lnTo>
                <a:lnTo>
                  <a:pt x="554735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156204" y="4066032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91305" y="418566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631693" y="405996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678936" y="4207003"/>
            <a:ext cx="435101" cy="35890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14038" y="4087367"/>
            <a:ext cx="119634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678935" y="4087368"/>
            <a:ext cx="554736" cy="1196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678935" y="4087367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678935" y="4087367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14038" y="4207002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334769" y="5045965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382011" y="5193030"/>
            <a:ext cx="433578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815589" y="5073396"/>
            <a:ext cx="119634" cy="478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382011" y="5073396"/>
            <a:ext cx="553212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382011" y="5073396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3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8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382011" y="5073396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3"/>
                </a:moveTo>
                <a:lnTo>
                  <a:pt x="433578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15589" y="519302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350009" y="4617746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397252" y="4764786"/>
            <a:ext cx="435102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32353" y="4645152"/>
            <a:ext cx="119634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397253" y="4645152"/>
            <a:ext cx="554735" cy="1196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397252" y="4645152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90" h="478789">
                <a:moveTo>
                  <a:pt x="0" y="119634"/>
                </a:moveTo>
                <a:lnTo>
                  <a:pt x="119634" y="0"/>
                </a:lnTo>
                <a:lnTo>
                  <a:pt x="554735" y="0"/>
                </a:lnTo>
                <a:lnTo>
                  <a:pt x="554735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397252" y="4645152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90" h="120014">
                <a:moveTo>
                  <a:pt x="0" y="119634"/>
                </a:moveTo>
                <a:lnTo>
                  <a:pt x="435101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832353" y="476478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356104" y="4227626"/>
            <a:ext cx="639673" cy="5649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403348" y="4375022"/>
            <a:ext cx="434721" cy="3600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38070" y="4255008"/>
            <a:ext cx="120015" cy="4800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03347" y="4255009"/>
            <a:ext cx="554736" cy="12001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03347" y="4255009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90" h="480060">
                <a:moveTo>
                  <a:pt x="0" y="120015"/>
                </a:moveTo>
                <a:lnTo>
                  <a:pt x="120015" y="0"/>
                </a:lnTo>
                <a:lnTo>
                  <a:pt x="554736" y="0"/>
                </a:lnTo>
                <a:lnTo>
                  <a:pt x="554736" y="360045"/>
                </a:lnTo>
                <a:lnTo>
                  <a:pt x="434721" y="480060"/>
                </a:lnTo>
                <a:lnTo>
                  <a:pt x="0" y="480060"/>
                </a:lnTo>
                <a:lnTo>
                  <a:pt x="0" y="120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03347" y="425500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90" h="120014">
                <a:moveTo>
                  <a:pt x="0" y="120015"/>
                </a:moveTo>
                <a:lnTo>
                  <a:pt x="434721" y="120015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838069" y="4375023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906268" y="5036820"/>
            <a:ext cx="638175" cy="5649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953512" y="5184266"/>
            <a:ext cx="433197" cy="36004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386709" y="5064252"/>
            <a:ext cx="120015" cy="4800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953511" y="5064253"/>
            <a:ext cx="553212" cy="1200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953511" y="5064253"/>
            <a:ext cx="553720" cy="480059"/>
          </a:xfrm>
          <a:custGeom>
            <a:avLst/>
            <a:gdLst/>
            <a:ahLst/>
            <a:cxnLst/>
            <a:rect l="l" t="t" r="r" b="b"/>
            <a:pathLst>
              <a:path w="553719" h="480060">
                <a:moveTo>
                  <a:pt x="0" y="120015"/>
                </a:moveTo>
                <a:lnTo>
                  <a:pt x="120015" y="0"/>
                </a:lnTo>
                <a:lnTo>
                  <a:pt x="553212" y="0"/>
                </a:lnTo>
                <a:lnTo>
                  <a:pt x="553212" y="360045"/>
                </a:lnTo>
                <a:lnTo>
                  <a:pt x="433196" y="480060"/>
                </a:lnTo>
                <a:lnTo>
                  <a:pt x="0" y="480060"/>
                </a:lnTo>
                <a:lnTo>
                  <a:pt x="0" y="120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953511" y="5064252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20015"/>
                </a:moveTo>
                <a:lnTo>
                  <a:pt x="433196" y="120015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386708" y="5184267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921509" y="4610126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968752" y="4757166"/>
            <a:ext cx="435102" cy="35890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403855" y="4637532"/>
            <a:ext cx="119633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968753" y="4637532"/>
            <a:ext cx="554735" cy="119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968752" y="4637532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5" y="0"/>
                </a:lnTo>
                <a:lnTo>
                  <a:pt x="554735" y="358902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968752" y="4637532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403854" y="475716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927604" y="421998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974847" y="4367022"/>
            <a:ext cx="435102" cy="35890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409951" y="4247388"/>
            <a:ext cx="119633" cy="4785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974848" y="4247388"/>
            <a:ext cx="554735" cy="119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974847" y="424738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5" y="0"/>
                </a:lnTo>
                <a:lnTo>
                  <a:pt x="554735" y="358901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974847" y="424738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409950" y="436702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410712" y="5061204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457955" y="5208270"/>
            <a:ext cx="433578" cy="3589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891533" y="5088636"/>
            <a:ext cx="119634" cy="4785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457955" y="5088636"/>
            <a:ext cx="553212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457955" y="5088635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3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457955" y="5088635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3"/>
                </a:moveTo>
                <a:lnTo>
                  <a:pt x="433577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891533" y="52082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425952" y="4634510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473196" y="4781551"/>
            <a:ext cx="435101" cy="35890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908299" y="4661916"/>
            <a:ext cx="119633" cy="4785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473195" y="4661916"/>
            <a:ext cx="554736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473195" y="466191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2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73195" y="466191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2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908298" y="478155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432049" y="4244366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79293" y="4391406"/>
            <a:ext cx="435101" cy="35890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14395" y="4271772"/>
            <a:ext cx="119633" cy="4785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479293" y="4271772"/>
            <a:ext cx="554735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479292" y="4271771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3" y="0"/>
                </a:lnTo>
                <a:lnTo>
                  <a:pt x="554735" y="0"/>
                </a:lnTo>
                <a:lnTo>
                  <a:pt x="554735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479292" y="4271771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914394" y="439140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117849" y="4489754"/>
            <a:ext cx="639673" cy="5649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165092" y="4637151"/>
            <a:ext cx="434720" cy="3600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599813" y="4517136"/>
            <a:ext cx="120014" cy="48005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165093" y="4517135"/>
            <a:ext cx="554735" cy="12001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165092" y="4517136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4"/>
                </a:moveTo>
                <a:lnTo>
                  <a:pt x="120014" y="0"/>
                </a:lnTo>
                <a:lnTo>
                  <a:pt x="554735" y="0"/>
                </a:lnTo>
                <a:lnTo>
                  <a:pt x="554735" y="360044"/>
                </a:lnTo>
                <a:lnTo>
                  <a:pt x="434720" y="480059"/>
                </a:lnTo>
                <a:lnTo>
                  <a:pt x="0" y="480059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65092" y="451713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4"/>
                </a:moveTo>
                <a:lnTo>
                  <a:pt x="434720" y="12001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599813" y="463715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867912" y="5472685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915156" y="5619750"/>
            <a:ext cx="435101" cy="358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350257" y="5500115"/>
            <a:ext cx="119634" cy="478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915155" y="5500115"/>
            <a:ext cx="554736" cy="11963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915155" y="550011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915155" y="550011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350257" y="561975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70249" y="4735094"/>
            <a:ext cx="622871" cy="56347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317492" y="4882135"/>
            <a:ext cx="418338" cy="35890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735830" y="4762500"/>
            <a:ext cx="119633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317493" y="4762501"/>
            <a:ext cx="537971" cy="11963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317492" y="4762500"/>
            <a:ext cx="538480" cy="478790"/>
          </a:xfrm>
          <a:custGeom>
            <a:avLst/>
            <a:gdLst/>
            <a:ahLst/>
            <a:cxnLst/>
            <a:rect l="l" t="t" r="r" b="b"/>
            <a:pathLst>
              <a:path w="538479" h="478789">
                <a:moveTo>
                  <a:pt x="0" y="119633"/>
                </a:moveTo>
                <a:lnTo>
                  <a:pt x="119633" y="0"/>
                </a:lnTo>
                <a:lnTo>
                  <a:pt x="537971" y="0"/>
                </a:lnTo>
                <a:lnTo>
                  <a:pt x="537971" y="358901"/>
                </a:lnTo>
                <a:lnTo>
                  <a:pt x="418338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317492" y="4762500"/>
            <a:ext cx="538480" cy="120014"/>
          </a:xfrm>
          <a:custGeom>
            <a:avLst/>
            <a:gdLst/>
            <a:ahLst/>
            <a:cxnLst/>
            <a:rect l="l" t="t" r="r" b="b"/>
            <a:pathLst>
              <a:path w="538479" h="120014">
                <a:moveTo>
                  <a:pt x="0" y="119633"/>
                </a:moveTo>
                <a:lnTo>
                  <a:pt x="418338" y="119633"/>
                </a:lnTo>
                <a:lnTo>
                  <a:pt x="5379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735829" y="488213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075177" y="4889018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122420" y="5036058"/>
            <a:ext cx="433578" cy="3589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555999" y="4916424"/>
            <a:ext cx="119633" cy="4785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122420" y="4916424"/>
            <a:ext cx="553212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122420" y="4916423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3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8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22420" y="4916423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3"/>
                </a:moveTo>
                <a:lnTo>
                  <a:pt x="433578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55998" y="503605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61105" y="4343426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308349" y="4490466"/>
            <a:ext cx="435101" cy="3589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743450" y="4370832"/>
            <a:ext cx="119634" cy="478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308348" y="4370832"/>
            <a:ext cx="554736" cy="119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308348" y="4370832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308348" y="4370832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743450" y="449046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079749" y="4480586"/>
            <a:ext cx="638175" cy="563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126992" y="4627627"/>
            <a:ext cx="433578" cy="35890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560570" y="4507992"/>
            <a:ext cx="119634" cy="4785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26992" y="4507992"/>
            <a:ext cx="553212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126992" y="4507991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19" h="478789">
                <a:moveTo>
                  <a:pt x="0" y="119633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126992" y="4507991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19633"/>
                </a:moveTo>
                <a:lnTo>
                  <a:pt x="433577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560570" y="4627626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915156" y="5036820"/>
            <a:ext cx="638175" cy="5649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962401" y="5184266"/>
            <a:ext cx="433197" cy="36004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395597" y="5064252"/>
            <a:ext cx="120014" cy="4800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962400" y="5064253"/>
            <a:ext cx="553212" cy="1200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62400" y="5064253"/>
            <a:ext cx="553720" cy="480059"/>
          </a:xfrm>
          <a:custGeom>
            <a:avLst/>
            <a:gdLst/>
            <a:ahLst/>
            <a:cxnLst/>
            <a:rect l="l" t="t" r="r" b="b"/>
            <a:pathLst>
              <a:path w="553719" h="480060">
                <a:moveTo>
                  <a:pt x="0" y="120015"/>
                </a:moveTo>
                <a:lnTo>
                  <a:pt x="120014" y="0"/>
                </a:lnTo>
                <a:lnTo>
                  <a:pt x="553212" y="0"/>
                </a:lnTo>
                <a:lnTo>
                  <a:pt x="553212" y="360045"/>
                </a:lnTo>
                <a:lnTo>
                  <a:pt x="433197" y="480060"/>
                </a:lnTo>
                <a:lnTo>
                  <a:pt x="0" y="480060"/>
                </a:lnTo>
                <a:lnTo>
                  <a:pt x="0" y="120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962400" y="5064252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19" h="120014">
                <a:moveTo>
                  <a:pt x="0" y="120015"/>
                </a:moveTo>
                <a:lnTo>
                  <a:pt x="433197" y="120015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395597" y="5184267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930396" y="4610126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977640" y="4757166"/>
            <a:ext cx="435101" cy="35890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412743" y="4637532"/>
            <a:ext cx="119633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977639" y="4637532"/>
            <a:ext cx="554736" cy="119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977639" y="4637532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977639" y="4637532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412742" y="475716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442461" y="3723158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89704" y="3870198"/>
            <a:ext cx="435102" cy="3589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924805" y="3750564"/>
            <a:ext cx="119634" cy="4785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489705" y="3750564"/>
            <a:ext cx="554735" cy="119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489704" y="375056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5" y="0"/>
                </a:lnTo>
                <a:lnTo>
                  <a:pt x="554735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489704" y="375056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924805" y="387019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285489" y="387708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332733" y="4024122"/>
            <a:ext cx="435101" cy="35890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67834" y="3904488"/>
            <a:ext cx="119633" cy="4785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332733" y="3904488"/>
            <a:ext cx="554735" cy="119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332732" y="390448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5" y="0"/>
                </a:lnTo>
                <a:lnTo>
                  <a:pt x="554735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332732" y="390448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67833" y="402412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111752" y="4058438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158996" y="4205479"/>
            <a:ext cx="435101" cy="35890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594099" y="4085844"/>
            <a:ext cx="119633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158995" y="4085845"/>
            <a:ext cx="554736" cy="1196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58995" y="408584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2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158995" y="408584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2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594098" y="420547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936493" y="4219982"/>
            <a:ext cx="639673" cy="563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983736" y="4367022"/>
            <a:ext cx="435101" cy="35890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418838" y="4247388"/>
            <a:ext cx="119634" cy="4785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983735" y="4247388"/>
            <a:ext cx="554736" cy="119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983735" y="424738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983735" y="424738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418838" y="436702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1808988" y="6294121"/>
            <a:ext cx="356616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b="1" spc="-5" dirty="0">
                <a:latin typeface="Arial Narrow"/>
                <a:cs typeface="Arial Narrow"/>
              </a:rPr>
              <a:t>OnLin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5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-1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Pro</a:t>
            </a:r>
            <a:r>
              <a:rPr b="1" spc="-2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10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-10" dirty="0">
                <a:latin typeface="Arial Narrow"/>
                <a:cs typeface="Arial Narrow"/>
              </a:rPr>
              <a:t>ing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(OLAP)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0" dirty="0">
                <a:latin typeface="Arial Narrow"/>
                <a:cs typeface="Arial Narrow"/>
              </a:rPr>
              <a:t>T</a:t>
            </a:r>
            <a:r>
              <a:rPr b="1" spc="-10" dirty="0">
                <a:latin typeface="Arial Narrow"/>
                <a:cs typeface="Arial Narrow"/>
              </a:rPr>
              <a:t>rad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tio</a:t>
            </a:r>
            <a:r>
              <a:rPr b="1" spc="-20" dirty="0">
                <a:latin typeface="Arial Narrow"/>
                <a:cs typeface="Arial Narrow"/>
              </a:rPr>
              <a:t>n</a:t>
            </a:r>
            <a:r>
              <a:rPr b="1" dirty="0">
                <a:latin typeface="Arial Narrow"/>
                <a:cs typeface="Arial Narrow"/>
              </a:rPr>
              <a:t>al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Bus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30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Int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ll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g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(BI)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324" y="991905"/>
            <a:ext cx="753427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dirty="0">
                <a:latin typeface="Arial Narrow"/>
                <a:cs typeface="Arial Narrow"/>
              </a:rPr>
              <a:t>B</a:t>
            </a:r>
            <a:r>
              <a:rPr sz="2400" b="1" spc="-10" dirty="0">
                <a:latin typeface="Arial Narrow"/>
                <a:cs typeface="Arial Narrow"/>
              </a:rPr>
              <a:t>u</a:t>
            </a:r>
            <a:r>
              <a:rPr sz="2400" b="1" spc="-5" dirty="0">
                <a:latin typeface="Arial Narrow"/>
                <a:cs typeface="Arial Narrow"/>
              </a:rPr>
              <a:t>sine</a:t>
            </a:r>
            <a:r>
              <a:rPr sz="2400" b="1" spc="-10" dirty="0">
                <a:latin typeface="Arial Narrow"/>
                <a:cs typeface="Arial Narrow"/>
              </a:rPr>
              <a:t>s</a:t>
            </a:r>
            <a:r>
              <a:rPr sz="2400" b="1" dirty="0">
                <a:latin typeface="Arial Narrow"/>
                <a:cs typeface="Arial Narrow"/>
              </a:rPr>
              <a:t>s</a:t>
            </a:r>
            <a:r>
              <a:rPr sz="2400" b="1" spc="30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Intel</a:t>
            </a:r>
            <a:r>
              <a:rPr sz="2400" b="1" spc="5" dirty="0">
                <a:latin typeface="Arial Narrow"/>
                <a:cs typeface="Arial Narrow"/>
              </a:rPr>
              <a:t>l</a:t>
            </a:r>
            <a:r>
              <a:rPr sz="2400" b="1" dirty="0">
                <a:latin typeface="Arial Narrow"/>
                <a:cs typeface="Arial Narrow"/>
              </a:rPr>
              <a:t>igen</a:t>
            </a:r>
            <a:r>
              <a:rPr sz="2400" b="1" spc="-10" dirty="0">
                <a:latin typeface="Arial Narrow"/>
                <a:cs typeface="Arial Narrow"/>
              </a:rPr>
              <a:t>c</a:t>
            </a:r>
            <a:r>
              <a:rPr sz="2400" b="1" dirty="0">
                <a:latin typeface="Arial Narrow"/>
                <a:cs typeface="Arial Narrow"/>
              </a:rPr>
              <a:t>e</a:t>
            </a:r>
            <a:r>
              <a:rPr sz="2400" b="1" spc="10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(BI)</a:t>
            </a:r>
            <a:endParaRPr sz="2400">
              <a:latin typeface="Arial Narrow"/>
              <a:cs typeface="Arial Narrow"/>
            </a:endParaRPr>
          </a:p>
          <a:p>
            <a:pPr marL="12700" marR="5080">
              <a:spcBef>
                <a:spcPts val="445"/>
              </a:spcBef>
            </a:pPr>
            <a:r>
              <a:rPr spc="-180" dirty="0">
                <a:latin typeface="Arial Narrow"/>
                <a:cs typeface="Arial Narrow"/>
              </a:rPr>
              <a:t>T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at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spc="-15" dirty="0">
                <a:latin typeface="Arial Narrow"/>
                <a:cs typeface="Arial Narrow"/>
              </a:rPr>
              <a:t>w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b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ess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to ac</a:t>
            </a:r>
            <a:r>
              <a:rPr spc="5" dirty="0">
                <a:latin typeface="Arial Narrow"/>
                <a:cs typeface="Arial Narrow"/>
              </a:rPr>
              <a:t>c</a:t>
            </a:r>
            <a:r>
              <a:rPr dirty="0">
                <a:latin typeface="Arial Narrow"/>
                <a:cs typeface="Arial Narrow"/>
              </a:rPr>
              <a:t>u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u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ta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fr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m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rn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l</a:t>
            </a:r>
            <a:r>
              <a:rPr spc="4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ext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rn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l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so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5" dirty="0">
                <a:latin typeface="Arial Narrow"/>
                <a:cs typeface="Arial Narrow"/>
              </a:rPr>
              <a:t>c</a:t>
            </a:r>
            <a:r>
              <a:rPr spc="-5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or</a:t>
            </a:r>
            <a:r>
              <a:rPr spc="-10" dirty="0">
                <a:latin typeface="Arial Narrow"/>
                <a:cs typeface="Arial Narrow"/>
              </a:rPr>
              <a:t>d</a:t>
            </a:r>
            <a:r>
              <a:rPr spc="-5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to pr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v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d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sh</a:t>
            </a:r>
            <a:r>
              <a:rPr spc="-10" dirty="0">
                <a:latin typeface="Arial Narrow"/>
                <a:cs typeface="Arial Narrow"/>
              </a:rPr>
              <a:t>b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rds,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re</a:t>
            </a:r>
            <a:r>
              <a:rPr spc="-10" dirty="0">
                <a:latin typeface="Arial Narrow"/>
                <a:cs typeface="Arial Narrow"/>
              </a:rPr>
              <a:t>p</a:t>
            </a:r>
            <a:r>
              <a:rPr dirty="0">
                <a:latin typeface="Arial Narrow"/>
                <a:cs typeface="Arial Narrow"/>
              </a:rPr>
              <a:t>or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3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f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spc="-5" dirty="0">
                <a:latin typeface="Arial Narrow"/>
                <a:cs typeface="Arial Narrow"/>
              </a:rPr>
              <a:t>r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g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5388" y="3034284"/>
            <a:ext cx="5856350" cy="2274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5304" y="3069335"/>
            <a:ext cx="5740908" cy="2159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0732" y="3064764"/>
            <a:ext cx="5750560" cy="2169160"/>
          </a:xfrm>
          <a:custGeom>
            <a:avLst/>
            <a:gdLst/>
            <a:ahLst/>
            <a:cxnLst/>
            <a:rect l="l" t="t" r="r" b="b"/>
            <a:pathLst>
              <a:path w="5750559" h="2169160">
                <a:moveTo>
                  <a:pt x="0" y="2168652"/>
                </a:moveTo>
                <a:lnTo>
                  <a:pt x="5750052" y="2168652"/>
                </a:lnTo>
                <a:lnTo>
                  <a:pt x="5750052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3520" y="5346192"/>
            <a:ext cx="249174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b="1" spc="-10" dirty="0">
                <a:latin typeface="Arial Narrow"/>
                <a:cs typeface="Arial Narrow"/>
              </a:rPr>
              <a:t>Busi</a:t>
            </a:r>
            <a:r>
              <a:rPr b="1" dirty="0">
                <a:latin typeface="Arial Narrow"/>
                <a:cs typeface="Arial Narrow"/>
              </a:rPr>
              <a:t>ne</a:t>
            </a:r>
            <a:r>
              <a:rPr b="1" spc="-10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Int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ll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gen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5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(BI)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152" y="2400427"/>
            <a:ext cx="246221" cy="12452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Calibri"/>
                <a:cs typeface="Calibri"/>
              </a:rPr>
              <a:t>Manu</a:t>
            </a:r>
            <a:r>
              <a:rPr sz="1600" spc="-3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acturing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1249" y="4499610"/>
            <a:ext cx="4438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5" dirty="0">
                <a:latin typeface="Calibri"/>
                <a:cs typeface="Calibri"/>
              </a:rPr>
              <a:t>Sa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0" dirty="0">
                <a:latin typeface="Arial Narrow"/>
                <a:cs typeface="Arial Narrow"/>
              </a:rPr>
              <a:t>T</a:t>
            </a:r>
            <a:r>
              <a:rPr b="1" spc="-10" dirty="0">
                <a:latin typeface="Arial Narrow"/>
                <a:cs typeface="Arial Narrow"/>
              </a:rPr>
              <a:t>rad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tio</a:t>
            </a:r>
            <a:r>
              <a:rPr b="1" spc="-20" dirty="0">
                <a:latin typeface="Arial Narrow"/>
                <a:cs typeface="Arial Narrow"/>
              </a:rPr>
              <a:t>n</a:t>
            </a:r>
            <a:r>
              <a:rPr b="1" dirty="0">
                <a:latin typeface="Arial Narrow"/>
                <a:cs typeface="Arial Narrow"/>
              </a:rPr>
              <a:t>al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 Narrow"/>
                <a:cs typeface="Arial Narrow"/>
              </a:rPr>
              <a:t>OnLin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5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-1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Pro</a:t>
            </a:r>
            <a:r>
              <a:rPr b="1" spc="-2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10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-10" dirty="0">
                <a:latin typeface="Arial Narrow"/>
                <a:cs typeface="Arial Narrow"/>
              </a:rPr>
              <a:t>ing</a:t>
            </a:r>
            <a:r>
              <a:rPr b="1" spc="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(OLAP)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323" y="991906"/>
            <a:ext cx="6676390" cy="697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spc="-5" dirty="0">
                <a:latin typeface="Arial Narrow"/>
                <a:cs typeface="Arial Narrow"/>
              </a:rPr>
              <a:t>OnLin</a:t>
            </a:r>
            <a:r>
              <a:rPr sz="2400" b="1" dirty="0">
                <a:latin typeface="Arial Narrow"/>
                <a:cs typeface="Arial Narrow"/>
              </a:rPr>
              <a:t>e</a:t>
            </a:r>
            <a:r>
              <a:rPr sz="2400" b="1" spc="-75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A</a:t>
            </a:r>
            <a:r>
              <a:rPr sz="2400" b="1" spc="-10" dirty="0">
                <a:latin typeface="Arial Narrow"/>
                <a:cs typeface="Arial Narrow"/>
              </a:rPr>
              <a:t>n</a:t>
            </a:r>
            <a:r>
              <a:rPr sz="2400" b="1" spc="-5" dirty="0">
                <a:latin typeface="Arial Narrow"/>
                <a:cs typeface="Arial Narrow"/>
              </a:rPr>
              <a:t>alytica</a:t>
            </a:r>
            <a:r>
              <a:rPr sz="2400" b="1" dirty="0">
                <a:latin typeface="Arial Narrow"/>
                <a:cs typeface="Arial Narrow"/>
              </a:rPr>
              <a:t>l</a:t>
            </a:r>
            <a:r>
              <a:rPr sz="2400" b="1" spc="30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Pric</a:t>
            </a:r>
            <a:r>
              <a:rPr sz="2400" b="1" spc="-10" dirty="0">
                <a:latin typeface="Arial Narrow"/>
                <a:cs typeface="Arial Narrow"/>
              </a:rPr>
              <a:t>e</a:t>
            </a:r>
            <a:r>
              <a:rPr sz="2400" b="1" spc="-5" dirty="0">
                <a:latin typeface="Arial Narrow"/>
                <a:cs typeface="Arial Narrow"/>
              </a:rPr>
              <a:t>ssin</a:t>
            </a:r>
            <a:r>
              <a:rPr sz="2400" b="1" dirty="0">
                <a:latin typeface="Arial Narrow"/>
                <a:cs typeface="Arial Narrow"/>
              </a:rPr>
              <a:t>g</a:t>
            </a:r>
            <a:r>
              <a:rPr sz="2400" b="1" spc="30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(OL</a:t>
            </a:r>
            <a:r>
              <a:rPr sz="2400" b="1" spc="-10" dirty="0">
                <a:latin typeface="Arial Narrow"/>
                <a:cs typeface="Arial Narrow"/>
              </a:rPr>
              <a:t>A</a:t>
            </a:r>
            <a:r>
              <a:rPr sz="2400" b="1" dirty="0">
                <a:latin typeface="Arial Narrow"/>
                <a:cs typeface="Arial Narrow"/>
              </a:rPr>
              <a:t>P)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445"/>
              </a:spcBef>
            </a:pPr>
            <a:r>
              <a:rPr spc="-18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oo</a:t>
            </a:r>
            <a:r>
              <a:rPr dirty="0">
                <a:latin typeface="Arial Narrow"/>
                <a:cs typeface="Arial Narrow"/>
              </a:rPr>
              <a:t>l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at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ows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user</a:t>
            </a:r>
            <a:r>
              <a:rPr dirty="0">
                <a:latin typeface="Arial Narrow"/>
                <a:cs typeface="Arial Narrow"/>
              </a:rPr>
              <a:t>s to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se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ective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y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q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spc="-5" dirty="0">
                <a:latin typeface="Arial Narrow"/>
                <a:cs typeface="Arial Narrow"/>
              </a:rPr>
              <a:t>er</a:t>
            </a:r>
            <a:r>
              <a:rPr dirty="0">
                <a:latin typeface="Arial Narrow"/>
                <a:cs typeface="Arial Narrow"/>
              </a:rPr>
              <a:t>y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ta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fr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m d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spc="-30" dirty="0">
                <a:latin typeface="Arial Narrow"/>
                <a:cs typeface="Arial Narrow"/>
              </a:rPr>
              <a:t>f</a:t>
            </a:r>
            <a:r>
              <a:rPr dirty="0">
                <a:latin typeface="Arial Narrow"/>
                <a:cs typeface="Arial Narrow"/>
              </a:rPr>
              <a:t>f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re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v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ews</a:t>
            </a:r>
            <a:r>
              <a:rPr spc="1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dyn</a:t>
            </a:r>
            <a:r>
              <a:rPr spc="-10" dirty="0">
                <a:latin typeface="Arial Narrow"/>
                <a:cs typeface="Arial Narrow"/>
              </a:rPr>
              <a:t>am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ca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5" dirty="0">
                <a:latin typeface="Arial Narrow"/>
                <a:cs typeface="Arial Narrow"/>
              </a:rPr>
              <a:t>y</a:t>
            </a:r>
            <a:r>
              <a:rPr dirty="0">
                <a:latin typeface="Arial Narrow"/>
                <a:cs typeface="Arial Narrow"/>
              </a:rPr>
              <a:t>.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4005" y="2130551"/>
            <a:ext cx="646557" cy="661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0360" y="3447314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7604" y="3594353"/>
            <a:ext cx="433577" cy="358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1183" y="3474721"/>
            <a:ext cx="119633" cy="478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7603" y="3474721"/>
            <a:ext cx="553212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7603" y="3474720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3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8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603" y="3474720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3"/>
                </a:moveTo>
                <a:lnTo>
                  <a:pt x="433578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1182" y="359435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2741" y="3055646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9985" y="3202686"/>
            <a:ext cx="433577" cy="358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3561" y="3083051"/>
            <a:ext cx="119634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9984" y="3083051"/>
            <a:ext cx="553212" cy="119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29984" y="3083051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9984" y="3083051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63561" y="320268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7980" y="262283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45224" y="2769871"/>
            <a:ext cx="435101" cy="358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0326" y="2650235"/>
            <a:ext cx="119634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5223" y="2650235"/>
            <a:ext cx="554736" cy="1196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45223" y="265023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45223" y="265023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80326" y="27698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15129" y="3604310"/>
            <a:ext cx="639673" cy="564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2372" y="3751707"/>
            <a:ext cx="434721" cy="360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7093" y="3631692"/>
            <a:ext cx="120015" cy="480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2371" y="3631691"/>
            <a:ext cx="554736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2371" y="3631692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4"/>
                </a:moveTo>
                <a:lnTo>
                  <a:pt x="120014" y="0"/>
                </a:lnTo>
                <a:lnTo>
                  <a:pt x="554736" y="0"/>
                </a:lnTo>
                <a:lnTo>
                  <a:pt x="554736" y="360044"/>
                </a:lnTo>
                <a:lnTo>
                  <a:pt x="434720" y="480059"/>
                </a:lnTo>
                <a:lnTo>
                  <a:pt x="0" y="480059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2371" y="3631691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4"/>
                </a:moveTo>
                <a:lnTo>
                  <a:pt x="434720" y="12001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7092" y="3751708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10429" y="361343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57672" y="3760471"/>
            <a:ext cx="435101" cy="3589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92773" y="3640835"/>
            <a:ext cx="119634" cy="4785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57671" y="3640836"/>
            <a:ext cx="554736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57671" y="364083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57671" y="364083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2773" y="37604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3160" y="3625622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80404" y="3772662"/>
            <a:ext cx="435101" cy="358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15505" y="3653028"/>
            <a:ext cx="119634" cy="478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80403" y="3653028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80403" y="365302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0403" y="365302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15505" y="377266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14545" y="3451886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1789" y="3598927"/>
            <a:ext cx="435101" cy="3589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6890" y="3479291"/>
            <a:ext cx="119634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61788" y="3479291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61788" y="3479291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61788" y="3479291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96890" y="3598926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63668" y="361343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10912" y="3760471"/>
            <a:ext cx="435101" cy="3589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6014" y="3640835"/>
            <a:ext cx="119634" cy="4785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10911" y="3640836"/>
            <a:ext cx="554736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10911" y="364083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10911" y="364083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46014" y="37604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76216" y="378107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3460" y="3928110"/>
            <a:ext cx="435101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58561" y="3808476"/>
            <a:ext cx="119634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23459" y="3808476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23459" y="3808476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23459" y="3808476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58561" y="392810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91812" y="3963950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39055" y="4110991"/>
            <a:ext cx="433578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72635" y="3991355"/>
            <a:ext cx="119633" cy="478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39056" y="3991356"/>
            <a:ext cx="553211" cy="119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39055" y="3991355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3" y="0"/>
                </a:lnTo>
                <a:lnTo>
                  <a:pt x="553211" y="0"/>
                </a:lnTo>
                <a:lnTo>
                  <a:pt x="553211" y="358902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39055" y="3991355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8" y="119634"/>
                </a:lnTo>
                <a:lnTo>
                  <a:pt x="5532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72634" y="411099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94604" y="3468650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41848" y="3615691"/>
            <a:ext cx="433577" cy="3589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75426" y="3496055"/>
            <a:ext cx="119634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41847" y="3496055"/>
            <a:ext cx="553212" cy="1196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41847" y="3496055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41847" y="3496055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75426" y="361569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12765" y="3485414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60009" y="3632454"/>
            <a:ext cx="433577" cy="358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93585" y="3512821"/>
            <a:ext cx="119634" cy="478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60008" y="3512821"/>
            <a:ext cx="553212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60008" y="3512820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3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60008" y="3512820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3"/>
                </a:moveTo>
                <a:lnTo>
                  <a:pt x="433577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93585" y="363245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29401" y="3485414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76645" y="3632454"/>
            <a:ext cx="433577" cy="3589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10222" y="3512821"/>
            <a:ext cx="119633" cy="478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76645" y="3512821"/>
            <a:ext cx="553211" cy="1196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76644" y="3512820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3"/>
                </a:moveTo>
                <a:lnTo>
                  <a:pt x="119633" y="0"/>
                </a:lnTo>
                <a:lnTo>
                  <a:pt x="553211" y="0"/>
                </a:lnTo>
                <a:lnTo>
                  <a:pt x="553211" y="358901"/>
                </a:lnTo>
                <a:lnTo>
                  <a:pt x="433577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76644" y="3512820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3"/>
                </a:moveTo>
                <a:lnTo>
                  <a:pt x="433577" y="119633"/>
                </a:lnTo>
                <a:lnTo>
                  <a:pt x="5532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10221" y="363245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28489" y="3624098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75733" y="3771139"/>
            <a:ext cx="435101" cy="35890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10835" y="3651504"/>
            <a:ext cx="119633" cy="47853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75733" y="3651504"/>
            <a:ext cx="554735" cy="119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75732" y="3651503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5" y="0"/>
                </a:lnTo>
                <a:lnTo>
                  <a:pt x="554735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75732" y="3651503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10834" y="377113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58841" y="3637814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06085" y="3784854"/>
            <a:ext cx="433577" cy="358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39661" y="3665220"/>
            <a:ext cx="119634" cy="47853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06084" y="3665220"/>
            <a:ext cx="553212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06084" y="3665220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3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06084" y="3665220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3"/>
                </a:moveTo>
                <a:lnTo>
                  <a:pt x="433577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39661" y="378485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70904" y="3637814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8148" y="3784854"/>
            <a:ext cx="435101" cy="35890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53250" y="3665220"/>
            <a:ext cx="119634" cy="47853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18147" y="3665220"/>
            <a:ext cx="554736" cy="1196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18147" y="3665220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18147" y="3665220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53250" y="378485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79136" y="3779546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26380" y="3926586"/>
            <a:ext cx="433577" cy="3589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59959" y="3806952"/>
            <a:ext cx="119633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326379" y="3806952"/>
            <a:ext cx="553212" cy="11963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26379" y="3806952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26379" y="3806952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8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59958" y="392658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01868" y="3800882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49112" y="3947922"/>
            <a:ext cx="433577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82690" y="3828288"/>
            <a:ext cx="119634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49111" y="3828288"/>
            <a:ext cx="553212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49111" y="3828288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49111" y="3828288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82690" y="394792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07836" y="3820694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55080" y="3967735"/>
            <a:ext cx="435101" cy="35890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90183" y="3848100"/>
            <a:ext cx="119633" cy="478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55079" y="3848101"/>
            <a:ext cx="554736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55079" y="3848100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55079" y="3848100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2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90182" y="396773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14545" y="396395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61789" y="4110991"/>
            <a:ext cx="435101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96890" y="3991355"/>
            <a:ext cx="119634" cy="478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61788" y="3991356"/>
            <a:ext cx="554736" cy="119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61788" y="399135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61788" y="399135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96890" y="411099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09845" y="397157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57089" y="4118610"/>
            <a:ext cx="435101" cy="3589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92190" y="3998976"/>
            <a:ext cx="119634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57088" y="3998976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57088" y="3998976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657088" y="3998976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92190" y="411860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99889" y="2177822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47133" y="2324862"/>
            <a:ext cx="435101" cy="358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82235" y="2205227"/>
            <a:ext cx="119633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47133" y="2205227"/>
            <a:ext cx="554735" cy="11963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47132" y="2205227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5" y="0"/>
                </a:lnTo>
                <a:lnTo>
                  <a:pt x="554735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47132" y="2205227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82234" y="232486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49012" y="2339366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96256" y="2486406"/>
            <a:ext cx="435101" cy="35890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31359" y="2366772"/>
            <a:ext cx="119633" cy="478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96255" y="2366773"/>
            <a:ext cx="554736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96255" y="2366772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96255" y="2366772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2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31358" y="2486405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78324" y="2528342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25568" y="2675383"/>
            <a:ext cx="433577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59147" y="2555748"/>
            <a:ext cx="119633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25567" y="2555748"/>
            <a:ext cx="553212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25567" y="2555748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25567" y="2555748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8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59146" y="2675382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79948" y="2194586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727192" y="2341627"/>
            <a:ext cx="433577" cy="3589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60771" y="2221992"/>
            <a:ext cx="119633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727191" y="2221992"/>
            <a:ext cx="553212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27191" y="2221992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727191" y="2221992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8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160770" y="2341626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198109" y="2211350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245353" y="2358390"/>
            <a:ext cx="433577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78929" y="2238755"/>
            <a:ext cx="119634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245352" y="2238755"/>
            <a:ext cx="553212" cy="11963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45352" y="2238755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45352" y="2238755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678929" y="235838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513833" y="2350034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561077" y="2497074"/>
            <a:ext cx="435101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996178" y="2377439"/>
            <a:ext cx="119634" cy="4785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61076" y="2377439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61076" y="2377439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61076" y="2377439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996178" y="249707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044185" y="236375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91429" y="2510790"/>
            <a:ext cx="435101" cy="358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26529" y="2391155"/>
            <a:ext cx="119634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91428" y="2391155"/>
            <a:ext cx="554736" cy="11963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091428" y="239115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091428" y="239115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526529" y="251078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79721" y="2526818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26965" y="2673858"/>
            <a:ext cx="435101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62065" y="2554223"/>
            <a:ext cx="119634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26964" y="2554223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26964" y="2554223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26964" y="2554223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62065" y="267385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02453" y="254663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949697" y="2693671"/>
            <a:ext cx="435101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4797" y="2574035"/>
            <a:ext cx="119634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949696" y="2574035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949696" y="257403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49696" y="257403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84797" y="26936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605528" y="3534182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652773" y="3681222"/>
            <a:ext cx="435101" cy="35890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087873" y="3561588"/>
            <a:ext cx="119634" cy="4785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652772" y="3561588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652772" y="3561588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52772" y="3561588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087873" y="368122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22293" y="3105938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69536" y="3252978"/>
            <a:ext cx="433577" cy="35890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03114" y="3133345"/>
            <a:ext cx="119634" cy="47853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669535" y="3133345"/>
            <a:ext cx="553212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669535" y="3133344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3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669535" y="313334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3"/>
                </a:moveTo>
                <a:lnTo>
                  <a:pt x="433577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103114" y="325297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26865" y="2715794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674107" y="2862834"/>
            <a:ext cx="435102" cy="35890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109209" y="2743200"/>
            <a:ext cx="119634" cy="4785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674107" y="2743200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674107" y="2743200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674107" y="2743200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109209" y="286283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177029" y="3525038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24272" y="3672079"/>
            <a:ext cx="433577" cy="358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657850" y="3552445"/>
            <a:ext cx="119634" cy="478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24271" y="3552445"/>
            <a:ext cx="553212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24271" y="3552444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3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24271" y="355244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3"/>
                </a:moveTo>
                <a:lnTo>
                  <a:pt x="433577" y="119633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57850" y="367207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92268" y="3096818"/>
            <a:ext cx="639673" cy="564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39512" y="3244215"/>
            <a:ext cx="434721" cy="3600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74233" y="3124200"/>
            <a:ext cx="120014" cy="4800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239511" y="3124200"/>
            <a:ext cx="554736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39511" y="3124201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4"/>
                </a:moveTo>
                <a:lnTo>
                  <a:pt x="120014" y="0"/>
                </a:lnTo>
                <a:lnTo>
                  <a:pt x="554736" y="0"/>
                </a:lnTo>
                <a:lnTo>
                  <a:pt x="554736" y="360045"/>
                </a:lnTo>
                <a:lnTo>
                  <a:pt x="434721" y="480060"/>
                </a:lnTo>
                <a:lnTo>
                  <a:pt x="0" y="480060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39511" y="3124200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4"/>
                </a:moveTo>
                <a:lnTo>
                  <a:pt x="434721" y="12001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74233" y="3244215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198365" y="2708174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245609" y="2855215"/>
            <a:ext cx="435101" cy="35890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80709" y="2735579"/>
            <a:ext cx="119634" cy="47853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245608" y="2735579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245608" y="2735579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245608" y="2735579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80709" y="285521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81472" y="3549422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28716" y="3696462"/>
            <a:ext cx="433577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162295" y="3576828"/>
            <a:ext cx="119633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28715" y="3576828"/>
            <a:ext cx="553212" cy="11963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28715" y="3576828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28715" y="3576828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8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62294" y="369646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696712" y="3121202"/>
            <a:ext cx="639673" cy="564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743956" y="3268598"/>
            <a:ext cx="434721" cy="3600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78677" y="3148584"/>
            <a:ext cx="120014" cy="480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743955" y="3148583"/>
            <a:ext cx="554736" cy="12001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743955" y="3148584"/>
            <a:ext cx="554990" cy="480059"/>
          </a:xfrm>
          <a:custGeom>
            <a:avLst/>
            <a:gdLst/>
            <a:ahLst/>
            <a:cxnLst/>
            <a:rect l="l" t="t" r="r" b="b"/>
            <a:pathLst>
              <a:path w="554989" h="480060">
                <a:moveTo>
                  <a:pt x="0" y="120014"/>
                </a:moveTo>
                <a:lnTo>
                  <a:pt x="120015" y="0"/>
                </a:lnTo>
                <a:lnTo>
                  <a:pt x="554736" y="0"/>
                </a:lnTo>
                <a:lnTo>
                  <a:pt x="554736" y="360044"/>
                </a:lnTo>
                <a:lnTo>
                  <a:pt x="434721" y="480059"/>
                </a:lnTo>
                <a:lnTo>
                  <a:pt x="0" y="480059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43955" y="3148583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20014"/>
                </a:moveTo>
                <a:lnTo>
                  <a:pt x="434721" y="12001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178677" y="326859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702809" y="2732558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750053" y="2879599"/>
            <a:ext cx="435101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185153" y="2759964"/>
            <a:ext cx="119634" cy="478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50052" y="2759964"/>
            <a:ext cx="554736" cy="119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750052" y="275996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50052" y="275996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185153" y="287959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388609" y="2977922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435853" y="3124962"/>
            <a:ext cx="435101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70953" y="3005327"/>
            <a:ext cx="119634" cy="4785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435852" y="3005327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435852" y="3005327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435852" y="3005327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870953" y="3124961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140197" y="3959378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187441" y="4106418"/>
            <a:ext cx="433577" cy="35890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621017" y="3986784"/>
            <a:ext cx="119634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187440" y="3986784"/>
            <a:ext cx="553212" cy="11963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187440" y="3986784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187440" y="3986784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621017" y="410641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541009" y="3221762"/>
            <a:ext cx="622871" cy="56347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588252" y="3368802"/>
            <a:ext cx="418338" cy="35890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006590" y="3249167"/>
            <a:ext cx="119634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588252" y="3249167"/>
            <a:ext cx="537972" cy="11963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588252" y="3249167"/>
            <a:ext cx="538480" cy="478790"/>
          </a:xfrm>
          <a:custGeom>
            <a:avLst/>
            <a:gdLst/>
            <a:ahLst/>
            <a:cxnLst/>
            <a:rect l="l" t="t" r="r" b="b"/>
            <a:pathLst>
              <a:path w="538479" h="478789">
                <a:moveTo>
                  <a:pt x="0" y="119634"/>
                </a:moveTo>
                <a:lnTo>
                  <a:pt x="119634" y="0"/>
                </a:lnTo>
                <a:lnTo>
                  <a:pt x="537972" y="0"/>
                </a:lnTo>
                <a:lnTo>
                  <a:pt x="537972" y="358902"/>
                </a:lnTo>
                <a:lnTo>
                  <a:pt x="41833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588252" y="3249167"/>
            <a:ext cx="538480" cy="120014"/>
          </a:xfrm>
          <a:custGeom>
            <a:avLst/>
            <a:gdLst/>
            <a:ahLst/>
            <a:cxnLst/>
            <a:rect l="l" t="t" r="r" b="b"/>
            <a:pathLst>
              <a:path w="538479" h="120014">
                <a:moveTo>
                  <a:pt x="0" y="119634"/>
                </a:moveTo>
                <a:lnTo>
                  <a:pt x="418338" y="119634"/>
                </a:lnTo>
                <a:lnTo>
                  <a:pt x="5379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006590" y="3368802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345936" y="3377210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393180" y="3524251"/>
            <a:ext cx="435101" cy="3589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828283" y="3404615"/>
            <a:ext cx="119633" cy="4785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93179" y="3404615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393179" y="3404615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2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393179" y="3404615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2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828282" y="352425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533389" y="2831618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580633" y="2978658"/>
            <a:ext cx="433577" cy="3589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014209" y="2859023"/>
            <a:ext cx="119634" cy="4785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580632" y="2859023"/>
            <a:ext cx="553212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580632" y="2859023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3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580632" y="2859023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14209" y="297865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50509" y="2968778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397753" y="3115818"/>
            <a:ext cx="435101" cy="35890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832853" y="2996183"/>
            <a:ext cx="119634" cy="478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97752" y="2996184"/>
            <a:ext cx="554736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97752" y="2996183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97752" y="2996183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832853" y="3115817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85916" y="3525038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233160" y="3672079"/>
            <a:ext cx="435101" cy="358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668261" y="3552445"/>
            <a:ext cx="119634" cy="478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233159" y="3552445"/>
            <a:ext cx="554736" cy="119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233159" y="3552444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3"/>
                </a:moveTo>
                <a:lnTo>
                  <a:pt x="119634" y="0"/>
                </a:lnTo>
                <a:lnTo>
                  <a:pt x="554736" y="0"/>
                </a:lnTo>
                <a:lnTo>
                  <a:pt x="554736" y="358901"/>
                </a:lnTo>
                <a:lnTo>
                  <a:pt x="435101" y="478535"/>
                </a:lnTo>
                <a:lnTo>
                  <a:pt x="0" y="478535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233159" y="3552444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3"/>
                </a:moveTo>
                <a:lnTo>
                  <a:pt x="435101" y="119633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668261" y="367207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202680" y="3096818"/>
            <a:ext cx="638175" cy="564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249924" y="3244215"/>
            <a:ext cx="433197" cy="3600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683121" y="3124200"/>
            <a:ext cx="120014" cy="4800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49923" y="3124200"/>
            <a:ext cx="553212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49923" y="3124201"/>
            <a:ext cx="553720" cy="480059"/>
          </a:xfrm>
          <a:custGeom>
            <a:avLst/>
            <a:gdLst/>
            <a:ahLst/>
            <a:cxnLst/>
            <a:rect l="l" t="t" r="r" b="b"/>
            <a:pathLst>
              <a:path w="553720" h="480060">
                <a:moveTo>
                  <a:pt x="0" y="120014"/>
                </a:moveTo>
                <a:lnTo>
                  <a:pt x="120014" y="0"/>
                </a:lnTo>
                <a:lnTo>
                  <a:pt x="553212" y="0"/>
                </a:lnTo>
                <a:lnTo>
                  <a:pt x="553212" y="360045"/>
                </a:lnTo>
                <a:lnTo>
                  <a:pt x="433197" y="480060"/>
                </a:lnTo>
                <a:lnTo>
                  <a:pt x="0" y="480060"/>
                </a:lnTo>
                <a:lnTo>
                  <a:pt x="0" y="12001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249923" y="3124200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20014"/>
                </a:moveTo>
                <a:lnTo>
                  <a:pt x="433197" y="12001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683121" y="3244215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714745" y="2211350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761989" y="2358390"/>
            <a:ext cx="433577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195565" y="2238755"/>
            <a:ext cx="119634" cy="478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761988" y="2238755"/>
            <a:ext cx="553212" cy="11963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761988" y="2238755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2"/>
                </a:lnTo>
                <a:lnTo>
                  <a:pt x="433577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761988" y="2238755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7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195565" y="235838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557772" y="2363774"/>
            <a:ext cx="638175" cy="564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605016" y="2511171"/>
            <a:ext cx="433197" cy="36004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038213" y="2391155"/>
            <a:ext cx="120014" cy="4800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605015" y="2391156"/>
            <a:ext cx="553212" cy="12001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605015" y="2391156"/>
            <a:ext cx="553720" cy="480059"/>
          </a:xfrm>
          <a:custGeom>
            <a:avLst/>
            <a:gdLst/>
            <a:ahLst/>
            <a:cxnLst/>
            <a:rect l="l" t="t" r="r" b="b"/>
            <a:pathLst>
              <a:path w="553720" h="480060">
                <a:moveTo>
                  <a:pt x="0" y="120015"/>
                </a:moveTo>
                <a:lnTo>
                  <a:pt x="120014" y="0"/>
                </a:lnTo>
                <a:lnTo>
                  <a:pt x="553212" y="0"/>
                </a:lnTo>
                <a:lnTo>
                  <a:pt x="553212" y="360045"/>
                </a:lnTo>
                <a:lnTo>
                  <a:pt x="433197" y="480060"/>
                </a:lnTo>
                <a:lnTo>
                  <a:pt x="0" y="480060"/>
                </a:lnTo>
                <a:lnTo>
                  <a:pt x="0" y="120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605015" y="2391155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20015"/>
                </a:moveTo>
                <a:lnTo>
                  <a:pt x="433197" y="120015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038213" y="2511171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384036" y="2546630"/>
            <a:ext cx="638175" cy="563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431280" y="2693671"/>
            <a:ext cx="433577" cy="3589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864859" y="2574035"/>
            <a:ext cx="119633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431279" y="2574035"/>
            <a:ext cx="553212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431279" y="2574035"/>
            <a:ext cx="553720" cy="478790"/>
          </a:xfrm>
          <a:custGeom>
            <a:avLst/>
            <a:gdLst/>
            <a:ahLst/>
            <a:cxnLst/>
            <a:rect l="l" t="t" r="r" b="b"/>
            <a:pathLst>
              <a:path w="553720" h="478789">
                <a:moveTo>
                  <a:pt x="0" y="119634"/>
                </a:moveTo>
                <a:lnTo>
                  <a:pt x="119634" y="0"/>
                </a:lnTo>
                <a:lnTo>
                  <a:pt x="553212" y="0"/>
                </a:lnTo>
                <a:lnTo>
                  <a:pt x="553212" y="358901"/>
                </a:lnTo>
                <a:lnTo>
                  <a:pt x="433578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431279" y="2574035"/>
            <a:ext cx="553720" cy="120014"/>
          </a:xfrm>
          <a:custGeom>
            <a:avLst/>
            <a:gdLst/>
            <a:ahLst/>
            <a:cxnLst/>
            <a:rect l="l" t="t" r="r" b="b"/>
            <a:pathLst>
              <a:path w="553720" h="120014">
                <a:moveTo>
                  <a:pt x="0" y="119634"/>
                </a:moveTo>
                <a:lnTo>
                  <a:pt x="433578" y="119634"/>
                </a:ln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864858" y="2693670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207253" y="2708174"/>
            <a:ext cx="639673" cy="563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254497" y="2855215"/>
            <a:ext cx="435101" cy="3589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689597" y="2735579"/>
            <a:ext cx="119634" cy="478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254496" y="2735579"/>
            <a:ext cx="554736" cy="11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254496" y="2735579"/>
            <a:ext cx="554990" cy="478790"/>
          </a:xfrm>
          <a:custGeom>
            <a:avLst/>
            <a:gdLst/>
            <a:ahLst/>
            <a:cxnLst/>
            <a:rect l="l" t="t" r="r" b="b"/>
            <a:pathLst>
              <a:path w="554989" h="478789">
                <a:moveTo>
                  <a:pt x="0" y="119634"/>
                </a:moveTo>
                <a:lnTo>
                  <a:pt x="119633" y="0"/>
                </a:lnTo>
                <a:lnTo>
                  <a:pt x="554736" y="0"/>
                </a:lnTo>
                <a:lnTo>
                  <a:pt x="554736" y="358902"/>
                </a:lnTo>
                <a:lnTo>
                  <a:pt x="435101" y="478536"/>
                </a:lnTo>
                <a:lnTo>
                  <a:pt x="0" y="478536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254496" y="2735579"/>
            <a:ext cx="554990" cy="120014"/>
          </a:xfrm>
          <a:custGeom>
            <a:avLst/>
            <a:gdLst/>
            <a:ahLst/>
            <a:cxnLst/>
            <a:rect l="l" t="t" r="r" b="b"/>
            <a:pathLst>
              <a:path w="554989" h="120014">
                <a:moveTo>
                  <a:pt x="0" y="119634"/>
                </a:moveTo>
                <a:lnTo>
                  <a:pt x="435101" y="119634"/>
                </a:ln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89597" y="285521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/>
          <p:nvPr/>
        </p:nvSpPr>
        <p:spPr>
          <a:xfrm>
            <a:off x="4079748" y="4782312"/>
            <a:ext cx="356616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b="1" spc="-5" dirty="0">
                <a:latin typeface="Arial Narrow"/>
                <a:cs typeface="Arial Narrow"/>
              </a:rPr>
              <a:t>OnLin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5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-1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Pro</a:t>
            </a:r>
            <a:r>
              <a:rPr b="1" spc="-2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-10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-10" dirty="0">
                <a:latin typeface="Arial Narrow"/>
                <a:cs typeface="Arial Narrow"/>
              </a:rPr>
              <a:t>ing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(OLAP)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2931" y="3383279"/>
            <a:ext cx="3360420" cy="1953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Adv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ed</a:t>
            </a:r>
            <a:r>
              <a:rPr b="1" spc="-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0324" y="991906"/>
            <a:ext cx="7204709" cy="1928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dirty="0">
                <a:latin typeface="Arial Narrow"/>
                <a:cs typeface="Arial Narrow"/>
              </a:rPr>
              <a:t>A</a:t>
            </a:r>
            <a:r>
              <a:rPr sz="2400" b="1" spc="-10" dirty="0">
                <a:latin typeface="Arial Narrow"/>
                <a:cs typeface="Arial Narrow"/>
              </a:rPr>
              <a:t>d</a:t>
            </a:r>
            <a:r>
              <a:rPr sz="2400" b="1" spc="-5" dirty="0">
                <a:latin typeface="Arial Narrow"/>
                <a:cs typeface="Arial Narrow"/>
              </a:rPr>
              <a:t>va</a:t>
            </a:r>
            <a:r>
              <a:rPr sz="2400" b="1" spc="-10" dirty="0">
                <a:latin typeface="Arial Narrow"/>
                <a:cs typeface="Arial Narrow"/>
              </a:rPr>
              <a:t>n</a:t>
            </a:r>
            <a:r>
              <a:rPr sz="2400" b="1" spc="-5" dirty="0">
                <a:latin typeface="Arial Narrow"/>
                <a:cs typeface="Arial Narrow"/>
              </a:rPr>
              <a:t>ce</a:t>
            </a:r>
            <a:r>
              <a:rPr sz="2400" b="1" dirty="0">
                <a:latin typeface="Arial Narrow"/>
                <a:cs typeface="Arial Narrow"/>
              </a:rPr>
              <a:t>d</a:t>
            </a:r>
            <a:r>
              <a:rPr sz="2400" b="1" spc="-45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A</a:t>
            </a:r>
            <a:r>
              <a:rPr sz="2400" b="1" spc="-10" dirty="0">
                <a:latin typeface="Arial Narrow"/>
                <a:cs typeface="Arial Narrow"/>
              </a:rPr>
              <a:t>n</a:t>
            </a:r>
            <a:r>
              <a:rPr sz="2400" b="1" spc="-5" dirty="0">
                <a:latin typeface="Arial Narrow"/>
                <a:cs typeface="Arial Narrow"/>
              </a:rPr>
              <a:t>alytics</a:t>
            </a:r>
            <a:endParaRPr sz="2400">
              <a:latin typeface="Arial Narrow"/>
              <a:cs typeface="Arial Narrow"/>
            </a:endParaRPr>
          </a:p>
          <a:p>
            <a:pPr marL="299085" marR="161925" indent="-286385">
              <a:spcBef>
                <a:spcPts val="445"/>
              </a:spcBef>
              <a:buFont typeface="Arial Narrow"/>
              <a:buChar char="-"/>
              <a:tabLst>
                <a:tab pos="299720" algn="l"/>
              </a:tabLst>
            </a:pPr>
            <a:r>
              <a:rPr b="1" spc="-10" dirty="0">
                <a:latin typeface="Arial Narrow"/>
                <a:cs typeface="Arial Narrow"/>
              </a:rPr>
              <a:t>Artific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al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Int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ll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g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50" dirty="0">
                <a:latin typeface="Arial Narrow"/>
                <a:cs typeface="Arial Narrow"/>
              </a:rPr>
              <a:t> </a:t>
            </a:r>
            <a:r>
              <a:rPr b="1" spc="-5" dirty="0">
                <a:latin typeface="Arial Narrow"/>
                <a:cs typeface="Arial Narrow"/>
              </a:rPr>
              <a:t>: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spc="-2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y 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ach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ne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at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0" dirty="0">
                <a:latin typeface="Arial Narrow"/>
                <a:cs typeface="Arial Narrow"/>
              </a:rPr>
              <a:t>b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-5" dirty="0">
                <a:latin typeface="Arial Narrow"/>
                <a:cs typeface="Arial Narrow"/>
              </a:rPr>
              <a:t>erve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v</a:t>
            </a:r>
            <a:r>
              <a:rPr spc="-5" dirty="0">
                <a:latin typeface="Arial Narrow"/>
                <a:cs typeface="Arial Narrow"/>
              </a:rPr>
              <a:t>ir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4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c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d</a:t>
            </a:r>
            <a:r>
              <a:rPr spc="-5" dirty="0">
                <a:latin typeface="Arial Narrow"/>
                <a:cs typeface="Arial Narrow"/>
              </a:rPr>
              <a:t>es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om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t</a:t>
            </a:r>
            <a:r>
              <a:rPr spc="-5" dirty="0">
                <a:latin typeface="Arial Narrow"/>
                <a:cs typeface="Arial Narrow"/>
              </a:rPr>
              <a:t>ica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y</a:t>
            </a:r>
            <a:r>
              <a:rPr spc="4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(t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ro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gh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rit</a:t>
            </a:r>
            <a:r>
              <a:rPr spc="-15" dirty="0">
                <a:latin typeface="Arial Narrow"/>
                <a:cs typeface="Arial Narrow"/>
              </a:rPr>
              <a:t>h</a:t>
            </a:r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-5" dirty="0">
                <a:latin typeface="Arial Narrow"/>
                <a:cs typeface="Arial Narrow"/>
              </a:rPr>
              <a:t>)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to pr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ct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ve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y</a:t>
            </a:r>
            <a:r>
              <a:rPr spc="3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ac</a:t>
            </a:r>
            <a:r>
              <a:rPr spc="5" dirty="0">
                <a:latin typeface="Arial Narrow"/>
                <a:cs typeface="Arial Narrow"/>
              </a:rPr>
              <a:t>c</a:t>
            </a:r>
            <a:r>
              <a:rPr dirty="0">
                <a:latin typeface="Arial Narrow"/>
                <a:cs typeface="Arial Narrow"/>
              </a:rPr>
              <a:t>o</a:t>
            </a:r>
            <a:r>
              <a:rPr spc="-15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p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spc="-5" dirty="0">
                <a:latin typeface="Arial Narrow"/>
                <a:cs typeface="Arial Narrow"/>
              </a:rPr>
              <a:t>ish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ng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a</a:t>
            </a:r>
            <a:r>
              <a:rPr spc="-10" dirty="0">
                <a:latin typeface="Arial Narrow"/>
                <a:cs typeface="Arial Narrow"/>
              </a:rPr>
              <a:t>l</a:t>
            </a:r>
            <a:r>
              <a:rPr dirty="0">
                <a:latin typeface="Arial Narrow"/>
                <a:cs typeface="Arial Narrow"/>
              </a:rPr>
              <a:t>s.</a:t>
            </a:r>
            <a:endParaRPr>
              <a:latin typeface="Arial Narrow"/>
              <a:cs typeface="Arial Narrow"/>
            </a:endParaRPr>
          </a:p>
          <a:p>
            <a:pPr>
              <a:spcBef>
                <a:spcPts val="34"/>
              </a:spcBef>
              <a:buFont typeface="Arial Narrow"/>
              <a:buChar char="-"/>
            </a:pPr>
            <a:endParaRPr sz="2600">
              <a:latin typeface="Times New Roman"/>
              <a:cs typeface="Times New Roman"/>
            </a:endParaRPr>
          </a:p>
          <a:p>
            <a:pPr marL="299085" indent="-286385">
              <a:buFont typeface="Arial Narrow"/>
              <a:buChar char="-"/>
              <a:tabLst>
                <a:tab pos="299720" algn="l"/>
              </a:tabLst>
            </a:pPr>
            <a:r>
              <a:rPr b="1" dirty="0">
                <a:latin typeface="Arial Narrow"/>
                <a:cs typeface="Arial Narrow"/>
              </a:rPr>
              <a:t>Data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M</a:t>
            </a:r>
            <a:r>
              <a:rPr b="1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n</a:t>
            </a:r>
            <a:r>
              <a:rPr b="1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n</a:t>
            </a:r>
            <a:r>
              <a:rPr b="1" dirty="0">
                <a:latin typeface="Arial Narrow"/>
                <a:cs typeface="Arial Narrow"/>
              </a:rPr>
              <a:t>g: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se</a:t>
            </a:r>
            <a:r>
              <a:rPr dirty="0">
                <a:latin typeface="Arial Narrow"/>
                <a:cs typeface="Arial Narrow"/>
              </a:rPr>
              <a:t>t </a:t>
            </a:r>
            <a:r>
              <a:rPr spc="-5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f </a:t>
            </a:r>
            <a:r>
              <a:rPr spc="-10" dirty="0">
                <a:latin typeface="Arial Narrow"/>
                <a:cs typeface="Arial Narrow"/>
              </a:rPr>
              <a:t>app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-10" dirty="0">
                <a:latin typeface="Arial Narrow"/>
                <a:cs typeface="Arial Narrow"/>
              </a:rPr>
              <a:t>oa</a:t>
            </a:r>
            <a:r>
              <a:rPr spc="-5" dirty="0">
                <a:latin typeface="Arial Narrow"/>
                <a:cs typeface="Arial Narrow"/>
              </a:rPr>
              <a:t>ch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4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ha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2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spc="-5" dirty="0">
                <a:latin typeface="Arial Narrow"/>
                <a:cs typeface="Arial Narrow"/>
              </a:rPr>
              <a:t>l</a:t>
            </a:r>
            <a:r>
              <a:rPr spc="-10" dirty="0">
                <a:latin typeface="Arial Narrow"/>
                <a:cs typeface="Arial Narrow"/>
              </a:rPr>
              <a:t>lo</a:t>
            </a:r>
            <a:r>
              <a:rPr dirty="0">
                <a:latin typeface="Arial Narrow"/>
                <a:cs typeface="Arial Narrow"/>
              </a:rPr>
              <a:t>w</a:t>
            </a:r>
            <a:r>
              <a:rPr spc="20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5" dirty="0">
                <a:latin typeface="Arial Narrow"/>
                <a:cs typeface="Arial Narrow"/>
              </a:rPr>
              <a:t>d</a:t>
            </a:r>
            <a:r>
              <a:rPr spc="-10" dirty="0">
                <a:latin typeface="Arial Narrow"/>
                <a:cs typeface="Arial Narrow"/>
              </a:rPr>
              <a:t>en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fyi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g</a:t>
            </a:r>
            <a:r>
              <a:rPr spc="45" dirty="0">
                <a:latin typeface="Arial Narrow"/>
                <a:cs typeface="Arial Narrow"/>
              </a:rPr>
              <a:t> </a:t>
            </a:r>
            <a:r>
              <a:rPr spc="-10" dirty="0">
                <a:latin typeface="Arial Narrow"/>
                <a:cs typeface="Arial Narrow"/>
              </a:rPr>
              <a:t>pa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te</a:t>
            </a:r>
            <a:r>
              <a:rPr dirty="0">
                <a:latin typeface="Arial Narrow"/>
                <a:cs typeface="Arial Narrow"/>
              </a:rPr>
              <a:t>r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s</a:t>
            </a:r>
            <a:r>
              <a:rPr spc="35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 </a:t>
            </a:r>
            <a:r>
              <a:rPr spc="-5" dirty="0">
                <a:latin typeface="Arial Narrow"/>
                <a:cs typeface="Arial Narrow"/>
              </a:rPr>
              <a:t>se</a:t>
            </a:r>
            <a:r>
              <a:rPr dirty="0">
                <a:latin typeface="Arial Narrow"/>
                <a:cs typeface="Arial Narrow"/>
              </a:rPr>
              <a:t>t </a:t>
            </a:r>
            <a:r>
              <a:rPr spc="-5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f Da</a:t>
            </a:r>
            <a:r>
              <a:rPr spc="-10" dirty="0">
                <a:latin typeface="Arial Narrow"/>
                <a:cs typeface="Arial Narrow"/>
              </a:rPr>
              <a:t>ta</a:t>
            </a:r>
            <a:r>
              <a:rPr dirty="0">
                <a:latin typeface="Arial Narrow"/>
                <a:cs typeface="Arial Narrow"/>
              </a:rPr>
              <a:t>.</a:t>
            </a:r>
            <a:endParaRPr>
              <a:latin typeface="Arial Narrow"/>
              <a:cs typeface="Arial Narrow"/>
            </a:endParaRPr>
          </a:p>
          <a:p>
            <a:pPr marL="299085"/>
            <a:r>
              <a:rPr spc="-10" dirty="0">
                <a:latin typeface="Arial Narrow"/>
                <a:cs typeface="Arial Narrow"/>
              </a:rPr>
              <a:t>M</a:t>
            </a:r>
            <a:r>
              <a:rPr dirty="0">
                <a:latin typeface="Arial Narrow"/>
                <a:cs typeface="Arial Narrow"/>
              </a:rPr>
              <a:t>e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n</a:t>
            </a:r>
            <a:r>
              <a:rPr spc="-10" dirty="0">
                <a:latin typeface="Arial Narrow"/>
                <a:cs typeface="Arial Narrow"/>
              </a:rPr>
              <a:t>g</a:t>
            </a:r>
            <a:r>
              <a:rPr dirty="0">
                <a:latin typeface="Arial Narrow"/>
                <a:cs typeface="Arial Narrow"/>
              </a:rPr>
              <a:t>f</a:t>
            </a:r>
            <a:r>
              <a:rPr spc="-10" dirty="0">
                <a:latin typeface="Arial Narrow"/>
                <a:cs typeface="Arial Narrow"/>
              </a:rPr>
              <a:t>u</a:t>
            </a:r>
            <a:r>
              <a:rPr dirty="0">
                <a:latin typeface="Arial Narrow"/>
                <a:cs typeface="Arial Narrow"/>
              </a:rPr>
              <a:t>l</a:t>
            </a:r>
            <a:r>
              <a:rPr spc="50" dirty="0">
                <a:latin typeface="Arial Narrow"/>
                <a:cs typeface="Arial Narrow"/>
              </a:rPr>
              <a:t> </a:t>
            </a:r>
            <a:r>
              <a:rPr spc="-5" dirty="0">
                <a:latin typeface="Arial Narrow"/>
                <a:cs typeface="Arial Narrow"/>
              </a:rPr>
              <a:t>i</a:t>
            </a:r>
            <a:r>
              <a:rPr spc="-10" dirty="0">
                <a:latin typeface="Arial Narrow"/>
                <a:cs typeface="Arial Narrow"/>
              </a:rPr>
              <a:t>n</a:t>
            </a:r>
            <a:r>
              <a:rPr dirty="0">
                <a:latin typeface="Arial Narrow"/>
                <a:cs typeface="Arial Narrow"/>
              </a:rPr>
              <a:t>f</a:t>
            </a:r>
            <a:r>
              <a:rPr spc="-10" dirty="0">
                <a:latin typeface="Arial Narrow"/>
                <a:cs typeface="Arial Narrow"/>
              </a:rPr>
              <a:t>o</a:t>
            </a:r>
            <a:r>
              <a:rPr dirty="0">
                <a:latin typeface="Arial Narrow"/>
                <a:cs typeface="Arial Narrow"/>
              </a:rPr>
              <a:t>rm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t</a:t>
            </a:r>
            <a:r>
              <a:rPr spc="-10" dirty="0">
                <a:latin typeface="Arial Narrow"/>
                <a:cs typeface="Arial Narrow"/>
              </a:rPr>
              <a:t>i</a:t>
            </a:r>
            <a:r>
              <a:rPr dirty="0">
                <a:latin typeface="Arial Narrow"/>
                <a:cs typeface="Arial Narrow"/>
              </a:rPr>
              <a:t>on</a:t>
            </a:r>
            <a:r>
              <a:rPr spc="45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are</a:t>
            </a:r>
            <a:r>
              <a:rPr spc="10" dirty="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extr</a:t>
            </a:r>
            <a:r>
              <a:rPr spc="-10" dirty="0">
                <a:latin typeface="Arial Narrow"/>
                <a:cs typeface="Arial Narrow"/>
              </a:rPr>
              <a:t>a</a:t>
            </a:r>
            <a:r>
              <a:rPr dirty="0">
                <a:latin typeface="Arial Narrow"/>
                <a:cs typeface="Arial Narrow"/>
              </a:rPr>
              <a:t>ct</a:t>
            </a:r>
            <a:r>
              <a:rPr spc="-10" dirty="0">
                <a:latin typeface="Arial Narrow"/>
                <a:cs typeface="Arial Narrow"/>
              </a:rPr>
              <a:t>e</a:t>
            </a:r>
            <a:r>
              <a:rPr dirty="0">
                <a:latin typeface="Arial Narrow"/>
                <a:cs typeface="Arial Narrow"/>
              </a:rPr>
              <a:t>d.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3565" y="3506724"/>
            <a:ext cx="1362455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6167" y="3323844"/>
            <a:ext cx="1819656" cy="1911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5334" y="4095751"/>
            <a:ext cx="1043940" cy="405765"/>
          </a:xfrm>
          <a:custGeom>
            <a:avLst/>
            <a:gdLst/>
            <a:ahLst/>
            <a:cxnLst/>
            <a:rect l="l" t="t" r="r" b="b"/>
            <a:pathLst>
              <a:path w="1043940" h="405764">
                <a:moveTo>
                  <a:pt x="202691" y="0"/>
                </a:moveTo>
                <a:lnTo>
                  <a:pt x="0" y="202692"/>
                </a:lnTo>
                <a:lnTo>
                  <a:pt x="202691" y="405383"/>
                </a:lnTo>
                <a:lnTo>
                  <a:pt x="202691" y="304038"/>
                </a:lnTo>
                <a:lnTo>
                  <a:pt x="942593" y="304038"/>
                </a:lnTo>
                <a:lnTo>
                  <a:pt x="1043939" y="202692"/>
                </a:lnTo>
                <a:lnTo>
                  <a:pt x="942593" y="101345"/>
                </a:lnTo>
                <a:lnTo>
                  <a:pt x="202691" y="101345"/>
                </a:lnTo>
                <a:lnTo>
                  <a:pt x="202691" y="0"/>
                </a:lnTo>
                <a:close/>
              </a:path>
              <a:path w="1043940" h="405764">
                <a:moveTo>
                  <a:pt x="942593" y="304038"/>
                </a:moveTo>
                <a:lnTo>
                  <a:pt x="841247" y="304038"/>
                </a:lnTo>
                <a:lnTo>
                  <a:pt x="841247" y="405383"/>
                </a:lnTo>
                <a:lnTo>
                  <a:pt x="942593" y="304038"/>
                </a:lnTo>
                <a:close/>
              </a:path>
              <a:path w="1043940" h="405764">
                <a:moveTo>
                  <a:pt x="841247" y="0"/>
                </a:moveTo>
                <a:lnTo>
                  <a:pt x="841247" y="101345"/>
                </a:lnTo>
                <a:lnTo>
                  <a:pt x="942593" y="101345"/>
                </a:lnTo>
                <a:lnTo>
                  <a:pt x="84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5334" y="4095751"/>
            <a:ext cx="1043940" cy="405765"/>
          </a:xfrm>
          <a:custGeom>
            <a:avLst/>
            <a:gdLst/>
            <a:ahLst/>
            <a:cxnLst/>
            <a:rect l="l" t="t" r="r" b="b"/>
            <a:pathLst>
              <a:path w="1043940" h="405764">
                <a:moveTo>
                  <a:pt x="0" y="202692"/>
                </a:moveTo>
                <a:lnTo>
                  <a:pt x="202691" y="0"/>
                </a:lnTo>
                <a:lnTo>
                  <a:pt x="202691" y="101345"/>
                </a:lnTo>
                <a:lnTo>
                  <a:pt x="841247" y="101345"/>
                </a:lnTo>
                <a:lnTo>
                  <a:pt x="841247" y="0"/>
                </a:lnTo>
                <a:lnTo>
                  <a:pt x="1043939" y="202692"/>
                </a:lnTo>
                <a:lnTo>
                  <a:pt x="841247" y="405383"/>
                </a:lnTo>
                <a:lnTo>
                  <a:pt x="841247" y="304038"/>
                </a:lnTo>
                <a:lnTo>
                  <a:pt x="202691" y="304038"/>
                </a:lnTo>
                <a:lnTo>
                  <a:pt x="202691" y="405383"/>
                </a:lnTo>
                <a:lnTo>
                  <a:pt x="0" y="2026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1265" y="4206668"/>
            <a:ext cx="1301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3240" y="5334001"/>
            <a:ext cx="2331720" cy="246221"/>
          </a:xfrm>
          <a:prstGeom prst="rect">
            <a:avLst/>
          </a:prstGeom>
          <a:ln w="9144">
            <a:solidFill>
              <a:srgbClr val="5151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4640"/>
            <a:r>
              <a:rPr sz="1600" b="1" spc="-10" dirty="0">
                <a:latin typeface="Calibri"/>
                <a:cs typeface="Calibri"/>
              </a:rPr>
              <a:t>Artifi</a:t>
            </a:r>
            <a:r>
              <a:rPr sz="1600" b="1" spc="-5" dirty="0">
                <a:latin typeface="Calibri"/>
                <a:cs typeface="Calibri"/>
              </a:rPr>
              <a:t>cial 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35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el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g</a:t>
            </a:r>
            <a:r>
              <a:rPr sz="1600" b="1" spc="-15" dirty="0">
                <a:latin typeface="Calibri"/>
                <a:cs typeface="Calibri"/>
              </a:rPr>
              <a:t>ence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1675" y="5234941"/>
            <a:ext cx="2331720" cy="246221"/>
          </a:xfrm>
          <a:prstGeom prst="rect">
            <a:avLst/>
          </a:prstGeom>
          <a:ln w="9144">
            <a:solidFill>
              <a:srgbClr val="5151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5160"/>
            <a:r>
              <a:rPr sz="1600" b="1" spc="-15" dirty="0">
                <a:latin typeface="Calibri"/>
                <a:cs typeface="Calibri"/>
              </a:rPr>
              <a:t>D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a Mini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1888" y="908303"/>
            <a:ext cx="8265159" cy="5760720"/>
          </a:xfrm>
          <a:custGeom>
            <a:avLst/>
            <a:gdLst/>
            <a:ahLst/>
            <a:cxnLst/>
            <a:rect l="l" t="t" r="r" b="b"/>
            <a:pathLst>
              <a:path w="8265159" h="5760720">
                <a:moveTo>
                  <a:pt x="0" y="5760720"/>
                </a:moveTo>
                <a:lnTo>
                  <a:pt x="8264652" y="5760720"/>
                </a:lnTo>
                <a:lnTo>
                  <a:pt x="8264652" y="0"/>
                </a:lnTo>
                <a:lnTo>
                  <a:pt x="0" y="0"/>
                </a:lnTo>
                <a:lnTo>
                  <a:pt x="0" y="57607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0323" y="991905"/>
            <a:ext cx="8028940" cy="2600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dirty="0">
                <a:latin typeface="Arial Narrow"/>
                <a:cs typeface="Arial Narrow"/>
              </a:rPr>
              <a:t>A</a:t>
            </a:r>
            <a:r>
              <a:rPr sz="2400" b="1" spc="-10" dirty="0">
                <a:latin typeface="Arial Narrow"/>
                <a:cs typeface="Arial Narrow"/>
              </a:rPr>
              <a:t>p</a:t>
            </a:r>
            <a:r>
              <a:rPr sz="2400" b="1" dirty="0">
                <a:latin typeface="Arial Narrow"/>
                <a:cs typeface="Arial Narrow"/>
              </a:rPr>
              <a:t>plicative</a:t>
            </a:r>
            <a:r>
              <a:rPr sz="2400" b="1" spc="20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E</a:t>
            </a:r>
            <a:r>
              <a:rPr sz="2400" b="1" spc="-10" dirty="0">
                <a:latin typeface="Arial Narrow"/>
                <a:cs typeface="Arial Narrow"/>
              </a:rPr>
              <a:t>x</a:t>
            </a:r>
            <a:r>
              <a:rPr sz="2400" b="1" spc="-5" dirty="0">
                <a:latin typeface="Arial Narrow"/>
                <a:cs typeface="Arial Narrow"/>
              </a:rPr>
              <a:t>ercis</a:t>
            </a:r>
            <a:r>
              <a:rPr sz="2400" b="1" dirty="0">
                <a:latin typeface="Arial Narrow"/>
                <a:cs typeface="Arial Narrow"/>
              </a:rPr>
              <a:t>e</a:t>
            </a:r>
            <a:r>
              <a:rPr sz="2400" b="1" spc="35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2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405"/>
              </a:spcBef>
            </a:pPr>
            <a:r>
              <a:rPr sz="1600" b="1" spc="-10" dirty="0">
                <a:latin typeface="Arial Narrow"/>
                <a:cs typeface="Arial Narrow"/>
              </a:rPr>
              <a:t>D</a:t>
            </a:r>
            <a:r>
              <a:rPr sz="1600" b="1" spc="-5" dirty="0">
                <a:latin typeface="Arial Narrow"/>
                <a:cs typeface="Arial Narrow"/>
              </a:rPr>
              <a:t>u</a:t>
            </a:r>
            <a:r>
              <a:rPr sz="1600" b="1" spc="-15" dirty="0">
                <a:latin typeface="Arial Narrow"/>
                <a:cs typeface="Arial Narrow"/>
              </a:rPr>
              <a:t>r</a:t>
            </a:r>
            <a:r>
              <a:rPr sz="1600" b="1" spc="-10" dirty="0">
                <a:latin typeface="Arial Narrow"/>
                <a:cs typeface="Arial Narrow"/>
              </a:rPr>
              <a:t>ation</a:t>
            </a:r>
            <a:r>
              <a:rPr sz="1600" b="1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:</a:t>
            </a:r>
            <a:r>
              <a:rPr sz="1600" b="1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60min.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spc="-15" dirty="0">
                <a:latin typeface="Arial Narrow"/>
                <a:cs typeface="Arial Narrow"/>
              </a:rPr>
              <a:t>Gro</a:t>
            </a:r>
            <a:r>
              <a:rPr sz="1600" b="1" spc="-10" dirty="0">
                <a:latin typeface="Arial Narrow"/>
                <a:cs typeface="Arial Narrow"/>
              </a:rPr>
              <a:t>up</a:t>
            </a:r>
            <a:r>
              <a:rPr sz="1600" b="1" dirty="0">
                <a:latin typeface="Arial Narrow"/>
                <a:cs typeface="Arial Narrow"/>
              </a:rPr>
              <a:t> </a:t>
            </a:r>
            <a:r>
              <a:rPr sz="1600" b="1" spc="-40" dirty="0">
                <a:latin typeface="Arial Narrow"/>
                <a:cs typeface="Arial Narrow"/>
              </a:rPr>
              <a:t>W</a:t>
            </a:r>
            <a:r>
              <a:rPr sz="1600" b="1" spc="-10" dirty="0">
                <a:latin typeface="Arial Narrow"/>
                <a:cs typeface="Arial Narrow"/>
              </a:rPr>
              <a:t>ork.</a:t>
            </a:r>
            <a:r>
              <a:rPr sz="1600" b="1" spc="-5" dirty="0">
                <a:latin typeface="Arial Narrow"/>
                <a:cs typeface="Arial Narrow"/>
              </a:rPr>
              <a:t> S</a:t>
            </a:r>
            <a:r>
              <a:rPr sz="1600" b="1" spc="-10" dirty="0">
                <a:latin typeface="Arial Narrow"/>
                <a:cs typeface="Arial Narrow"/>
              </a:rPr>
              <a:t>c</a:t>
            </a:r>
            <a:r>
              <a:rPr sz="1600" b="1" spc="-5" dirty="0">
                <a:latin typeface="Arial Narrow"/>
                <a:cs typeface="Arial Narrow"/>
              </a:rPr>
              <a:t>o</a:t>
            </a:r>
            <a:r>
              <a:rPr sz="1600" b="1" spc="-15" dirty="0">
                <a:latin typeface="Arial Narrow"/>
                <a:cs typeface="Arial Narrow"/>
              </a:rPr>
              <a:t>re</a:t>
            </a:r>
            <a:r>
              <a:rPr sz="1600" b="1" spc="-5" dirty="0">
                <a:latin typeface="Arial Narrow"/>
                <a:cs typeface="Arial Narrow"/>
              </a:rPr>
              <a:t>: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1.0</a:t>
            </a:r>
            <a:endParaRPr sz="1600">
              <a:latin typeface="Arial Narrow"/>
              <a:cs typeface="Arial Narrow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/>
            <a:r>
              <a:rPr sz="1600" b="1" spc="-10" dirty="0">
                <a:latin typeface="Arial Narrow"/>
                <a:cs typeface="Arial Narrow"/>
              </a:rPr>
              <a:t>C</a:t>
            </a:r>
            <a:r>
              <a:rPr sz="1600" b="1" spc="-5" dirty="0">
                <a:latin typeface="Arial Narrow"/>
                <a:cs typeface="Arial Narrow"/>
              </a:rPr>
              <a:t>o</a:t>
            </a:r>
            <a:r>
              <a:rPr sz="1600" b="1" spc="-10" dirty="0">
                <a:latin typeface="Arial Narrow"/>
                <a:cs typeface="Arial Narrow"/>
              </a:rPr>
              <a:t>ntext</a:t>
            </a:r>
            <a:endParaRPr sz="1600">
              <a:latin typeface="Arial Narrow"/>
              <a:cs typeface="Arial Narrow"/>
            </a:endParaRPr>
          </a:p>
          <a:p>
            <a:pPr marL="12700" marR="189230">
              <a:spcBef>
                <a:spcPts val="370"/>
              </a:spcBef>
            </a:pPr>
            <a:r>
              <a:rPr sz="1600" spc="-5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ry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to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list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ore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than 10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Comp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nies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ar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sp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cialized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Big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5" dirty="0">
                <a:latin typeface="Arial Narrow"/>
                <a:cs typeface="Arial Narrow"/>
              </a:rPr>
              <a:t>lution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for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terprise</a:t>
            </a:r>
            <a:r>
              <a:rPr sz="1600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with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brief 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scr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ption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ch 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he pro</a:t>
            </a:r>
            <a:r>
              <a:rPr sz="1600" spc="-5" dirty="0">
                <a:latin typeface="Arial Narrow"/>
                <a:cs typeface="Arial Narrow"/>
              </a:rPr>
              <a:t>p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ed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ts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(sof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re)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5" dirty="0">
                <a:latin typeface="Arial Narrow"/>
                <a:cs typeface="Arial Narrow"/>
              </a:rPr>
              <a:t>d/o</a:t>
            </a:r>
            <a:r>
              <a:rPr sz="1600" spc="-5" dirty="0">
                <a:latin typeface="Arial Narrow"/>
                <a:cs typeface="Arial Narrow"/>
              </a:rPr>
              <a:t>r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servic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(</a:t>
            </a:r>
            <a:r>
              <a:rPr sz="1600" spc="-10" dirty="0">
                <a:latin typeface="Arial Narrow"/>
                <a:cs typeface="Arial Narrow"/>
              </a:rPr>
              <a:t>IT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5" dirty="0">
                <a:latin typeface="Arial Narrow"/>
                <a:cs typeface="Arial Narrow"/>
              </a:rPr>
              <a:t>idin</a:t>
            </a:r>
            <a:r>
              <a:rPr sz="1600" dirty="0">
                <a:latin typeface="Arial Narrow"/>
                <a:cs typeface="Arial Narrow"/>
              </a:rPr>
              <a:t>g</a:t>
            </a:r>
            <a:r>
              <a:rPr sz="1600" spc="-5" dirty="0">
                <a:latin typeface="Arial Narrow"/>
                <a:cs typeface="Arial Narrow"/>
              </a:rPr>
              <a:t>),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 creation 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he a</a:t>
            </a:r>
            <a:r>
              <a:rPr sz="1600" spc="-5" dirty="0">
                <a:latin typeface="Arial Narrow"/>
                <a:cs typeface="Arial Narrow"/>
              </a:rPr>
              <a:t>ct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vi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0" dirty="0">
                <a:latin typeface="Arial Narrow"/>
                <a:cs typeface="Arial Narrow"/>
              </a:rPr>
              <a:t>y</a:t>
            </a:r>
            <a:r>
              <a:rPr sz="1600" spc="-5" dirty="0">
                <a:latin typeface="Arial Narrow"/>
                <a:cs typeface="Arial Narrow"/>
              </a:rPr>
              <a:t>.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spcBef>
                <a:spcPts val="380"/>
              </a:spcBef>
            </a:pPr>
            <a:r>
              <a:rPr sz="1600" spc="-5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ry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to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illu</a:t>
            </a:r>
            <a:r>
              <a:rPr sz="1600" spc="-5" dirty="0">
                <a:latin typeface="Arial Narrow"/>
                <a:cs typeface="Arial Narrow"/>
              </a:rPr>
              <a:t>st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ate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0" dirty="0">
                <a:latin typeface="Arial Narrow"/>
                <a:cs typeface="Arial Narrow"/>
              </a:rPr>
              <a:t>olut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(hi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tory)</a:t>
            </a:r>
            <a:r>
              <a:rPr sz="1600" spc="-5" dirty="0">
                <a:latin typeface="Arial Narrow"/>
                <a:cs typeface="Arial Narrow"/>
              </a:rPr>
              <a:t> of</a:t>
            </a:r>
            <a:r>
              <a:rPr sz="1600" spc="-10" dirty="0">
                <a:latin typeface="Arial Narrow"/>
                <a:cs typeface="Arial Narrow"/>
              </a:rPr>
              <a:t> creation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by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dates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ber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comp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nies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by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ye</a:t>
            </a:r>
            <a:r>
              <a:rPr sz="1600" spc="-5" dirty="0">
                <a:latin typeface="Arial Narrow"/>
                <a:cs typeface="Arial Narrow"/>
              </a:rPr>
              <a:t>ar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one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ch</a:t>
            </a:r>
            <a:r>
              <a:rPr sz="1600" spc="-5" dirty="0">
                <a:latin typeface="Arial Narrow"/>
                <a:cs typeface="Arial Narrow"/>
              </a:rPr>
              <a:t>ar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5" dirty="0">
                <a:latin typeface="Arial Narrow"/>
                <a:cs typeface="Arial Narrow"/>
              </a:rPr>
              <a:t>.</a:t>
            </a:r>
            <a:r>
              <a:rPr sz="1600" spc="-10" dirty="0">
                <a:latin typeface="Arial Narrow"/>
                <a:cs typeface="Arial Narrow"/>
              </a:rPr>
              <a:t> What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do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you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ve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result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?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Adv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ed</a:t>
            </a:r>
            <a:r>
              <a:rPr b="1" spc="-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Appl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-1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ti</a:t>
            </a:r>
            <a:r>
              <a:rPr b="1" spc="-10" dirty="0">
                <a:latin typeface="Arial Narrow"/>
                <a:cs typeface="Arial Narrow"/>
              </a:rPr>
              <a:t>v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spc="-20" dirty="0">
                <a:latin typeface="Arial Narrow"/>
                <a:cs typeface="Arial Narrow"/>
              </a:rPr>
              <a:t>x</a:t>
            </a:r>
            <a:r>
              <a:rPr b="1" spc="-10" dirty="0">
                <a:latin typeface="Arial Narrow"/>
                <a:cs typeface="Arial Narrow"/>
              </a:rPr>
              <a:t>er</a:t>
            </a:r>
            <a:r>
              <a:rPr b="1" spc="-2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i</a:t>
            </a:r>
            <a:r>
              <a:rPr b="1" spc="-10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e</a:t>
            </a:r>
            <a:r>
              <a:rPr b="1" spc="55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2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2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T</a:t>
            </a:r>
            <a:r>
              <a:rPr b="1" dirty="0">
                <a:latin typeface="Arial Narrow"/>
                <a:cs typeface="Arial Narrow"/>
              </a:rPr>
              <a:t>yp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</a:t>
            </a:r>
            <a:r>
              <a:rPr b="1" spc="1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Adv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ed</a:t>
            </a:r>
            <a:r>
              <a:rPr b="1" spc="-3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Ana</a:t>
            </a:r>
            <a:r>
              <a:rPr b="1" spc="-15" dirty="0">
                <a:latin typeface="Arial Narrow"/>
                <a:cs typeface="Arial Narrow"/>
              </a:rPr>
              <a:t>l</a:t>
            </a:r>
            <a:r>
              <a:rPr b="1" dirty="0">
                <a:latin typeface="Arial Narrow"/>
                <a:cs typeface="Arial Narrow"/>
              </a:rPr>
              <a:t>yt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cs</a:t>
            </a:r>
            <a:r>
              <a:rPr b="1" spc="40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Artific</a:t>
            </a:r>
            <a:r>
              <a:rPr b="1" spc="-15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al</a:t>
            </a:r>
            <a:r>
              <a:rPr b="1" spc="10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Int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ll</a:t>
            </a:r>
            <a:r>
              <a:rPr b="1" spc="-10" dirty="0">
                <a:latin typeface="Arial Narrow"/>
                <a:cs typeface="Arial Narrow"/>
              </a:rPr>
              <a:t>i</a:t>
            </a:r>
            <a:r>
              <a:rPr b="1" dirty="0">
                <a:latin typeface="Arial Narrow"/>
                <a:cs typeface="Arial Narrow"/>
              </a:rPr>
              <a:t>g</a:t>
            </a:r>
            <a:r>
              <a:rPr b="1" spc="-10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n</a:t>
            </a:r>
            <a:r>
              <a:rPr b="1" spc="-10" dirty="0">
                <a:latin typeface="Arial Narrow"/>
                <a:cs typeface="Arial Narrow"/>
              </a:rPr>
              <a:t>c</a:t>
            </a:r>
            <a:r>
              <a:rPr b="1" dirty="0">
                <a:latin typeface="Arial Narrow"/>
                <a:cs typeface="Arial Narrow"/>
              </a:rPr>
              <a:t>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323" y="991905"/>
            <a:ext cx="26517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dirty="0">
                <a:latin typeface="Arial Narrow"/>
                <a:cs typeface="Arial Narrow"/>
              </a:rPr>
              <a:t>Artificial Intel</a:t>
            </a:r>
            <a:r>
              <a:rPr sz="2400" b="1" spc="5" dirty="0">
                <a:latin typeface="Arial Narrow"/>
                <a:cs typeface="Arial Narrow"/>
              </a:rPr>
              <a:t>l</a:t>
            </a:r>
            <a:r>
              <a:rPr sz="2400" b="1" dirty="0">
                <a:latin typeface="Arial Narrow"/>
                <a:cs typeface="Arial Narrow"/>
              </a:rPr>
              <a:t>igen</a:t>
            </a:r>
            <a:r>
              <a:rPr sz="2400" b="1" spc="-10" dirty="0">
                <a:latin typeface="Arial Narrow"/>
                <a:cs typeface="Arial Narrow"/>
              </a:rPr>
              <a:t>c</a:t>
            </a:r>
            <a:r>
              <a:rPr sz="2400" b="1" dirty="0">
                <a:latin typeface="Arial Narrow"/>
                <a:cs typeface="Arial Narrow"/>
              </a:rPr>
              <a:t>e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0323" y="1389602"/>
            <a:ext cx="751713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Font typeface="Arial Narrow"/>
              <a:buChar char="-"/>
              <a:tabLst>
                <a:tab pos="299720" algn="l"/>
              </a:tabLst>
            </a:pPr>
            <a:r>
              <a:rPr sz="1600" b="1" spc="-10" dirty="0">
                <a:latin typeface="Arial Narrow"/>
                <a:cs typeface="Arial Narrow"/>
              </a:rPr>
              <a:t>R</a:t>
            </a:r>
            <a:r>
              <a:rPr sz="1600" b="1" spc="-5" dirty="0">
                <a:latin typeface="Arial Narrow"/>
                <a:cs typeface="Arial Narrow"/>
              </a:rPr>
              <a:t>e</a:t>
            </a:r>
            <a:r>
              <a:rPr sz="1600" b="1" spc="-10" dirty="0">
                <a:latin typeface="Arial Narrow"/>
                <a:cs typeface="Arial Narrow"/>
              </a:rPr>
              <a:t>a</a:t>
            </a:r>
            <a:r>
              <a:rPr sz="1600" b="1" spc="-5" dirty="0">
                <a:latin typeface="Arial Narrow"/>
                <a:cs typeface="Arial Narrow"/>
              </a:rPr>
              <a:t>s</a:t>
            </a:r>
            <a:r>
              <a:rPr sz="1600" b="1" spc="-10" dirty="0">
                <a:latin typeface="Arial Narrow"/>
                <a:cs typeface="Arial Narrow"/>
              </a:rPr>
              <a:t>o</a:t>
            </a:r>
            <a:r>
              <a:rPr sz="1600" b="1" spc="-5" dirty="0">
                <a:latin typeface="Arial Narrow"/>
                <a:cs typeface="Arial Narrow"/>
              </a:rPr>
              <a:t>n</a:t>
            </a:r>
            <a:r>
              <a:rPr sz="1600" b="1" spc="-10" dirty="0">
                <a:latin typeface="Arial Narrow"/>
                <a:cs typeface="Arial Narrow"/>
              </a:rPr>
              <a:t>nin</a:t>
            </a:r>
            <a:r>
              <a:rPr sz="1600" b="1" dirty="0">
                <a:latin typeface="Arial Narrow"/>
                <a:cs typeface="Arial Narrow"/>
              </a:rPr>
              <a:t>g</a:t>
            </a:r>
            <a:r>
              <a:rPr sz="1600" b="1" spc="-5" dirty="0">
                <a:latin typeface="Arial Narrow"/>
                <a:cs typeface="Arial Narrow"/>
              </a:rPr>
              <a:t>: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By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rule</a:t>
            </a:r>
            <a:r>
              <a:rPr sz="1600" spc="-5" dirty="0">
                <a:latin typeface="Arial Narrow"/>
                <a:cs typeface="Arial Narrow"/>
              </a:rPr>
              <a:t>s,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lo</a:t>
            </a:r>
            <a:r>
              <a:rPr sz="1600" spc="-10" dirty="0">
                <a:latin typeface="Arial Narrow"/>
                <a:cs typeface="Arial Narrow"/>
              </a:rPr>
              <a:t>gic,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ct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eralizat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20" dirty="0">
                <a:latin typeface="Arial Narrow"/>
                <a:cs typeface="Arial Narrow"/>
              </a:rPr>
              <a:t>o</a:t>
            </a:r>
            <a:r>
              <a:rPr sz="160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etc.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spc="-10" dirty="0">
                <a:latin typeface="Arial Narrow"/>
                <a:cs typeface="Arial Narrow"/>
              </a:rPr>
              <a:t>K</a:t>
            </a:r>
            <a:r>
              <a:rPr sz="1600" b="1" spc="-5" dirty="0">
                <a:latin typeface="Arial Narrow"/>
                <a:cs typeface="Arial Narrow"/>
              </a:rPr>
              <a:t>n</a:t>
            </a:r>
            <a:r>
              <a:rPr sz="1600" b="1" spc="-10" dirty="0">
                <a:latin typeface="Arial Narrow"/>
                <a:cs typeface="Arial Narrow"/>
              </a:rPr>
              <a:t>owled</a:t>
            </a:r>
            <a:r>
              <a:rPr sz="1600" b="1" spc="-5" dirty="0">
                <a:latin typeface="Arial Narrow"/>
                <a:cs typeface="Arial Narrow"/>
              </a:rPr>
              <a:t>g</a:t>
            </a:r>
            <a:r>
              <a:rPr sz="1600" b="1" spc="-10" dirty="0">
                <a:latin typeface="Arial Narrow"/>
                <a:cs typeface="Arial Narrow"/>
              </a:rPr>
              <a:t>e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5" dirty="0">
                <a:latin typeface="Arial Narrow"/>
                <a:cs typeface="Arial Narrow"/>
              </a:rPr>
              <a:t>r</a:t>
            </a:r>
            <a:r>
              <a:rPr sz="1600" b="1" spc="-10" dirty="0">
                <a:latin typeface="Arial Narrow"/>
                <a:cs typeface="Arial Narrow"/>
              </a:rPr>
              <a:t>e</a:t>
            </a:r>
            <a:r>
              <a:rPr sz="1600" b="1" spc="-5" dirty="0">
                <a:latin typeface="Arial Narrow"/>
                <a:cs typeface="Arial Narrow"/>
              </a:rPr>
              <a:t>p</a:t>
            </a:r>
            <a:r>
              <a:rPr sz="1600" b="1" spc="-15" dirty="0">
                <a:latin typeface="Arial Narrow"/>
                <a:cs typeface="Arial Narrow"/>
              </a:rPr>
              <a:t>r</a:t>
            </a:r>
            <a:r>
              <a:rPr sz="1600" b="1" spc="-10" dirty="0">
                <a:latin typeface="Arial Narrow"/>
                <a:cs typeface="Arial Narrow"/>
              </a:rPr>
              <a:t>e</a:t>
            </a:r>
            <a:r>
              <a:rPr sz="1600" b="1" spc="-5" dirty="0">
                <a:latin typeface="Arial Narrow"/>
                <a:cs typeface="Arial Narrow"/>
              </a:rPr>
              <a:t>s</a:t>
            </a:r>
            <a:r>
              <a:rPr sz="1600" b="1" spc="-10" dirty="0">
                <a:latin typeface="Arial Narrow"/>
                <a:cs typeface="Arial Narrow"/>
              </a:rPr>
              <a:t>e</a:t>
            </a:r>
            <a:r>
              <a:rPr sz="1600" b="1" spc="-5" dirty="0">
                <a:latin typeface="Arial Narrow"/>
                <a:cs typeface="Arial Narrow"/>
              </a:rPr>
              <a:t>n</a:t>
            </a:r>
            <a:r>
              <a:rPr sz="1600" b="1" spc="-10" dirty="0">
                <a:latin typeface="Arial Narrow"/>
                <a:cs typeface="Arial Narrow"/>
              </a:rPr>
              <a:t>tat</a:t>
            </a:r>
            <a:r>
              <a:rPr sz="1600" b="1" spc="-15" dirty="0">
                <a:latin typeface="Arial Narrow"/>
                <a:cs typeface="Arial Narrow"/>
              </a:rPr>
              <a:t>i</a:t>
            </a:r>
            <a:r>
              <a:rPr sz="1600" b="1" spc="-10" dirty="0">
                <a:latin typeface="Arial Narrow"/>
                <a:cs typeface="Arial Narrow"/>
              </a:rPr>
              <a:t>o</a:t>
            </a:r>
            <a:r>
              <a:rPr sz="1600" b="1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: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by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thering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com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se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b</a:t>
            </a:r>
            <a:r>
              <a:rPr sz="1600" spc="-15" dirty="0">
                <a:latin typeface="Arial Narrow"/>
                <a:cs typeface="Arial Narrow"/>
              </a:rPr>
              <a:t>je</a:t>
            </a:r>
            <a:r>
              <a:rPr sz="1600" spc="-5" dirty="0">
                <a:latin typeface="Arial Narrow"/>
                <a:cs typeface="Arial Narrow"/>
              </a:rPr>
              <a:t>cts.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spc="-20" dirty="0">
                <a:latin typeface="Arial Narrow"/>
                <a:cs typeface="Arial Narrow"/>
              </a:rPr>
              <a:t>M</a:t>
            </a:r>
            <a:r>
              <a:rPr sz="1600" b="1" spc="-10" dirty="0">
                <a:latin typeface="Arial Narrow"/>
                <a:cs typeface="Arial Narrow"/>
              </a:rPr>
              <a:t>ul</a:t>
            </a:r>
            <a:r>
              <a:rPr sz="1600" b="1" spc="-15" dirty="0">
                <a:latin typeface="Arial Narrow"/>
                <a:cs typeface="Arial Narrow"/>
              </a:rPr>
              <a:t>t</a:t>
            </a:r>
            <a:r>
              <a:rPr sz="1600" b="1" spc="-5" dirty="0">
                <a:latin typeface="Arial Narrow"/>
                <a:cs typeface="Arial Narrow"/>
              </a:rPr>
              <a:t>i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A</a:t>
            </a:r>
            <a:r>
              <a:rPr sz="1600" b="1" spc="-5" dirty="0">
                <a:latin typeface="Arial Narrow"/>
                <a:cs typeface="Arial Narrow"/>
              </a:rPr>
              <a:t>g</a:t>
            </a:r>
            <a:r>
              <a:rPr sz="1600" b="1" spc="-10" dirty="0">
                <a:latin typeface="Arial Narrow"/>
                <a:cs typeface="Arial Narrow"/>
              </a:rPr>
              <a:t>e</a:t>
            </a:r>
            <a:r>
              <a:rPr sz="1600" b="1" spc="-5" dirty="0">
                <a:latin typeface="Arial Narrow"/>
                <a:cs typeface="Arial Narrow"/>
              </a:rPr>
              <a:t>nt</a:t>
            </a:r>
            <a:r>
              <a:rPr sz="1600" b="1" spc="-10" dirty="0">
                <a:latin typeface="Arial Narrow"/>
                <a:cs typeface="Arial Narrow"/>
              </a:rPr>
              <a:t> Intel</a:t>
            </a:r>
            <a:r>
              <a:rPr sz="1600" b="1" spc="-15" dirty="0">
                <a:latin typeface="Arial Narrow"/>
                <a:cs typeface="Arial Narrow"/>
              </a:rPr>
              <a:t>l</a:t>
            </a:r>
            <a:r>
              <a:rPr sz="1600" b="1" spc="-10" dirty="0">
                <a:latin typeface="Arial Narrow"/>
                <a:cs typeface="Arial Narrow"/>
              </a:rPr>
              <a:t>ige</a:t>
            </a:r>
            <a:r>
              <a:rPr sz="1600" b="1" spc="-5" dirty="0">
                <a:latin typeface="Arial Narrow"/>
                <a:cs typeface="Arial Narrow"/>
              </a:rPr>
              <a:t>n</a:t>
            </a:r>
            <a:r>
              <a:rPr sz="1600" b="1" spc="-10" dirty="0">
                <a:latin typeface="Arial Narrow"/>
                <a:cs typeface="Arial Narrow"/>
              </a:rPr>
              <a:t>c</a:t>
            </a:r>
            <a:r>
              <a:rPr sz="1600" b="1" spc="-5" dirty="0">
                <a:latin typeface="Arial Narrow"/>
                <a:cs typeface="Arial Narrow"/>
              </a:rPr>
              <a:t>e: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by plan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 sh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red and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5" dirty="0">
                <a:latin typeface="Arial Narrow"/>
                <a:cs typeface="Arial Narrow"/>
              </a:rPr>
              <a:t>arallel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y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for the same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0" dirty="0">
                <a:latin typeface="Arial Narrow"/>
                <a:cs typeface="Arial Narrow"/>
              </a:rPr>
              <a:t>als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0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spc="-20" dirty="0">
                <a:latin typeface="Arial Narrow"/>
                <a:cs typeface="Arial Narrow"/>
              </a:rPr>
              <a:t>M</a:t>
            </a:r>
            <a:r>
              <a:rPr sz="1600" b="1" spc="-10" dirty="0">
                <a:latin typeface="Arial Narrow"/>
                <a:cs typeface="Arial Narrow"/>
              </a:rPr>
              <a:t>ac</a:t>
            </a:r>
            <a:r>
              <a:rPr sz="1600" b="1" spc="-5" dirty="0">
                <a:latin typeface="Arial Narrow"/>
                <a:cs typeface="Arial Narrow"/>
              </a:rPr>
              <a:t>h</a:t>
            </a:r>
            <a:r>
              <a:rPr sz="1600" b="1" spc="-10" dirty="0">
                <a:latin typeface="Arial Narrow"/>
                <a:cs typeface="Arial Narrow"/>
              </a:rPr>
              <a:t>ine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L</a:t>
            </a:r>
            <a:r>
              <a:rPr sz="1600" b="1" spc="-5" dirty="0">
                <a:latin typeface="Arial Narrow"/>
                <a:cs typeface="Arial Narrow"/>
              </a:rPr>
              <a:t>e</a:t>
            </a:r>
            <a:r>
              <a:rPr sz="1600" b="1" spc="-10" dirty="0">
                <a:latin typeface="Arial Narrow"/>
                <a:cs typeface="Arial Narrow"/>
              </a:rPr>
              <a:t>arnin</a:t>
            </a:r>
            <a:r>
              <a:rPr sz="1600" b="1" spc="-5" dirty="0">
                <a:latin typeface="Arial Narrow"/>
                <a:cs typeface="Arial Narrow"/>
              </a:rPr>
              <a:t>g: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algori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hms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try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to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le</a:t>
            </a:r>
            <a:r>
              <a:rPr sz="1600" spc="-10" dirty="0">
                <a:latin typeface="Arial Narrow"/>
                <a:cs typeface="Arial Narrow"/>
              </a:rPr>
              <a:t>arn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om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5" dirty="0">
                <a:latin typeface="Arial Narrow"/>
                <a:cs typeface="Arial Narrow"/>
              </a:rPr>
              <a:t>er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ce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to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impro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nt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future.</a:t>
            </a:r>
            <a:endParaRPr sz="1600">
              <a:latin typeface="Arial Narrow"/>
              <a:cs typeface="Arial Narrow"/>
            </a:endParaRPr>
          </a:p>
          <a:p>
            <a:pPr marL="299085" marR="400685" indent="-286385">
              <a:spcBef>
                <a:spcPts val="385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spc="-10" dirty="0">
                <a:latin typeface="Arial Narrow"/>
                <a:cs typeface="Arial Narrow"/>
              </a:rPr>
              <a:t>N</a:t>
            </a:r>
            <a:r>
              <a:rPr sz="1600" b="1" spc="-5" dirty="0">
                <a:latin typeface="Arial Narrow"/>
                <a:cs typeface="Arial Narrow"/>
              </a:rPr>
              <a:t>a</a:t>
            </a:r>
            <a:r>
              <a:rPr sz="1600" b="1" spc="-10" dirty="0">
                <a:latin typeface="Arial Narrow"/>
                <a:cs typeface="Arial Narrow"/>
              </a:rPr>
              <a:t>tural Lanuguage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Processin</a:t>
            </a:r>
            <a:r>
              <a:rPr sz="1600" b="1" spc="-15" dirty="0">
                <a:latin typeface="Arial Narrow"/>
                <a:cs typeface="Arial Narrow"/>
              </a:rPr>
              <a:t>g</a:t>
            </a:r>
            <a:r>
              <a:rPr sz="1600" b="1" spc="-5" dirty="0">
                <a:latin typeface="Arial Narrow"/>
                <a:cs typeface="Arial Narrow"/>
              </a:rPr>
              <a:t>: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etho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allow the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achine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rstandi</a:t>
            </a:r>
            <a:r>
              <a:rPr sz="1600" spc="-20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la</a:t>
            </a:r>
            <a:r>
              <a:rPr sz="1600" spc="-10" dirty="0">
                <a:latin typeface="Arial Narrow"/>
                <a:cs typeface="Arial Narrow"/>
              </a:rPr>
              <a:t>ng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age</a:t>
            </a:r>
            <a:endParaRPr sz="1600">
              <a:latin typeface="Arial Narrow"/>
              <a:cs typeface="Arial Narrow"/>
            </a:endParaRPr>
          </a:p>
          <a:p>
            <a:pPr marL="299085" marR="409575" indent="-286385">
              <a:spcBef>
                <a:spcPts val="380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spc="-10" dirty="0">
                <a:latin typeface="Arial Narrow"/>
                <a:cs typeface="Arial Narrow"/>
              </a:rPr>
              <a:t>S</a:t>
            </a:r>
            <a:r>
              <a:rPr sz="1600" b="1" spc="-5" dirty="0">
                <a:latin typeface="Arial Narrow"/>
                <a:cs typeface="Arial Narrow"/>
              </a:rPr>
              <a:t>o</a:t>
            </a:r>
            <a:r>
              <a:rPr sz="1600" b="1" spc="-15" dirty="0">
                <a:latin typeface="Arial Narrow"/>
                <a:cs typeface="Arial Narrow"/>
              </a:rPr>
              <a:t>cia</a:t>
            </a:r>
            <a:r>
              <a:rPr sz="1600" b="1" spc="-5" dirty="0">
                <a:latin typeface="Arial Narrow"/>
                <a:cs typeface="Arial Narrow"/>
              </a:rPr>
              <a:t>l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Intel</a:t>
            </a:r>
            <a:r>
              <a:rPr sz="1600" b="1" spc="-15" dirty="0">
                <a:latin typeface="Arial Narrow"/>
                <a:cs typeface="Arial Narrow"/>
              </a:rPr>
              <a:t>l</a:t>
            </a:r>
            <a:r>
              <a:rPr sz="1600" b="1" spc="-10" dirty="0">
                <a:latin typeface="Arial Narrow"/>
                <a:cs typeface="Arial Narrow"/>
              </a:rPr>
              <a:t>ige</a:t>
            </a:r>
            <a:r>
              <a:rPr sz="1600" b="1" spc="-5" dirty="0">
                <a:latin typeface="Arial Narrow"/>
                <a:cs typeface="Arial Narrow"/>
              </a:rPr>
              <a:t>n</a:t>
            </a:r>
            <a:r>
              <a:rPr sz="1600" b="1" spc="-10" dirty="0">
                <a:latin typeface="Arial Narrow"/>
                <a:cs typeface="Arial Narrow"/>
              </a:rPr>
              <a:t>c</a:t>
            </a:r>
            <a:r>
              <a:rPr sz="1600" b="1" spc="-5" dirty="0">
                <a:latin typeface="Arial Narrow"/>
                <a:cs typeface="Arial Narrow"/>
              </a:rPr>
              <a:t>e: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etho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allow 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achine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(u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lly s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t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achine</a:t>
            </a:r>
            <a:r>
              <a:rPr sz="1600" spc="-5" dirty="0">
                <a:latin typeface="Arial Narrow"/>
                <a:cs typeface="Arial Narrow"/>
              </a:rPr>
              <a:t>s)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to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y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ss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 n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er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c intellig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 </a:t>
            </a:r>
            <a:r>
              <a:rPr sz="1600" spc="-15" dirty="0">
                <a:latin typeface="Arial Narrow"/>
                <a:cs typeface="Arial Narrow"/>
              </a:rPr>
              <a:t>an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int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d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emotion</a:t>
            </a:r>
            <a:r>
              <a:rPr sz="1600" spc="-2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l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and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ivioral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intellig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5" dirty="0">
                <a:latin typeface="Arial Narrow"/>
                <a:cs typeface="Arial Narrow"/>
              </a:rPr>
              <a:t>e.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And</a:t>
            </a:r>
            <a:r>
              <a:rPr sz="1600" spc="-15" dirty="0">
                <a:latin typeface="Arial Narrow"/>
                <a:cs typeface="Arial Narrow"/>
              </a:rPr>
              <a:t> ma</a:t>
            </a:r>
            <a:r>
              <a:rPr sz="1600" spc="-10" dirty="0">
                <a:latin typeface="Arial Narrow"/>
                <a:cs typeface="Arial Narrow"/>
              </a:rPr>
              <a:t>ny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other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types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and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b-type</a:t>
            </a:r>
            <a:r>
              <a:rPr sz="1600" spc="-15" dirty="0">
                <a:latin typeface="Arial Narrow"/>
                <a:cs typeface="Arial Narrow"/>
              </a:rPr>
              <a:t>s.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1341" y="4166615"/>
            <a:ext cx="1560575" cy="2093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0085" y="3933444"/>
            <a:ext cx="2083307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6138" y="4920234"/>
            <a:ext cx="1196340" cy="521334"/>
          </a:xfrm>
          <a:custGeom>
            <a:avLst/>
            <a:gdLst/>
            <a:ahLst/>
            <a:cxnLst/>
            <a:rect l="l" t="t" r="r" b="b"/>
            <a:pathLst>
              <a:path w="1196339" h="521335">
                <a:moveTo>
                  <a:pt x="260603" y="0"/>
                </a:moveTo>
                <a:lnTo>
                  <a:pt x="0" y="260604"/>
                </a:lnTo>
                <a:lnTo>
                  <a:pt x="260603" y="521208"/>
                </a:lnTo>
                <a:lnTo>
                  <a:pt x="260603" y="390906"/>
                </a:lnTo>
                <a:lnTo>
                  <a:pt x="1066038" y="390906"/>
                </a:lnTo>
                <a:lnTo>
                  <a:pt x="1196339" y="260604"/>
                </a:lnTo>
                <a:lnTo>
                  <a:pt x="1066038" y="130302"/>
                </a:lnTo>
                <a:lnTo>
                  <a:pt x="260603" y="130302"/>
                </a:lnTo>
                <a:lnTo>
                  <a:pt x="260603" y="0"/>
                </a:lnTo>
                <a:close/>
              </a:path>
              <a:path w="1196339" h="521335">
                <a:moveTo>
                  <a:pt x="1066038" y="390906"/>
                </a:moveTo>
                <a:lnTo>
                  <a:pt x="935736" y="390906"/>
                </a:lnTo>
                <a:lnTo>
                  <a:pt x="935736" y="521208"/>
                </a:lnTo>
                <a:lnTo>
                  <a:pt x="1066038" y="390906"/>
                </a:lnTo>
                <a:close/>
              </a:path>
              <a:path w="1196339" h="521335">
                <a:moveTo>
                  <a:pt x="935736" y="0"/>
                </a:moveTo>
                <a:lnTo>
                  <a:pt x="935736" y="130302"/>
                </a:lnTo>
                <a:lnTo>
                  <a:pt x="1066038" y="130302"/>
                </a:lnTo>
                <a:lnTo>
                  <a:pt x="935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6138" y="4920234"/>
            <a:ext cx="1196340" cy="521334"/>
          </a:xfrm>
          <a:custGeom>
            <a:avLst/>
            <a:gdLst/>
            <a:ahLst/>
            <a:cxnLst/>
            <a:rect l="l" t="t" r="r" b="b"/>
            <a:pathLst>
              <a:path w="1196339" h="521335">
                <a:moveTo>
                  <a:pt x="0" y="260604"/>
                </a:moveTo>
                <a:lnTo>
                  <a:pt x="260603" y="0"/>
                </a:lnTo>
                <a:lnTo>
                  <a:pt x="260603" y="130302"/>
                </a:lnTo>
                <a:lnTo>
                  <a:pt x="935736" y="130302"/>
                </a:lnTo>
                <a:lnTo>
                  <a:pt x="935736" y="0"/>
                </a:lnTo>
                <a:lnTo>
                  <a:pt x="1196339" y="260604"/>
                </a:lnTo>
                <a:lnTo>
                  <a:pt x="935736" y="521208"/>
                </a:lnTo>
                <a:lnTo>
                  <a:pt x="935736" y="390906"/>
                </a:lnTo>
                <a:lnTo>
                  <a:pt x="260603" y="390906"/>
                </a:lnTo>
                <a:lnTo>
                  <a:pt x="260603" y="521208"/>
                </a:lnTo>
                <a:lnTo>
                  <a:pt x="0" y="2606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08522" y="5089946"/>
            <a:ext cx="12953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5691" y="6268212"/>
            <a:ext cx="2331720" cy="246221"/>
          </a:xfrm>
          <a:prstGeom prst="rect">
            <a:avLst/>
          </a:prstGeom>
          <a:ln w="9144">
            <a:solidFill>
              <a:srgbClr val="5151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5910"/>
            <a:r>
              <a:rPr sz="1600" b="1" spc="-10" dirty="0">
                <a:latin typeface="Calibri"/>
                <a:cs typeface="Calibri"/>
              </a:rPr>
              <a:t>Artifi</a:t>
            </a:r>
            <a:r>
              <a:rPr sz="1600" b="1" spc="-5" dirty="0">
                <a:latin typeface="Calibri"/>
                <a:cs typeface="Calibri"/>
              </a:rPr>
              <a:t>cial 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35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el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g</a:t>
            </a:r>
            <a:r>
              <a:rPr sz="1600" b="1" spc="-15" dirty="0">
                <a:latin typeface="Calibri"/>
                <a:cs typeface="Calibri"/>
              </a:rPr>
              <a:t>ence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747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LiberationSerif-Bold</vt:lpstr>
      <vt:lpstr>Arial</vt:lpstr>
      <vt:lpstr>Arial Narrow</vt:lpstr>
      <vt:lpstr>Calibri</vt:lpstr>
      <vt:lpstr>Calibri Light</vt:lpstr>
      <vt:lpstr>Microsoft Sans Serif</vt:lpstr>
      <vt:lpstr>Times New Roman</vt:lpstr>
      <vt:lpstr>Wingdings</vt:lpstr>
      <vt:lpstr>1_Office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Bagus Mulyawan</dc:creator>
  <cp:lastModifiedBy>Bagus Mulyawan</cp:lastModifiedBy>
  <cp:revision>13</cp:revision>
  <dcterms:created xsi:type="dcterms:W3CDTF">2020-11-04T04:31:58Z</dcterms:created>
  <dcterms:modified xsi:type="dcterms:W3CDTF">2021-02-06T23:04:46Z</dcterms:modified>
</cp:coreProperties>
</file>