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9" r:id="rId6"/>
    <p:sldId id="261" r:id="rId7"/>
    <p:sldId id="263" r:id="rId8"/>
    <p:sldId id="262" r:id="rId9"/>
    <p:sldId id="264" r:id="rId10"/>
    <p:sldId id="265" r:id="rId11"/>
    <p:sldId id="266" r:id="rId12"/>
    <p:sldId id="267" r:id="rId13"/>
    <p:sldId id="268" r:id="rId14"/>
    <p:sldId id="269" r:id="rId15"/>
    <p:sldId id="270" r:id="rId16"/>
    <p:sldId id="271" r:id="rId17"/>
    <p:sldId id="273" r:id="rId18"/>
    <p:sldId id="272" r:id="rId19"/>
    <p:sldId id="2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DF455C-7264-4FB2-83E7-FA8CD76FE0FF}">
          <p14:sldIdLst>
            <p14:sldId id="256"/>
            <p14:sldId id="259"/>
            <p14:sldId id="261"/>
            <p14:sldId id="263"/>
            <p14:sldId id="262"/>
            <p14:sldId id="264"/>
            <p14:sldId id="265"/>
            <p14:sldId id="266"/>
            <p14:sldId id="267"/>
            <p14:sldId id="268"/>
            <p14:sldId id="269"/>
            <p14:sldId id="270"/>
            <p14:sldId id="271"/>
            <p14:sldId id="273"/>
            <p14:sldId id="272"/>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B87A80-80B0-472A-A8FA-908A9EB86717}"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83329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75313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281619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69385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B87A80-80B0-472A-A8FA-908A9EB86717}"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114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B87A80-80B0-472A-A8FA-908A9EB86717}"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51239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B87A80-80B0-472A-A8FA-908A9EB86717}" type="datetimeFigureOut">
              <a:rPr lang="en-US" smtClean="0"/>
              <a:t>9/23/2020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92394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B87A80-80B0-472A-A8FA-908A9EB86717}" type="datetimeFigureOut">
              <a:rPr lang="en-US" smtClean="0"/>
              <a:t>9/23/2020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42026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87A80-80B0-472A-A8FA-908A9EB86717}" type="datetimeFigureOut">
              <a:rPr lang="en-US" smtClean="0"/>
              <a:t>9/23/2020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408522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85438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6782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87A80-80B0-472A-A8FA-908A9EB86717}" type="datetimeFigureOut">
              <a:rPr lang="en-US" smtClean="0"/>
              <a:t>9/23/2020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099E2-DFA5-4B8A-8F64-B9F2B298DD6A}" type="slidenum">
              <a:rPr lang="en-US" smtClean="0"/>
              <a:t>‹#›</a:t>
            </a:fld>
            <a:endParaRPr lang="en-US"/>
          </a:p>
        </p:txBody>
      </p:sp>
    </p:spTree>
    <p:extLst>
      <p:ext uri="{BB962C8B-B14F-4D97-AF65-F5344CB8AC3E}">
        <p14:creationId xmlns:p14="http://schemas.microsoft.com/office/powerpoint/2010/main" val="4257976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86940" y="1935479"/>
            <a:ext cx="7818120" cy="1447801"/>
          </a:xfrm>
        </p:spPr>
        <p:txBody>
          <a:bodyPr>
            <a:normAutofit fontScale="90000"/>
          </a:bodyPr>
          <a:lstStyle/>
          <a:p>
            <a:r>
              <a:rPr lang="en-US" dirty="0">
                <a:solidFill>
                  <a:schemeClr val="bg1"/>
                </a:solidFill>
              </a:rPr>
              <a:t>Big Data</a:t>
            </a:r>
            <a:br>
              <a:rPr lang="en-US" dirty="0">
                <a:solidFill>
                  <a:schemeClr val="bg1"/>
                </a:solidFill>
              </a:rPr>
            </a:br>
            <a:endParaRPr lang="en-US" sz="4000" dirty="0">
              <a:solidFill>
                <a:schemeClr val="bg1"/>
              </a:solidFill>
            </a:endParaRPr>
          </a:p>
        </p:txBody>
      </p:sp>
      <p:sp>
        <p:nvSpPr>
          <p:cNvPr id="3" name="Subtitle 2"/>
          <p:cNvSpPr>
            <a:spLocks noGrp="1"/>
          </p:cNvSpPr>
          <p:nvPr>
            <p:ph type="subTitle" idx="1"/>
          </p:nvPr>
        </p:nvSpPr>
        <p:spPr>
          <a:xfrm>
            <a:off x="1567543" y="3240633"/>
            <a:ext cx="8018417" cy="1213802"/>
          </a:xfrm>
        </p:spPr>
        <p:txBody>
          <a:bodyPr>
            <a:normAutofit/>
          </a:bodyPr>
          <a:lstStyle/>
          <a:p>
            <a:r>
              <a:rPr lang="en-ID" sz="3200" b="1" dirty="0">
                <a:solidFill>
                  <a:schemeClr val="bg1"/>
                </a:solidFill>
                <a:latin typeface="LiberationSerif-Bold"/>
              </a:rPr>
              <a:t>Business </a:t>
            </a:r>
          </a:p>
          <a:p>
            <a:r>
              <a:rPr lang="en-ID" sz="3200" b="1" dirty="0">
                <a:solidFill>
                  <a:schemeClr val="bg1"/>
                </a:solidFill>
                <a:latin typeface="LiberationSerif-Bold"/>
              </a:rPr>
              <a:t>Motivations and Drivers for Big Data Adoption</a:t>
            </a:r>
            <a:endParaRPr lang="en-US" sz="3200" dirty="0">
              <a:solidFill>
                <a:schemeClr val="bg1"/>
              </a:solidFill>
            </a:endParaRPr>
          </a:p>
        </p:txBody>
      </p:sp>
    </p:spTree>
    <p:extLst>
      <p:ext uri="{BB962C8B-B14F-4D97-AF65-F5344CB8AC3E}">
        <p14:creationId xmlns:p14="http://schemas.microsoft.com/office/powerpoint/2010/main" val="9950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E81CC-4151-449E-AE30-0FA57C2F911A}"/>
              </a:ext>
            </a:extLst>
          </p:cNvPr>
          <p:cNvSpPr>
            <a:spLocks noGrp="1"/>
          </p:cNvSpPr>
          <p:nvPr>
            <p:ph type="title"/>
          </p:nvPr>
        </p:nvSpPr>
        <p:spPr/>
        <p:txBody>
          <a:bodyPr/>
          <a:lstStyle/>
          <a:p>
            <a:endParaRPr lang="en-ID"/>
          </a:p>
        </p:txBody>
      </p:sp>
      <p:pic>
        <p:nvPicPr>
          <p:cNvPr id="4" name="Content Placeholder 3">
            <a:extLst>
              <a:ext uri="{FF2B5EF4-FFF2-40B4-BE49-F238E27FC236}">
                <a16:creationId xmlns:a16="http://schemas.microsoft.com/office/drawing/2014/main" id="{0DA3CBD3-99B3-4A75-AF13-E4CD5089E4AE}"/>
              </a:ext>
            </a:extLst>
          </p:cNvPr>
          <p:cNvPicPr>
            <a:picLocks noGrp="1" noChangeAspect="1"/>
          </p:cNvPicPr>
          <p:nvPr>
            <p:ph idx="1"/>
          </p:nvPr>
        </p:nvPicPr>
        <p:blipFill>
          <a:blip r:embed="rId2"/>
          <a:stretch>
            <a:fillRect/>
          </a:stretch>
        </p:blipFill>
        <p:spPr>
          <a:xfrm>
            <a:off x="3058509" y="609600"/>
            <a:ext cx="5802338" cy="4792300"/>
          </a:xfrm>
          <a:prstGeom prst="rect">
            <a:avLst/>
          </a:prstGeom>
        </p:spPr>
      </p:pic>
    </p:spTree>
    <p:extLst>
      <p:ext uri="{BB962C8B-B14F-4D97-AF65-F5344CB8AC3E}">
        <p14:creationId xmlns:p14="http://schemas.microsoft.com/office/powerpoint/2010/main" val="3715369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F7ED6-A737-4986-8E31-B9CF85D36FAC}"/>
              </a:ext>
            </a:extLst>
          </p:cNvPr>
          <p:cNvSpPr>
            <a:spLocks noGrp="1"/>
          </p:cNvSpPr>
          <p:nvPr>
            <p:ph type="title"/>
          </p:nvPr>
        </p:nvSpPr>
        <p:spPr/>
        <p:txBody>
          <a:bodyPr/>
          <a:lstStyle/>
          <a:p>
            <a:r>
              <a:rPr lang="en-ID" dirty="0"/>
              <a:t>Social Media</a:t>
            </a:r>
          </a:p>
        </p:txBody>
      </p:sp>
      <p:sp>
        <p:nvSpPr>
          <p:cNvPr id="3" name="Content Placeholder 2">
            <a:extLst>
              <a:ext uri="{FF2B5EF4-FFF2-40B4-BE49-F238E27FC236}">
                <a16:creationId xmlns:a16="http://schemas.microsoft.com/office/drawing/2014/main" id="{A03CA07F-3E65-4B49-B1E6-D3EE09919AC4}"/>
              </a:ext>
            </a:extLst>
          </p:cNvPr>
          <p:cNvSpPr>
            <a:spLocks noGrp="1"/>
          </p:cNvSpPr>
          <p:nvPr>
            <p:ph idx="1"/>
          </p:nvPr>
        </p:nvSpPr>
        <p:spPr/>
        <p:txBody>
          <a:bodyPr>
            <a:normAutofit fontScale="92500"/>
          </a:bodyPr>
          <a:lstStyle/>
          <a:p>
            <a:r>
              <a:rPr lang="en-ID" dirty="0"/>
              <a:t>The emergence of social media has empowered customers to provide feedback in </a:t>
            </a:r>
            <a:r>
              <a:rPr lang="en-ID" dirty="0" err="1"/>
              <a:t>nearrealtime</a:t>
            </a:r>
            <a:endParaRPr lang="en-ID" dirty="0"/>
          </a:p>
          <a:p>
            <a:r>
              <a:rPr lang="en-ID" dirty="0"/>
              <a:t>via open and public mediums. This shift has forced businesses to consider</a:t>
            </a:r>
          </a:p>
          <a:p>
            <a:r>
              <a:rPr lang="en-ID" dirty="0"/>
              <a:t>customer feedback on their service and product offerings in their strategic planning. As a</a:t>
            </a:r>
          </a:p>
          <a:p>
            <a:r>
              <a:rPr lang="en-ID" dirty="0"/>
              <a:t>result, businesses are storing increasing amounts of data on customer interactions within</a:t>
            </a:r>
          </a:p>
          <a:p>
            <a:r>
              <a:rPr lang="en-ID" dirty="0"/>
              <a:t>their customer relationship management systems (CRM) and from harvesting customer</a:t>
            </a:r>
          </a:p>
          <a:p>
            <a:r>
              <a:rPr lang="en-ID" dirty="0"/>
              <a:t>reviews, complaints and praise from social media sites.</a:t>
            </a:r>
          </a:p>
        </p:txBody>
      </p:sp>
    </p:spTree>
    <p:extLst>
      <p:ext uri="{BB962C8B-B14F-4D97-AF65-F5344CB8AC3E}">
        <p14:creationId xmlns:p14="http://schemas.microsoft.com/office/powerpoint/2010/main" val="1375461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FE35-79CD-4446-9559-8C16B87DD6C8}"/>
              </a:ext>
            </a:extLst>
          </p:cNvPr>
          <p:cNvSpPr>
            <a:spLocks noGrp="1"/>
          </p:cNvSpPr>
          <p:nvPr>
            <p:ph type="title"/>
          </p:nvPr>
        </p:nvSpPr>
        <p:spPr/>
        <p:txBody>
          <a:bodyPr/>
          <a:lstStyle/>
          <a:p>
            <a:r>
              <a:rPr lang="en-ID" dirty="0"/>
              <a:t>Hyper-Connected Communities and Devices</a:t>
            </a:r>
          </a:p>
        </p:txBody>
      </p:sp>
      <p:sp>
        <p:nvSpPr>
          <p:cNvPr id="3" name="Content Placeholder 2">
            <a:extLst>
              <a:ext uri="{FF2B5EF4-FFF2-40B4-BE49-F238E27FC236}">
                <a16:creationId xmlns:a16="http://schemas.microsoft.com/office/drawing/2014/main" id="{03231527-5331-4324-81D1-9AFBA8782B1F}"/>
              </a:ext>
            </a:extLst>
          </p:cNvPr>
          <p:cNvSpPr>
            <a:spLocks noGrp="1"/>
          </p:cNvSpPr>
          <p:nvPr>
            <p:ph idx="1"/>
          </p:nvPr>
        </p:nvSpPr>
        <p:spPr/>
        <p:txBody>
          <a:bodyPr/>
          <a:lstStyle/>
          <a:p>
            <a:pPr algn="just"/>
            <a:r>
              <a:rPr lang="en-ID" dirty="0"/>
              <a:t>The broadening coverage of the Internet and the proliferation of cellular and Wi-Fi networks has enabled more people and their devices to be continuously active in virtual communities. Coupled with the proliferation of Internet connected sensors, the underpinnings of the Internet of Things (IoT), a vast collection of smart </a:t>
            </a:r>
            <a:r>
              <a:rPr lang="en-ID" dirty="0" err="1"/>
              <a:t>Internetconnected</a:t>
            </a:r>
            <a:r>
              <a:rPr lang="en-ID" dirty="0"/>
              <a:t> devices, is being formed.</a:t>
            </a:r>
          </a:p>
        </p:txBody>
      </p:sp>
    </p:spTree>
    <p:extLst>
      <p:ext uri="{BB962C8B-B14F-4D97-AF65-F5344CB8AC3E}">
        <p14:creationId xmlns:p14="http://schemas.microsoft.com/office/powerpoint/2010/main" val="3255234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A2EE-EB1F-4268-82D5-8739C9E4758A}"/>
              </a:ext>
            </a:extLst>
          </p:cNvPr>
          <p:cNvSpPr>
            <a:spLocks noGrp="1"/>
          </p:cNvSpPr>
          <p:nvPr>
            <p:ph type="title"/>
          </p:nvPr>
        </p:nvSpPr>
        <p:spPr/>
        <p:txBody>
          <a:bodyPr/>
          <a:lstStyle/>
          <a:p>
            <a:endParaRPr lang="en-ID"/>
          </a:p>
        </p:txBody>
      </p:sp>
      <p:pic>
        <p:nvPicPr>
          <p:cNvPr id="4" name="Content Placeholder 3">
            <a:extLst>
              <a:ext uri="{FF2B5EF4-FFF2-40B4-BE49-F238E27FC236}">
                <a16:creationId xmlns:a16="http://schemas.microsoft.com/office/drawing/2014/main" id="{3C0E0CF2-1FD8-4EE3-8FB2-8028B91C1CAB}"/>
              </a:ext>
            </a:extLst>
          </p:cNvPr>
          <p:cNvPicPr>
            <a:picLocks noGrp="1" noChangeAspect="1"/>
          </p:cNvPicPr>
          <p:nvPr>
            <p:ph idx="1"/>
          </p:nvPr>
        </p:nvPicPr>
        <p:blipFill>
          <a:blip r:embed="rId2"/>
          <a:stretch>
            <a:fillRect/>
          </a:stretch>
        </p:blipFill>
        <p:spPr>
          <a:xfrm>
            <a:off x="2386749" y="1924594"/>
            <a:ext cx="6814701" cy="3815350"/>
          </a:xfrm>
          <a:prstGeom prst="rect">
            <a:avLst/>
          </a:prstGeom>
        </p:spPr>
      </p:pic>
    </p:spTree>
    <p:extLst>
      <p:ext uri="{BB962C8B-B14F-4D97-AF65-F5344CB8AC3E}">
        <p14:creationId xmlns:p14="http://schemas.microsoft.com/office/powerpoint/2010/main" val="397595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74C21-6EC3-4390-A87A-723BD36CBDDE}"/>
              </a:ext>
            </a:extLst>
          </p:cNvPr>
          <p:cNvSpPr>
            <a:spLocks noGrp="1"/>
          </p:cNvSpPr>
          <p:nvPr>
            <p:ph type="title"/>
          </p:nvPr>
        </p:nvSpPr>
        <p:spPr/>
        <p:txBody>
          <a:bodyPr/>
          <a:lstStyle/>
          <a:p>
            <a:r>
              <a:rPr lang="en-ID" dirty="0"/>
              <a:t>Internet of Everything (IoE)</a:t>
            </a:r>
          </a:p>
        </p:txBody>
      </p:sp>
      <p:sp>
        <p:nvSpPr>
          <p:cNvPr id="3" name="Content Placeholder 2">
            <a:extLst>
              <a:ext uri="{FF2B5EF4-FFF2-40B4-BE49-F238E27FC236}">
                <a16:creationId xmlns:a16="http://schemas.microsoft.com/office/drawing/2014/main" id="{64EB1E84-C0A0-458C-B0BF-9A412B8A896C}"/>
              </a:ext>
            </a:extLst>
          </p:cNvPr>
          <p:cNvSpPr>
            <a:spLocks noGrp="1"/>
          </p:cNvSpPr>
          <p:nvPr>
            <p:ph idx="1"/>
          </p:nvPr>
        </p:nvSpPr>
        <p:spPr/>
        <p:txBody>
          <a:bodyPr>
            <a:normAutofit/>
          </a:bodyPr>
          <a:lstStyle/>
          <a:p>
            <a:pPr marL="0" indent="0" algn="just">
              <a:buNone/>
            </a:pPr>
            <a:r>
              <a:rPr lang="en-ID" dirty="0">
                <a:latin typeface="LiberationSerif"/>
              </a:rPr>
              <a:t>The convergence of advancements in information and communications technology, marketplace dynamics, business architecture and business process management all contribute to the opportunity of what is now known as the Internet of Everything or IoE. The IoE combines the services provided by smart connected devices of the Internet of Things into meaningful business processes that possess the ability to provide unique and differentiating value propositions. It is a platform for innovation enabling the creation of new products and services and new sources of revenue for businesses. Big Data is the </a:t>
            </a:r>
            <a:r>
              <a:rPr lang="en-ID" dirty="0" err="1">
                <a:latin typeface="LiberationSerif"/>
              </a:rPr>
              <a:t>mheart</a:t>
            </a:r>
            <a:r>
              <a:rPr lang="en-ID" dirty="0">
                <a:latin typeface="LiberationSerif"/>
              </a:rPr>
              <a:t> of the IoE.</a:t>
            </a:r>
            <a:endParaRPr lang="en-ID" dirty="0"/>
          </a:p>
        </p:txBody>
      </p:sp>
    </p:spTree>
    <p:extLst>
      <p:ext uri="{BB962C8B-B14F-4D97-AF65-F5344CB8AC3E}">
        <p14:creationId xmlns:p14="http://schemas.microsoft.com/office/powerpoint/2010/main" val="1738551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1B13-CF12-49F7-BF22-D1FC34BE0A01}"/>
              </a:ext>
            </a:extLst>
          </p:cNvPr>
          <p:cNvSpPr>
            <a:spLocks noGrp="1"/>
          </p:cNvSpPr>
          <p:nvPr>
            <p:ph type="title"/>
          </p:nvPr>
        </p:nvSpPr>
        <p:spPr/>
        <p:txBody>
          <a:bodyPr/>
          <a:lstStyle/>
          <a:p>
            <a:r>
              <a:rPr lang="en-ID" dirty="0"/>
              <a:t>Cloud Computing</a:t>
            </a:r>
          </a:p>
        </p:txBody>
      </p:sp>
      <p:pic>
        <p:nvPicPr>
          <p:cNvPr id="4" name="Content Placeholder 3">
            <a:extLst>
              <a:ext uri="{FF2B5EF4-FFF2-40B4-BE49-F238E27FC236}">
                <a16:creationId xmlns:a16="http://schemas.microsoft.com/office/drawing/2014/main" id="{D5DB1874-2FE8-4F89-9B6A-F9FC2E104FC0}"/>
              </a:ext>
            </a:extLst>
          </p:cNvPr>
          <p:cNvPicPr>
            <a:picLocks noGrp="1" noChangeAspect="1"/>
          </p:cNvPicPr>
          <p:nvPr>
            <p:ph idx="1"/>
          </p:nvPr>
        </p:nvPicPr>
        <p:blipFill>
          <a:blip r:embed="rId2"/>
          <a:stretch>
            <a:fillRect/>
          </a:stretch>
        </p:blipFill>
        <p:spPr>
          <a:xfrm>
            <a:off x="3013166" y="1284217"/>
            <a:ext cx="5551379" cy="4892746"/>
          </a:xfrm>
          <a:prstGeom prst="rect">
            <a:avLst/>
          </a:prstGeom>
        </p:spPr>
      </p:pic>
    </p:spTree>
    <p:extLst>
      <p:ext uri="{BB962C8B-B14F-4D97-AF65-F5344CB8AC3E}">
        <p14:creationId xmlns:p14="http://schemas.microsoft.com/office/powerpoint/2010/main" val="242905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7960" y="1569085"/>
            <a:ext cx="6431280" cy="1325563"/>
          </a:xfrm>
        </p:spPr>
        <p:txBody>
          <a:bodyPr>
            <a:normAutofit/>
          </a:bodyPr>
          <a:lstStyle/>
          <a:p>
            <a:pPr algn="ctr"/>
            <a:r>
              <a:rPr lang="en-US" sz="8000" b="1" dirty="0"/>
              <a:t>Thank You</a:t>
            </a:r>
          </a:p>
        </p:txBody>
      </p:sp>
      <p:sp>
        <p:nvSpPr>
          <p:cNvPr id="4" name="Rectangle 3"/>
          <p:cNvSpPr txBox="1">
            <a:spLocks noChangeArrowheads="1"/>
          </p:cNvSpPr>
          <p:nvPr/>
        </p:nvSpPr>
        <p:spPr>
          <a:xfrm>
            <a:off x="929640" y="4937760"/>
            <a:ext cx="11125200" cy="8686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800" dirty="0"/>
              <a:t>Reference: Database Systems A Practical Approach to Design, Implementation, and Management Fourth Edition.</a:t>
            </a:r>
          </a:p>
          <a:p>
            <a:pPr algn="r"/>
            <a:r>
              <a:rPr lang="en-US" sz="1800" dirty="0"/>
              <a:t>Thomas M. Connolly and Carolyn E. </a:t>
            </a:r>
            <a:r>
              <a:rPr lang="en-US" sz="1800" dirty="0" err="1"/>
              <a:t>Begg</a:t>
            </a:r>
            <a:endParaRPr lang="en-US" sz="1800" dirty="0">
              <a:ea typeface="Times New Roman" panose="02020603050405020304" pitchFamily="18" charset="0"/>
            </a:endParaRPr>
          </a:p>
        </p:txBody>
      </p:sp>
    </p:spTree>
    <p:extLst>
      <p:ext uri="{BB962C8B-B14F-4D97-AF65-F5344CB8AC3E}">
        <p14:creationId xmlns:p14="http://schemas.microsoft.com/office/powerpoint/2010/main" val="3418032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524000" y="353367"/>
            <a:ext cx="9144000" cy="1163637"/>
          </a:xfrm>
        </p:spPr>
        <p:txBody>
          <a:bodyPr>
            <a:noAutofit/>
          </a:bodyPr>
          <a:lstStyle/>
          <a:p>
            <a:endParaRPr lang="en-US" altLang="en-US" sz="2800" b="1" dirty="0">
              <a:solidFill>
                <a:prstClr val="black"/>
              </a:solidFill>
              <a:latin typeface="Times" panose="02020603050405020304" pitchFamily="18" charset="0"/>
              <a:ea typeface="+mn-ea"/>
              <a:cs typeface="Times" panose="02020603050405020304" pitchFamily="18" charset="0"/>
            </a:endParaRPr>
          </a:p>
        </p:txBody>
      </p:sp>
      <p:sp>
        <p:nvSpPr>
          <p:cNvPr id="3076" name="Rectangle 3"/>
          <p:cNvSpPr>
            <a:spLocks noGrp="1" noChangeArrowheads="1"/>
          </p:cNvSpPr>
          <p:nvPr>
            <p:ph type="subTitle" idx="1"/>
          </p:nvPr>
        </p:nvSpPr>
        <p:spPr>
          <a:xfrm>
            <a:off x="457200" y="2012724"/>
            <a:ext cx="11277600" cy="3484562"/>
          </a:xfrm>
        </p:spPr>
        <p:txBody>
          <a:bodyPr>
            <a:normAutofit/>
          </a:bodyPr>
          <a:lstStyle/>
          <a:p>
            <a:pPr marL="457200" indent="-457200" algn="just">
              <a:buFont typeface="Arial" panose="020B0604020202020204" pitchFamily="34" charset="0"/>
              <a:buAutoNum type="arabicPeriod"/>
            </a:pPr>
            <a:endParaRPr lang="en-GB" altLang="en-US" b="1" dirty="0"/>
          </a:p>
          <a:p>
            <a:pPr marL="457200" indent="-457200" algn="just">
              <a:buFont typeface="Arial" panose="020B0604020202020204" pitchFamily="34" charset="0"/>
              <a:buAutoNum type="arabicPeriod"/>
            </a:pPr>
            <a:endParaRPr lang="en-GB" altLang="en-US" b="1" dirty="0"/>
          </a:p>
          <a:p>
            <a:pPr marL="457200" indent="-457200" algn="just">
              <a:buFont typeface="Arial" panose="020B0604020202020204" pitchFamily="34" charset="0"/>
              <a:buAutoNum type="arabicPeriod"/>
            </a:pPr>
            <a:endParaRPr lang="en-GB" altLang="en-US" b="1" dirty="0"/>
          </a:p>
          <a:p>
            <a:pPr marL="457200" indent="-457200" algn="just">
              <a:buFont typeface="Arial" panose="020B0604020202020204" pitchFamily="34" charset="0"/>
              <a:buAutoNum type="arabicPeriod"/>
            </a:pPr>
            <a:endParaRPr lang="en-GB" altLang="en-US" b="1" dirty="0"/>
          </a:p>
          <a:p>
            <a:pPr marL="457200" indent="-457200" algn="just">
              <a:buAutoNum type="arabicPeriod"/>
            </a:pPr>
            <a:endParaRPr lang="en-GB" altLang="en-US" b="1" dirty="0"/>
          </a:p>
        </p:txBody>
      </p:sp>
      <p:sp>
        <p:nvSpPr>
          <p:cNvPr id="3074"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Monotype Sorts" pitchFamily="2" charset="2"/>
              <a:buChar char="u"/>
              <a:defRPr sz="28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000">
                <a:solidFill>
                  <a:schemeClr val="tx1"/>
                </a:solidFill>
                <a:latin typeface="Times New Roman" panose="02020603050405020304" pitchFamily="18" charset="0"/>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fld id="{255572EC-5857-48AD-92EA-40DEDCAC8213}" type="slidenum">
              <a:rPr lang="en-GB" altLang="en-US" sz="1400">
                <a:solidFill>
                  <a:srgbClr val="FFFFFF"/>
                </a:solidFill>
              </a:rPr>
              <a:pPr eaLnBrk="0" fontAlgn="base" hangingPunct="0">
                <a:spcBef>
                  <a:spcPct val="0"/>
                </a:spcBef>
                <a:spcAft>
                  <a:spcPct val="0"/>
                </a:spcAft>
                <a:buClrTx/>
                <a:buSzTx/>
                <a:buNone/>
              </a:pPr>
              <a:t>2</a:t>
            </a:fld>
            <a:endParaRPr lang="en-GB" altLang="en-US" sz="1400">
              <a:solidFill>
                <a:srgbClr val="FFFFFF"/>
              </a:solidFill>
            </a:endParaRPr>
          </a:p>
        </p:txBody>
      </p:sp>
      <p:pic>
        <p:nvPicPr>
          <p:cNvPr id="2" name="Picture 1">
            <a:extLst>
              <a:ext uri="{FF2B5EF4-FFF2-40B4-BE49-F238E27FC236}">
                <a16:creationId xmlns:a16="http://schemas.microsoft.com/office/drawing/2014/main" id="{82FC8DC5-F4F0-4471-A779-9F9F9D5D1EDF}"/>
              </a:ext>
            </a:extLst>
          </p:cNvPr>
          <p:cNvPicPr>
            <a:picLocks noChangeAspect="1"/>
          </p:cNvPicPr>
          <p:nvPr/>
        </p:nvPicPr>
        <p:blipFill>
          <a:blip r:embed="rId2"/>
          <a:stretch>
            <a:fillRect/>
          </a:stretch>
        </p:blipFill>
        <p:spPr>
          <a:xfrm>
            <a:off x="3387633" y="1683420"/>
            <a:ext cx="5634447" cy="4340098"/>
          </a:xfrm>
          <a:prstGeom prst="rect">
            <a:avLst/>
          </a:prstGeom>
        </p:spPr>
      </p:pic>
    </p:spTree>
    <p:extLst>
      <p:ext uri="{BB962C8B-B14F-4D97-AF65-F5344CB8AC3E}">
        <p14:creationId xmlns:p14="http://schemas.microsoft.com/office/powerpoint/2010/main" val="3358713455"/>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9090E-348D-4A24-A822-6F7EB3086F44}"/>
              </a:ext>
            </a:extLst>
          </p:cNvPr>
          <p:cNvSpPr>
            <a:spLocks noGrp="1"/>
          </p:cNvSpPr>
          <p:nvPr>
            <p:ph type="title"/>
          </p:nvPr>
        </p:nvSpPr>
        <p:spPr/>
        <p:txBody>
          <a:bodyPr/>
          <a:lstStyle/>
          <a:p>
            <a:pPr algn="ctr"/>
            <a:r>
              <a:rPr lang="en-ID" dirty="0"/>
              <a:t>Business Architecture</a:t>
            </a:r>
          </a:p>
        </p:txBody>
      </p:sp>
      <p:pic>
        <p:nvPicPr>
          <p:cNvPr id="5" name="Content Placeholder 4">
            <a:extLst>
              <a:ext uri="{FF2B5EF4-FFF2-40B4-BE49-F238E27FC236}">
                <a16:creationId xmlns:a16="http://schemas.microsoft.com/office/drawing/2014/main" id="{445677A7-A8E7-40A7-86C1-22D9A081F09F}"/>
              </a:ext>
            </a:extLst>
          </p:cNvPr>
          <p:cNvPicPr>
            <a:picLocks noGrp="1" noChangeAspect="1"/>
          </p:cNvPicPr>
          <p:nvPr>
            <p:ph idx="1"/>
          </p:nvPr>
        </p:nvPicPr>
        <p:blipFill>
          <a:blip r:embed="rId2"/>
          <a:stretch>
            <a:fillRect/>
          </a:stretch>
        </p:blipFill>
        <p:spPr>
          <a:xfrm>
            <a:off x="4017818" y="1825625"/>
            <a:ext cx="5184948" cy="3631020"/>
          </a:xfrm>
          <a:prstGeom prst="rect">
            <a:avLst/>
          </a:prstGeom>
        </p:spPr>
      </p:pic>
    </p:spTree>
    <p:extLst>
      <p:ext uri="{BB962C8B-B14F-4D97-AF65-F5344CB8AC3E}">
        <p14:creationId xmlns:p14="http://schemas.microsoft.com/office/powerpoint/2010/main" val="614428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4194-007E-497B-8A55-ED76BAA0AEC5}"/>
              </a:ext>
            </a:extLst>
          </p:cNvPr>
          <p:cNvSpPr>
            <a:spLocks noGrp="1"/>
          </p:cNvSpPr>
          <p:nvPr>
            <p:ph type="title"/>
          </p:nvPr>
        </p:nvSpPr>
        <p:spPr/>
        <p:txBody>
          <a:bodyPr>
            <a:normAutofit/>
          </a:bodyPr>
          <a:lstStyle/>
          <a:p>
            <a:r>
              <a:rPr lang="en-ID" dirty="0"/>
              <a:t>The creation of a virtuous cycle to align an organization across layers via a feedback loop.</a:t>
            </a:r>
          </a:p>
        </p:txBody>
      </p:sp>
      <p:pic>
        <p:nvPicPr>
          <p:cNvPr id="7" name="Content Placeholder 6">
            <a:extLst>
              <a:ext uri="{FF2B5EF4-FFF2-40B4-BE49-F238E27FC236}">
                <a16:creationId xmlns:a16="http://schemas.microsoft.com/office/drawing/2014/main" id="{8B3F3442-E7EB-474A-ABEF-FD555C7D10DF}"/>
              </a:ext>
            </a:extLst>
          </p:cNvPr>
          <p:cNvPicPr>
            <a:picLocks noGrp="1" noChangeAspect="1"/>
          </p:cNvPicPr>
          <p:nvPr>
            <p:ph idx="1"/>
          </p:nvPr>
        </p:nvPicPr>
        <p:blipFill>
          <a:blip r:embed="rId2"/>
          <a:stretch>
            <a:fillRect/>
          </a:stretch>
        </p:blipFill>
        <p:spPr>
          <a:xfrm>
            <a:off x="2287640" y="1939635"/>
            <a:ext cx="6699341" cy="3626693"/>
          </a:xfrm>
          <a:prstGeom prst="rect">
            <a:avLst/>
          </a:prstGeom>
        </p:spPr>
      </p:pic>
    </p:spTree>
    <p:extLst>
      <p:ext uri="{BB962C8B-B14F-4D97-AF65-F5344CB8AC3E}">
        <p14:creationId xmlns:p14="http://schemas.microsoft.com/office/powerpoint/2010/main" val="25462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27B0B-0620-4DF6-A0DA-F9B6DCC6D6EA}"/>
              </a:ext>
            </a:extLst>
          </p:cNvPr>
          <p:cNvSpPr>
            <a:spLocks noGrp="1"/>
          </p:cNvSpPr>
          <p:nvPr>
            <p:ph type="title"/>
          </p:nvPr>
        </p:nvSpPr>
        <p:spPr/>
        <p:txBody>
          <a:bodyPr/>
          <a:lstStyle/>
          <a:p>
            <a:r>
              <a:rPr lang="en-ID" dirty="0"/>
              <a:t>Business Process Management</a:t>
            </a:r>
          </a:p>
        </p:txBody>
      </p:sp>
      <p:sp>
        <p:nvSpPr>
          <p:cNvPr id="3" name="Content Placeholder 2">
            <a:extLst>
              <a:ext uri="{FF2B5EF4-FFF2-40B4-BE49-F238E27FC236}">
                <a16:creationId xmlns:a16="http://schemas.microsoft.com/office/drawing/2014/main" id="{25E96B43-11F1-49D8-A180-5740CB812CF1}"/>
              </a:ext>
            </a:extLst>
          </p:cNvPr>
          <p:cNvSpPr>
            <a:spLocks noGrp="1"/>
          </p:cNvSpPr>
          <p:nvPr>
            <p:ph idx="1"/>
          </p:nvPr>
        </p:nvSpPr>
        <p:spPr/>
        <p:txBody>
          <a:bodyPr/>
          <a:lstStyle/>
          <a:p>
            <a:r>
              <a:rPr lang="en-ID" dirty="0" err="1"/>
              <a:t>usinesses</a:t>
            </a:r>
            <a:r>
              <a:rPr lang="en-ID" dirty="0"/>
              <a:t> deliver value to customers and other stakeholders via the execution of their business processes. </a:t>
            </a:r>
          </a:p>
          <a:p>
            <a:r>
              <a:rPr lang="en-ID" dirty="0"/>
              <a:t>A business process is a description of how work is performed in an organization</a:t>
            </a:r>
          </a:p>
          <a:p>
            <a:r>
              <a:rPr lang="en-ID" dirty="0"/>
              <a:t>The relationships between activities may be temporal; for example, activity A is executed before activity B. The relationships can also describe whether the execution of activities is conditional, based upon the outputs or conditions generated by other activities or by sensing events generated outside of the business process itself.</a:t>
            </a:r>
          </a:p>
          <a:p>
            <a:endParaRPr lang="en-ID" dirty="0"/>
          </a:p>
        </p:txBody>
      </p:sp>
    </p:spTree>
    <p:extLst>
      <p:ext uri="{BB962C8B-B14F-4D97-AF65-F5344CB8AC3E}">
        <p14:creationId xmlns:p14="http://schemas.microsoft.com/office/powerpoint/2010/main" val="155665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CD4A-2A47-4CE7-9926-285E211E7DA9}"/>
              </a:ext>
            </a:extLst>
          </p:cNvPr>
          <p:cNvSpPr>
            <a:spLocks noGrp="1"/>
          </p:cNvSpPr>
          <p:nvPr>
            <p:ph type="title"/>
          </p:nvPr>
        </p:nvSpPr>
        <p:spPr/>
        <p:txBody>
          <a:bodyPr/>
          <a:lstStyle/>
          <a:p>
            <a:r>
              <a:rPr lang="en-ID" dirty="0"/>
              <a:t>Information and Communications Technology</a:t>
            </a:r>
          </a:p>
        </p:txBody>
      </p:sp>
      <p:sp>
        <p:nvSpPr>
          <p:cNvPr id="3" name="Content Placeholder 2">
            <a:extLst>
              <a:ext uri="{FF2B5EF4-FFF2-40B4-BE49-F238E27FC236}">
                <a16:creationId xmlns:a16="http://schemas.microsoft.com/office/drawing/2014/main" id="{E60355BE-3E27-4F39-87C2-7926B1C040F7}"/>
              </a:ext>
            </a:extLst>
          </p:cNvPr>
          <p:cNvSpPr>
            <a:spLocks noGrp="1"/>
          </p:cNvSpPr>
          <p:nvPr>
            <p:ph idx="1"/>
          </p:nvPr>
        </p:nvSpPr>
        <p:spPr/>
        <p:txBody>
          <a:bodyPr/>
          <a:lstStyle/>
          <a:p>
            <a:r>
              <a:rPr lang="en-ID" u="sng" dirty="0">
                <a:hlinkClick r:id="" action="ppaction://noaction"/>
              </a:rPr>
              <a:t>data analytics and data science</a:t>
            </a:r>
            <a:endParaRPr lang="en-ID" dirty="0">
              <a:hlinkClick r:id="" action="ppaction://noaction"/>
            </a:endParaRPr>
          </a:p>
          <a:p>
            <a:r>
              <a:rPr lang="en-ID" u="sng" dirty="0">
                <a:hlinkClick r:id="" action="ppaction://noaction"/>
              </a:rPr>
              <a:t>digitization</a:t>
            </a:r>
            <a:endParaRPr lang="en-ID" dirty="0">
              <a:hlinkClick r:id="" action="ppaction://noaction"/>
            </a:endParaRPr>
          </a:p>
          <a:p>
            <a:r>
              <a:rPr lang="en-ID" u="sng" dirty="0"/>
              <a:t>affordable technology and commodity hardware</a:t>
            </a:r>
            <a:endParaRPr lang="en-ID" dirty="0"/>
          </a:p>
          <a:p>
            <a:r>
              <a:rPr lang="en-ID" u="sng" dirty="0"/>
              <a:t>social media</a:t>
            </a:r>
            <a:endParaRPr lang="en-ID" dirty="0"/>
          </a:p>
          <a:p>
            <a:r>
              <a:rPr lang="en-ID" u="sng" dirty="0"/>
              <a:t>hyper-connected communities and devices</a:t>
            </a:r>
            <a:endParaRPr lang="en-ID" dirty="0"/>
          </a:p>
          <a:p>
            <a:r>
              <a:rPr lang="en-ID" u="sng" dirty="0"/>
              <a:t>cloud computing</a:t>
            </a:r>
            <a:endParaRPr lang="en-ID" dirty="0"/>
          </a:p>
          <a:p>
            <a:endParaRPr lang="en-ID" dirty="0"/>
          </a:p>
        </p:txBody>
      </p:sp>
    </p:spTree>
    <p:extLst>
      <p:ext uri="{BB962C8B-B14F-4D97-AF65-F5344CB8AC3E}">
        <p14:creationId xmlns:p14="http://schemas.microsoft.com/office/powerpoint/2010/main" val="479324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865E0-009E-43C3-A308-767D1609F2D7}"/>
              </a:ext>
            </a:extLst>
          </p:cNvPr>
          <p:cNvSpPr>
            <a:spLocks noGrp="1"/>
          </p:cNvSpPr>
          <p:nvPr>
            <p:ph type="title"/>
          </p:nvPr>
        </p:nvSpPr>
        <p:spPr/>
        <p:txBody>
          <a:bodyPr/>
          <a:lstStyle/>
          <a:p>
            <a:r>
              <a:rPr lang="en-ID" dirty="0"/>
              <a:t>Data Analytics and Data Science</a:t>
            </a:r>
          </a:p>
        </p:txBody>
      </p:sp>
      <p:sp>
        <p:nvSpPr>
          <p:cNvPr id="3" name="Content Placeholder 2">
            <a:extLst>
              <a:ext uri="{FF2B5EF4-FFF2-40B4-BE49-F238E27FC236}">
                <a16:creationId xmlns:a16="http://schemas.microsoft.com/office/drawing/2014/main" id="{C73CAA95-FFCE-4496-B88A-F25814A2EA2F}"/>
              </a:ext>
            </a:extLst>
          </p:cNvPr>
          <p:cNvSpPr>
            <a:spLocks noGrp="1"/>
          </p:cNvSpPr>
          <p:nvPr>
            <p:ph idx="1"/>
          </p:nvPr>
        </p:nvSpPr>
        <p:spPr/>
        <p:txBody>
          <a:bodyPr/>
          <a:lstStyle/>
          <a:p>
            <a:pPr algn="just"/>
            <a:r>
              <a:rPr lang="en-ID" dirty="0"/>
              <a:t>Enterprises are collecting, procuring, storing, curating and processing increasing quantities of data. Thus the need for techniques and technologies that can extract meaningful information and insights has increased. Computational approaches, statistical techniques and data warehousing have advanced to the point where they have merged, each bringing their specific techniques and tools that allow the performance of Big Data analysis.</a:t>
            </a:r>
          </a:p>
          <a:p>
            <a:pPr algn="just"/>
            <a:endParaRPr lang="en-ID" dirty="0"/>
          </a:p>
        </p:txBody>
      </p:sp>
    </p:spTree>
    <p:extLst>
      <p:ext uri="{BB962C8B-B14F-4D97-AF65-F5344CB8AC3E}">
        <p14:creationId xmlns:p14="http://schemas.microsoft.com/office/powerpoint/2010/main" val="3429033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160FD-9B72-456B-B406-45123EB56EDB}"/>
              </a:ext>
            </a:extLst>
          </p:cNvPr>
          <p:cNvSpPr>
            <a:spLocks noGrp="1"/>
          </p:cNvSpPr>
          <p:nvPr>
            <p:ph type="title"/>
          </p:nvPr>
        </p:nvSpPr>
        <p:spPr/>
        <p:txBody>
          <a:bodyPr/>
          <a:lstStyle/>
          <a:p>
            <a:r>
              <a:rPr lang="en-ID" dirty="0"/>
              <a:t>Digitization</a:t>
            </a:r>
          </a:p>
        </p:txBody>
      </p:sp>
      <p:pic>
        <p:nvPicPr>
          <p:cNvPr id="4" name="Content Placeholder 3">
            <a:extLst>
              <a:ext uri="{FF2B5EF4-FFF2-40B4-BE49-F238E27FC236}">
                <a16:creationId xmlns:a16="http://schemas.microsoft.com/office/drawing/2014/main" id="{CC0472D7-B510-4BDF-BAC0-018E6B253EC4}"/>
              </a:ext>
            </a:extLst>
          </p:cNvPr>
          <p:cNvPicPr>
            <a:picLocks noGrp="1" noChangeAspect="1"/>
          </p:cNvPicPr>
          <p:nvPr>
            <p:ph idx="1"/>
          </p:nvPr>
        </p:nvPicPr>
        <p:blipFill>
          <a:blip r:embed="rId2"/>
          <a:stretch>
            <a:fillRect/>
          </a:stretch>
        </p:blipFill>
        <p:spPr>
          <a:xfrm>
            <a:off x="2303289" y="1690688"/>
            <a:ext cx="6906151" cy="3667600"/>
          </a:xfrm>
          <a:prstGeom prst="rect">
            <a:avLst/>
          </a:prstGeom>
        </p:spPr>
      </p:pic>
    </p:spTree>
    <p:extLst>
      <p:ext uri="{BB962C8B-B14F-4D97-AF65-F5344CB8AC3E}">
        <p14:creationId xmlns:p14="http://schemas.microsoft.com/office/powerpoint/2010/main" val="3472027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7B14-0ECA-4507-B3E3-C5BB4E5D9DA8}"/>
              </a:ext>
            </a:extLst>
          </p:cNvPr>
          <p:cNvSpPr>
            <a:spLocks noGrp="1"/>
          </p:cNvSpPr>
          <p:nvPr>
            <p:ph type="title"/>
          </p:nvPr>
        </p:nvSpPr>
        <p:spPr/>
        <p:txBody>
          <a:bodyPr/>
          <a:lstStyle/>
          <a:p>
            <a:r>
              <a:rPr lang="en-ID" dirty="0"/>
              <a:t>Affordable Technology and Commodity Hardware</a:t>
            </a:r>
          </a:p>
        </p:txBody>
      </p:sp>
      <p:sp>
        <p:nvSpPr>
          <p:cNvPr id="3" name="Content Placeholder 2">
            <a:extLst>
              <a:ext uri="{FF2B5EF4-FFF2-40B4-BE49-F238E27FC236}">
                <a16:creationId xmlns:a16="http://schemas.microsoft.com/office/drawing/2014/main" id="{6ED2488D-D799-4037-AC38-20B3BFD0E362}"/>
              </a:ext>
            </a:extLst>
          </p:cNvPr>
          <p:cNvSpPr>
            <a:spLocks noGrp="1"/>
          </p:cNvSpPr>
          <p:nvPr>
            <p:ph idx="1"/>
          </p:nvPr>
        </p:nvSpPr>
        <p:spPr/>
        <p:txBody>
          <a:bodyPr>
            <a:normAutofit fontScale="92500" lnSpcReduction="10000"/>
          </a:bodyPr>
          <a:lstStyle/>
          <a:p>
            <a:r>
              <a:rPr lang="en-ID" dirty="0"/>
              <a:t>Technology capable of storing and processing large quantities of diverse data has become</a:t>
            </a:r>
          </a:p>
          <a:p>
            <a:r>
              <a:rPr lang="en-ID" dirty="0"/>
              <a:t>increasingly affordable. Additionally, Big Data solutions often leverage open-source</a:t>
            </a:r>
          </a:p>
          <a:p>
            <a:r>
              <a:rPr lang="en-ID" dirty="0"/>
              <a:t>software that executes on commodity hardware, further reducing costs. The combination</a:t>
            </a:r>
          </a:p>
          <a:p>
            <a:r>
              <a:rPr lang="en-ID" dirty="0"/>
              <a:t>of commodity hardware and open source software has virtually eliminated the advantage</a:t>
            </a:r>
          </a:p>
          <a:p>
            <a:r>
              <a:rPr lang="en-ID" dirty="0"/>
              <a:t>that large enterprises used to hold by being able to outspend their smaller competitors due</a:t>
            </a:r>
          </a:p>
          <a:p>
            <a:r>
              <a:rPr lang="en-ID" dirty="0"/>
              <a:t>to the larger size of their IT budgets</a:t>
            </a:r>
          </a:p>
        </p:txBody>
      </p:sp>
    </p:spTree>
    <p:extLst>
      <p:ext uri="{BB962C8B-B14F-4D97-AF65-F5344CB8AC3E}">
        <p14:creationId xmlns:p14="http://schemas.microsoft.com/office/powerpoint/2010/main" val="411574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5F10C5EB766D94885846BFCA63D9576" ma:contentTypeVersion="0" ma:contentTypeDescription="Create a new document." ma:contentTypeScope="" ma:versionID="7eac7514a8566d877c70081203d6d5f5">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B246D6-AC25-4757-B7DE-E54D5ED5832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651764E-C713-4A17-BA73-F621B6559B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CA53FFE-0113-440E-8146-04570D7F3B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379</TotalTime>
  <Words>568</Words>
  <Application>Microsoft Office PowerPoint</Application>
  <PresentationFormat>Widescreen</PresentationFormat>
  <Paragraphs>45</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LiberationSerif</vt:lpstr>
      <vt:lpstr>LiberationSerif-Bold</vt:lpstr>
      <vt:lpstr>Monotype Sorts</vt:lpstr>
      <vt:lpstr>Arial</vt:lpstr>
      <vt:lpstr>Calibri</vt:lpstr>
      <vt:lpstr>Calibri Light</vt:lpstr>
      <vt:lpstr>Times</vt:lpstr>
      <vt:lpstr>Times New Roman</vt:lpstr>
      <vt:lpstr>Office Theme</vt:lpstr>
      <vt:lpstr>Big Data </vt:lpstr>
      <vt:lpstr>PowerPoint Presentation</vt:lpstr>
      <vt:lpstr>Business Architecture</vt:lpstr>
      <vt:lpstr>The creation of a virtuous cycle to align an organization across layers via a feedback loop.</vt:lpstr>
      <vt:lpstr>Business Process Management</vt:lpstr>
      <vt:lpstr>Information and Communications Technology</vt:lpstr>
      <vt:lpstr>Data Analytics and Data Science</vt:lpstr>
      <vt:lpstr>Digitization</vt:lpstr>
      <vt:lpstr>Affordable Technology and Commodity Hardware</vt:lpstr>
      <vt:lpstr>PowerPoint Presentation</vt:lpstr>
      <vt:lpstr>Social Media</vt:lpstr>
      <vt:lpstr>Hyper-Connected Communities and Devices</vt:lpstr>
      <vt:lpstr>PowerPoint Presentation</vt:lpstr>
      <vt:lpstr>Internet of Everything (IoE)</vt:lpstr>
      <vt:lpstr>Cloud Computing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KOSMAYANDI 625170025</dc:creator>
  <cp:lastModifiedBy>Bagus Mulyawan</cp:lastModifiedBy>
  <cp:revision>20</cp:revision>
  <dcterms:created xsi:type="dcterms:W3CDTF">2020-06-08T01:30:48Z</dcterms:created>
  <dcterms:modified xsi:type="dcterms:W3CDTF">2020-09-23T03:36:04Z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0x010100C5F10C5EB766D94885846BFCA63D9576</vt:lpwstr>
  </property>
</Properties>
</file>