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5" r:id="rId6"/>
    <p:sldId id="276" r:id="rId7"/>
    <p:sldId id="278" r:id="rId8"/>
    <p:sldId id="277"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DF455C-7264-4FB2-83E7-FA8CD76FE0FF}">
          <p14:sldIdLst>
            <p14:sldId id="256"/>
            <p14:sldId id="275"/>
            <p14:sldId id="276"/>
            <p14:sldId id="278"/>
            <p14:sldId id="277"/>
            <p14:sldId id="279"/>
            <p14:sldId id="280"/>
            <p14:sldId id="281"/>
            <p14:sldId id="282"/>
            <p14:sldId id="283"/>
            <p14:sldId id="284"/>
            <p14:sldId id="285"/>
            <p14:sldId id="286"/>
            <p14:sldId id="287"/>
            <p14:sldId id="288"/>
            <p14:sldId id="289"/>
            <p14:sldId id="290"/>
            <p14:sldId id="291"/>
            <p14:sldId id="292"/>
            <p14:sldId id="293"/>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833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7531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28161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69385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11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51239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92394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4202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08522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8543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6782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425797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86940" y="1935479"/>
            <a:ext cx="7818120" cy="1447801"/>
          </a:xfrm>
        </p:spPr>
        <p:txBody>
          <a:bodyPr>
            <a:normAutofit fontScale="90000"/>
          </a:bodyPr>
          <a:lstStyle/>
          <a:p>
            <a:r>
              <a:rPr lang="en-US" dirty="0">
                <a:solidFill>
                  <a:schemeClr val="bg1"/>
                </a:solidFill>
              </a:rPr>
              <a:t>Big Data</a:t>
            </a:r>
            <a:br>
              <a:rPr lang="en-US" dirty="0">
                <a:solidFill>
                  <a:schemeClr val="bg1"/>
                </a:solidFill>
              </a:rPr>
            </a:br>
            <a:endParaRPr lang="en-US" sz="4000" dirty="0">
              <a:solidFill>
                <a:schemeClr val="bg1"/>
              </a:solidFill>
            </a:endParaRPr>
          </a:p>
        </p:txBody>
      </p:sp>
      <p:sp>
        <p:nvSpPr>
          <p:cNvPr id="3" name="Subtitle 2"/>
          <p:cNvSpPr>
            <a:spLocks noGrp="1"/>
          </p:cNvSpPr>
          <p:nvPr>
            <p:ph type="subTitle" idx="1"/>
          </p:nvPr>
        </p:nvSpPr>
        <p:spPr>
          <a:xfrm>
            <a:off x="1567543" y="3240633"/>
            <a:ext cx="8018417" cy="1213802"/>
          </a:xfrm>
        </p:spPr>
        <p:txBody>
          <a:bodyPr>
            <a:normAutofit/>
          </a:bodyPr>
          <a:lstStyle/>
          <a:p>
            <a:r>
              <a:rPr lang="en-ID" sz="3200" b="1" dirty="0">
                <a:solidFill>
                  <a:schemeClr val="bg1"/>
                </a:solidFill>
                <a:latin typeface="LiberationSerif-Bold"/>
              </a:rPr>
              <a:t>Big Data Adoption and Planning Considerations</a:t>
            </a:r>
            <a:endParaRPr lang="en-US" sz="3200" dirty="0">
              <a:solidFill>
                <a:schemeClr val="bg1"/>
              </a:solidFill>
            </a:endParaRPr>
          </a:p>
        </p:txBody>
      </p:sp>
    </p:spTree>
    <p:extLst>
      <p:ext uri="{BB962C8B-B14F-4D97-AF65-F5344CB8AC3E}">
        <p14:creationId xmlns:p14="http://schemas.microsoft.com/office/powerpoint/2010/main" val="9950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58D5-BB83-426C-82DD-96C202609C37}"/>
              </a:ext>
            </a:extLst>
          </p:cNvPr>
          <p:cNvSpPr>
            <a:spLocks noGrp="1"/>
          </p:cNvSpPr>
          <p:nvPr>
            <p:ph type="title"/>
          </p:nvPr>
        </p:nvSpPr>
        <p:spPr/>
        <p:txBody>
          <a:bodyPr/>
          <a:lstStyle/>
          <a:p>
            <a:r>
              <a:rPr lang="en-ID" b="1" dirty="0">
                <a:latin typeface="LiberationSerif-Bold"/>
              </a:rPr>
              <a:t>Limited Realtime Support</a:t>
            </a:r>
            <a:endParaRPr lang="en-ID" dirty="0"/>
          </a:p>
        </p:txBody>
      </p:sp>
      <p:sp>
        <p:nvSpPr>
          <p:cNvPr id="3" name="Content Placeholder 2">
            <a:extLst>
              <a:ext uri="{FF2B5EF4-FFF2-40B4-BE49-F238E27FC236}">
                <a16:creationId xmlns:a16="http://schemas.microsoft.com/office/drawing/2014/main" id="{A9B74979-3EF1-456E-A396-3E8592951BAD}"/>
              </a:ext>
            </a:extLst>
          </p:cNvPr>
          <p:cNvSpPr>
            <a:spLocks noGrp="1"/>
          </p:cNvSpPr>
          <p:nvPr>
            <p:ph idx="1"/>
          </p:nvPr>
        </p:nvSpPr>
        <p:spPr/>
        <p:txBody>
          <a:bodyPr/>
          <a:lstStyle/>
          <a:p>
            <a:r>
              <a:rPr lang="en-ID" dirty="0">
                <a:latin typeface="LiberationSerif"/>
              </a:rPr>
              <a:t>Dashboards and other applications that require streaming data and alerts often demand</a:t>
            </a:r>
          </a:p>
          <a:p>
            <a:r>
              <a:rPr lang="en-ID" dirty="0" err="1">
                <a:latin typeface="LiberationSerif"/>
              </a:rPr>
              <a:t>realtime</a:t>
            </a:r>
            <a:r>
              <a:rPr lang="en-ID" dirty="0">
                <a:latin typeface="LiberationSerif"/>
              </a:rPr>
              <a:t> or near-</a:t>
            </a:r>
            <a:r>
              <a:rPr lang="en-ID" dirty="0" err="1">
                <a:latin typeface="LiberationSerif"/>
              </a:rPr>
              <a:t>realtime</a:t>
            </a:r>
            <a:r>
              <a:rPr lang="en-ID" dirty="0">
                <a:latin typeface="LiberationSerif"/>
              </a:rPr>
              <a:t> data transmissions. Many open source Big Data solutions and</a:t>
            </a:r>
          </a:p>
          <a:p>
            <a:r>
              <a:rPr lang="en-ID" dirty="0">
                <a:latin typeface="LiberationSerif"/>
              </a:rPr>
              <a:t>tools are batch-oriented; however, there is a new generation of </a:t>
            </a:r>
            <a:r>
              <a:rPr lang="en-ID" dirty="0" err="1">
                <a:latin typeface="LiberationSerif"/>
              </a:rPr>
              <a:t>realtime</a:t>
            </a:r>
            <a:r>
              <a:rPr lang="en-ID" dirty="0">
                <a:latin typeface="LiberationSerif"/>
              </a:rPr>
              <a:t> capable open</a:t>
            </a:r>
          </a:p>
          <a:p>
            <a:r>
              <a:rPr lang="en-ID" dirty="0">
                <a:latin typeface="LiberationSerif"/>
              </a:rPr>
              <a:t>source tools that have support for streaming data analysis</a:t>
            </a:r>
            <a:endParaRPr lang="en-ID" dirty="0"/>
          </a:p>
        </p:txBody>
      </p:sp>
    </p:spTree>
    <p:extLst>
      <p:ext uri="{BB962C8B-B14F-4D97-AF65-F5344CB8AC3E}">
        <p14:creationId xmlns:p14="http://schemas.microsoft.com/office/powerpoint/2010/main" val="4273311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DC58D-5DDB-4395-AEFC-64B2DEBB51E8}"/>
              </a:ext>
            </a:extLst>
          </p:cNvPr>
          <p:cNvSpPr>
            <a:spLocks noGrp="1"/>
          </p:cNvSpPr>
          <p:nvPr>
            <p:ph type="title"/>
          </p:nvPr>
        </p:nvSpPr>
        <p:spPr/>
        <p:txBody>
          <a:bodyPr/>
          <a:lstStyle/>
          <a:p>
            <a:r>
              <a:rPr lang="en-ID" b="1" dirty="0">
                <a:latin typeface="LiberationSerif-Bold"/>
              </a:rPr>
              <a:t>Distinct Performance Challenges</a:t>
            </a:r>
            <a:endParaRPr lang="en-ID" dirty="0"/>
          </a:p>
        </p:txBody>
      </p:sp>
      <p:sp>
        <p:nvSpPr>
          <p:cNvPr id="3" name="Content Placeholder 2">
            <a:extLst>
              <a:ext uri="{FF2B5EF4-FFF2-40B4-BE49-F238E27FC236}">
                <a16:creationId xmlns:a16="http://schemas.microsoft.com/office/drawing/2014/main" id="{642AD15F-2BB1-4152-8DA5-DDBDBB41F27E}"/>
              </a:ext>
            </a:extLst>
          </p:cNvPr>
          <p:cNvSpPr>
            <a:spLocks noGrp="1"/>
          </p:cNvSpPr>
          <p:nvPr>
            <p:ph idx="1"/>
          </p:nvPr>
        </p:nvSpPr>
        <p:spPr/>
        <p:txBody>
          <a:bodyPr/>
          <a:lstStyle/>
          <a:p>
            <a:r>
              <a:rPr lang="en-ID" dirty="0">
                <a:latin typeface="LiberationSerif"/>
              </a:rPr>
              <a:t>Due to the volumes of data that some Big Data solutions are required to process,</a:t>
            </a:r>
          </a:p>
          <a:p>
            <a:r>
              <a:rPr lang="en-ID" dirty="0">
                <a:latin typeface="LiberationSerif"/>
              </a:rPr>
              <a:t>performance is often a concern. For example, large datasets coupled with complex search</a:t>
            </a:r>
          </a:p>
          <a:p>
            <a:r>
              <a:rPr lang="en-ID" dirty="0">
                <a:latin typeface="LiberationSerif"/>
              </a:rPr>
              <a:t>algorithms can lead to long query times. Another performance challenge is related to</a:t>
            </a:r>
          </a:p>
          <a:p>
            <a:r>
              <a:rPr lang="en-ID" dirty="0">
                <a:latin typeface="LiberationSerif"/>
              </a:rPr>
              <a:t>network bandwidth</a:t>
            </a:r>
            <a:endParaRPr lang="en-ID" dirty="0"/>
          </a:p>
        </p:txBody>
      </p:sp>
    </p:spTree>
    <p:extLst>
      <p:ext uri="{BB962C8B-B14F-4D97-AF65-F5344CB8AC3E}">
        <p14:creationId xmlns:p14="http://schemas.microsoft.com/office/powerpoint/2010/main" val="3048888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03B3F-AF32-4972-8AAF-5324D76CCD85}"/>
              </a:ext>
            </a:extLst>
          </p:cNvPr>
          <p:cNvSpPr>
            <a:spLocks noGrp="1"/>
          </p:cNvSpPr>
          <p:nvPr>
            <p:ph type="title"/>
          </p:nvPr>
        </p:nvSpPr>
        <p:spPr/>
        <p:txBody>
          <a:bodyPr/>
          <a:lstStyle/>
          <a:p>
            <a:endParaRPr lang="en-ID"/>
          </a:p>
        </p:txBody>
      </p:sp>
      <p:pic>
        <p:nvPicPr>
          <p:cNvPr id="5" name="Content Placeholder 4">
            <a:extLst>
              <a:ext uri="{FF2B5EF4-FFF2-40B4-BE49-F238E27FC236}">
                <a16:creationId xmlns:a16="http://schemas.microsoft.com/office/drawing/2014/main" id="{FBF9D9B0-CAA7-46A9-BCD7-7A573C819C17}"/>
              </a:ext>
            </a:extLst>
          </p:cNvPr>
          <p:cNvPicPr>
            <a:picLocks noGrp="1" noChangeAspect="1"/>
          </p:cNvPicPr>
          <p:nvPr>
            <p:ph idx="1"/>
          </p:nvPr>
        </p:nvPicPr>
        <p:blipFill>
          <a:blip r:embed="rId2"/>
          <a:stretch>
            <a:fillRect/>
          </a:stretch>
        </p:blipFill>
        <p:spPr>
          <a:xfrm>
            <a:off x="341146" y="2032000"/>
            <a:ext cx="11170134" cy="3822385"/>
          </a:xfrm>
          <a:prstGeom prst="rect">
            <a:avLst/>
          </a:prstGeom>
        </p:spPr>
      </p:pic>
    </p:spTree>
    <p:extLst>
      <p:ext uri="{BB962C8B-B14F-4D97-AF65-F5344CB8AC3E}">
        <p14:creationId xmlns:p14="http://schemas.microsoft.com/office/powerpoint/2010/main" val="3756785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D9EF-3B8B-40A8-BBCC-D7D6F243AAF3}"/>
              </a:ext>
            </a:extLst>
          </p:cNvPr>
          <p:cNvSpPr>
            <a:spLocks noGrp="1"/>
          </p:cNvSpPr>
          <p:nvPr>
            <p:ph type="title"/>
          </p:nvPr>
        </p:nvSpPr>
        <p:spPr/>
        <p:txBody>
          <a:bodyPr/>
          <a:lstStyle/>
          <a:p>
            <a:r>
              <a:rPr lang="en-ID" b="1" dirty="0">
                <a:latin typeface="LiberationSerif-Bold"/>
              </a:rPr>
              <a:t>Distinct Governance Requirements</a:t>
            </a:r>
            <a:endParaRPr lang="en-ID" dirty="0"/>
          </a:p>
        </p:txBody>
      </p:sp>
      <p:sp>
        <p:nvSpPr>
          <p:cNvPr id="3" name="Content Placeholder 2">
            <a:extLst>
              <a:ext uri="{FF2B5EF4-FFF2-40B4-BE49-F238E27FC236}">
                <a16:creationId xmlns:a16="http://schemas.microsoft.com/office/drawing/2014/main" id="{3B4A07F6-014C-462A-82DD-240B0E7CD126}"/>
              </a:ext>
            </a:extLst>
          </p:cNvPr>
          <p:cNvSpPr>
            <a:spLocks noGrp="1"/>
          </p:cNvSpPr>
          <p:nvPr>
            <p:ph idx="1"/>
          </p:nvPr>
        </p:nvSpPr>
        <p:spPr/>
        <p:txBody>
          <a:bodyPr/>
          <a:lstStyle/>
          <a:p>
            <a:r>
              <a:rPr lang="en-ID" dirty="0">
                <a:latin typeface="LiberationSerif"/>
              </a:rPr>
              <a:t>Big Data solutions access data and generate data, all of which become assets of the</a:t>
            </a:r>
          </a:p>
          <a:p>
            <a:r>
              <a:rPr lang="en-ID" dirty="0">
                <a:latin typeface="LiberationSerif"/>
              </a:rPr>
              <a:t>business. A governance framework is required to ensure that the data and the solution</a:t>
            </a:r>
          </a:p>
          <a:p>
            <a:r>
              <a:rPr lang="en-ID" dirty="0">
                <a:latin typeface="LiberationSerif"/>
              </a:rPr>
              <a:t>environment itself are regulated, standardized and evolved in a controlled manner.</a:t>
            </a:r>
            <a:endParaRPr lang="en-ID" dirty="0"/>
          </a:p>
        </p:txBody>
      </p:sp>
    </p:spTree>
    <p:extLst>
      <p:ext uri="{BB962C8B-B14F-4D97-AF65-F5344CB8AC3E}">
        <p14:creationId xmlns:p14="http://schemas.microsoft.com/office/powerpoint/2010/main" val="344073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3B80C-5CAD-4D84-841C-1B08AF020A95}"/>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60C5C109-4078-4BDC-9B20-72F612A98E24}"/>
              </a:ext>
            </a:extLst>
          </p:cNvPr>
          <p:cNvSpPr>
            <a:spLocks noGrp="1"/>
          </p:cNvSpPr>
          <p:nvPr>
            <p:ph idx="1"/>
          </p:nvPr>
        </p:nvSpPr>
        <p:spPr/>
        <p:txBody>
          <a:bodyPr/>
          <a:lstStyle/>
          <a:p>
            <a:r>
              <a:rPr lang="en-ID" dirty="0"/>
              <a:t>Examples of what a Big Data governance framework can encompass include:</a:t>
            </a:r>
          </a:p>
          <a:p>
            <a:r>
              <a:rPr lang="en-ID" dirty="0"/>
              <a:t>• standardization of how data is tagged and the metadata used for tagging</a:t>
            </a:r>
          </a:p>
          <a:p>
            <a:r>
              <a:rPr lang="en-ID" dirty="0"/>
              <a:t>• policies that regulate the kind of external data that may be acquired</a:t>
            </a:r>
          </a:p>
          <a:p>
            <a:r>
              <a:rPr lang="en-ID" dirty="0"/>
              <a:t>• policies regarding the management of data privacy and data anonymization</a:t>
            </a:r>
          </a:p>
          <a:p>
            <a:r>
              <a:rPr lang="en-ID" dirty="0"/>
              <a:t>• policies for the archiving of data sources and analysis results</a:t>
            </a:r>
          </a:p>
          <a:p>
            <a:r>
              <a:rPr lang="en-ID" dirty="0"/>
              <a:t>• policies that establish guidelines for data cleansing and filtering</a:t>
            </a:r>
          </a:p>
        </p:txBody>
      </p:sp>
    </p:spTree>
    <p:extLst>
      <p:ext uri="{BB962C8B-B14F-4D97-AF65-F5344CB8AC3E}">
        <p14:creationId xmlns:p14="http://schemas.microsoft.com/office/powerpoint/2010/main" val="109830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E9BE-0312-4A6B-BECB-1845EC5845D0}"/>
              </a:ext>
            </a:extLst>
          </p:cNvPr>
          <p:cNvSpPr>
            <a:spLocks noGrp="1"/>
          </p:cNvSpPr>
          <p:nvPr>
            <p:ph type="title"/>
          </p:nvPr>
        </p:nvSpPr>
        <p:spPr/>
        <p:txBody>
          <a:bodyPr/>
          <a:lstStyle/>
          <a:p>
            <a:r>
              <a:rPr lang="en-ID" b="1" dirty="0">
                <a:latin typeface="LiberationSerif-Bold"/>
              </a:rPr>
              <a:t>Distinct Methodology</a:t>
            </a:r>
            <a:endParaRPr lang="en-ID" dirty="0"/>
          </a:p>
        </p:txBody>
      </p:sp>
      <p:sp>
        <p:nvSpPr>
          <p:cNvPr id="3" name="Content Placeholder 2">
            <a:extLst>
              <a:ext uri="{FF2B5EF4-FFF2-40B4-BE49-F238E27FC236}">
                <a16:creationId xmlns:a16="http://schemas.microsoft.com/office/drawing/2014/main" id="{FF70292F-B432-4EF7-970F-394A15BAFC34}"/>
              </a:ext>
            </a:extLst>
          </p:cNvPr>
          <p:cNvSpPr>
            <a:spLocks noGrp="1"/>
          </p:cNvSpPr>
          <p:nvPr>
            <p:ph idx="1"/>
          </p:nvPr>
        </p:nvSpPr>
        <p:spPr/>
        <p:txBody>
          <a:bodyPr/>
          <a:lstStyle/>
          <a:p>
            <a:r>
              <a:rPr lang="en-ID" dirty="0">
                <a:latin typeface="LiberationSerif"/>
              </a:rPr>
              <a:t>A methodology will be required to control how data flows into and out of Big Data</a:t>
            </a:r>
          </a:p>
          <a:p>
            <a:r>
              <a:rPr lang="en-ID" dirty="0">
                <a:latin typeface="LiberationSerif"/>
              </a:rPr>
              <a:t>solutions. It will need to consider how feedback loops can be established to enable the</a:t>
            </a:r>
          </a:p>
          <a:p>
            <a:r>
              <a:rPr lang="en-ID" dirty="0">
                <a:latin typeface="LiberationSerif"/>
              </a:rPr>
              <a:t>processed data to undergo repeated refinement</a:t>
            </a:r>
            <a:endParaRPr lang="en-ID" dirty="0"/>
          </a:p>
        </p:txBody>
      </p:sp>
    </p:spTree>
    <p:extLst>
      <p:ext uri="{BB962C8B-B14F-4D97-AF65-F5344CB8AC3E}">
        <p14:creationId xmlns:p14="http://schemas.microsoft.com/office/powerpoint/2010/main" val="724109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C0A8A-D7A5-40BF-B251-85072969D283}"/>
              </a:ext>
            </a:extLst>
          </p:cNvPr>
          <p:cNvSpPr>
            <a:spLocks noGrp="1"/>
          </p:cNvSpPr>
          <p:nvPr>
            <p:ph type="title"/>
          </p:nvPr>
        </p:nvSpPr>
        <p:spPr/>
        <p:txBody>
          <a:bodyPr/>
          <a:lstStyle/>
          <a:p>
            <a:endParaRPr lang="en-ID"/>
          </a:p>
        </p:txBody>
      </p:sp>
      <p:pic>
        <p:nvPicPr>
          <p:cNvPr id="4" name="Content Placeholder 3">
            <a:extLst>
              <a:ext uri="{FF2B5EF4-FFF2-40B4-BE49-F238E27FC236}">
                <a16:creationId xmlns:a16="http://schemas.microsoft.com/office/drawing/2014/main" id="{48A3B46C-EE9B-401C-B11A-13C7BDDAAA55}"/>
              </a:ext>
            </a:extLst>
          </p:cNvPr>
          <p:cNvPicPr>
            <a:picLocks noGrp="1" noChangeAspect="1"/>
          </p:cNvPicPr>
          <p:nvPr>
            <p:ph idx="1"/>
          </p:nvPr>
        </p:nvPicPr>
        <p:blipFill>
          <a:blip r:embed="rId2"/>
          <a:stretch>
            <a:fillRect/>
          </a:stretch>
        </p:blipFill>
        <p:spPr>
          <a:xfrm>
            <a:off x="690880" y="2287513"/>
            <a:ext cx="10662920" cy="3427562"/>
          </a:xfrm>
          <a:prstGeom prst="rect">
            <a:avLst/>
          </a:prstGeom>
        </p:spPr>
      </p:pic>
    </p:spTree>
    <p:extLst>
      <p:ext uri="{BB962C8B-B14F-4D97-AF65-F5344CB8AC3E}">
        <p14:creationId xmlns:p14="http://schemas.microsoft.com/office/powerpoint/2010/main" val="383459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C69A-1BA4-4696-9269-7EC5DDF22267}"/>
              </a:ext>
            </a:extLst>
          </p:cNvPr>
          <p:cNvSpPr>
            <a:spLocks noGrp="1"/>
          </p:cNvSpPr>
          <p:nvPr>
            <p:ph type="title"/>
          </p:nvPr>
        </p:nvSpPr>
        <p:spPr/>
        <p:txBody>
          <a:bodyPr/>
          <a:lstStyle/>
          <a:p>
            <a:r>
              <a:rPr lang="en-ID" b="1" dirty="0"/>
              <a:t>Clouds</a:t>
            </a:r>
            <a:endParaRPr lang="en-ID" dirty="0"/>
          </a:p>
        </p:txBody>
      </p:sp>
      <p:sp>
        <p:nvSpPr>
          <p:cNvPr id="3" name="Content Placeholder 2">
            <a:extLst>
              <a:ext uri="{FF2B5EF4-FFF2-40B4-BE49-F238E27FC236}">
                <a16:creationId xmlns:a16="http://schemas.microsoft.com/office/drawing/2014/main" id="{508C078C-3504-4C6E-88C7-9E3A16D92228}"/>
              </a:ext>
            </a:extLst>
          </p:cNvPr>
          <p:cNvSpPr>
            <a:spLocks noGrp="1"/>
          </p:cNvSpPr>
          <p:nvPr>
            <p:ph idx="1"/>
          </p:nvPr>
        </p:nvSpPr>
        <p:spPr/>
        <p:txBody>
          <a:bodyPr/>
          <a:lstStyle/>
          <a:p>
            <a:r>
              <a:rPr lang="en-ID" dirty="0">
                <a:latin typeface="LiberationSerif"/>
              </a:rPr>
              <a:t>clouds provide remote environments that can host IT</a:t>
            </a:r>
          </a:p>
          <a:p>
            <a:r>
              <a:rPr lang="en-ID" dirty="0">
                <a:latin typeface="LiberationSerif"/>
              </a:rPr>
              <a:t>infrastructure for large-scale storage and processing, among other things. Regardless of</a:t>
            </a:r>
          </a:p>
          <a:p>
            <a:r>
              <a:rPr lang="en-ID" dirty="0">
                <a:latin typeface="LiberationSerif"/>
              </a:rPr>
              <a:t>whether an organization is already cloud-enabled, the adoption of a Big Data environment</a:t>
            </a:r>
          </a:p>
          <a:p>
            <a:r>
              <a:rPr lang="en-ID" dirty="0">
                <a:latin typeface="LiberationSerif"/>
              </a:rPr>
              <a:t>may necessitate that some or all of that environment be hosted within a cloud</a:t>
            </a:r>
            <a:endParaRPr lang="en-ID" dirty="0"/>
          </a:p>
        </p:txBody>
      </p:sp>
    </p:spTree>
    <p:extLst>
      <p:ext uri="{BB962C8B-B14F-4D97-AF65-F5344CB8AC3E}">
        <p14:creationId xmlns:p14="http://schemas.microsoft.com/office/powerpoint/2010/main" val="292741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C6016-8BCB-4D55-ACA1-76E14CC003E5}"/>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96012FA2-73A0-4F7B-A348-74696A1A5B7C}"/>
              </a:ext>
            </a:extLst>
          </p:cNvPr>
          <p:cNvSpPr>
            <a:spLocks noGrp="1"/>
          </p:cNvSpPr>
          <p:nvPr>
            <p:ph idx="1"/>
          </p:nvPr>
        </p:nvSpPr>
        <p:spPr/>
        <p:txBody>
          <a:bodyPr>
            <a:normAutofit fontScale="85000" lnSpcReduction="20000"/>
          </a:bodyPr>
          <a:lstStyle/>
          <a:p>
            <a:r>
              <a:rPr lang="en-ID" dirty="0">
                <a:latin typeface="LiberationSerif"/>
              </a:rPr>
              <a:t>Common justifications for incorporating a cloud environment in support of a Big Data</a:t>
            </a:r>
          </a:p>
          <a:p>
            <a:r>
              <a:rPr lang="en-ID" dirty="0">
                <a:latin typeface="LiberationSerif"/>
              </a:rPr>
              <a:t>solution include:</a:t>
            </a:r>
          </a:p>
          <a:p>
            <a:r>
              <a:rPr lang="en-ID" dirty="0">
                <a:latin typeface="LiberationSerif"/>
              </a:rPr>
              <a:t>• inadequate in-house hardware resources</a:t>
            </a:r>
          </a:p>
          <a:p>
            <a:r>
              <a:rPr lang="en-ID" dirty="0">
                <a:latin typeface="LiberationSerif"/>
              </a:rPr>
              <a:t>• upfront capital investment for system procurement is not available</a:t>
            </a:r>
          </a:p>
          <a:p>
            <a:r>
              <a:rPr lang="en-ID" dirty="0">
                <a:latin typeface="LiberationSerif"/>
              </a:rPr>
              <a:t>• the project is to be isolated from the rest of the business so that existing business</a:t>
            </a:r>
          </a:p>
          <a:p>
            <a:r>
              <a:rPr lang="en-ID" dirty="0">
                <a:latin typeface="LiberationSerif"/>
              </a:rPr>
              <a:t>processes are not impacted</a:t>
            </a:r>
          </a:p>
          <a:p>
            <a:r>
              <a:rPr lang="en-ID" dirty="0">
                <a:latin typeface="LiberationSerif"/>
              </a:rPr>
              <a:t>• the Big Data initiative is a proof of concept</a:t>
            </a:r>
          </a:p>
          <a:p>
            <a:r>
              <a:rPr lang="en-ID" dirty="0">
                <a:latin typeface="LiberationSerif"/>
              </a:rPr>
              <a:t>• datasets that need to be processed are already cloud resident</a:t>
            </a:r>
          </a:p>
          <a:p>
            <a:r>
              <a:rPr lang="en-ID" dirty="0">
                <a:latin typeface="LiberationSerif"/>
              </a:rPr>
              <a:t>• the limits of available computing and storage resources used by an in-house Big</a:t>
            </a:r>
          </a:p>
          <a:p>
            <a:r>
              <a:rPr lang="en-ID" dirty="0">
                <a:latin typeface="LiberationSerif"/>
              </a:rPr>
              <a:t>Data solution are being reached</a:t>
            </a:r>
            <a:endParaRPr lang="en-ID" dirty="0"/>
          </a:p>
        </p:txBody>
      </p:sp>
    </p:spTree>
    <p:extLst>
      <p:ext uri="{BB962C8B-B14F-4D97-AF65-F5344CB8AC3E}">
        <p14:creationId xmlns:p14="http://schemas.microsoft.com/office/powerpoint/2010/main" val="709614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1DD1-1218-4214-8E0B-A3B731299213}"/>
              </a:ext>
            </a:extLst>
          </p:cNvPr>
          <p:cNvSpPr>
            <a:spLocks noGrp="1"/>
          </p:cNvSpPr>
          <p:nvPr>
            <p:ph type="title"/>
          </p:nvPr>
        </p:nvSpPr>
        <p:spPr/>
        <p:txBody>
          <a:bodyPr/>
          <a:lstStyle/>
          <a:p>
            <a:r>
              <a:rPr lang="en-ID" b="1" dirty="0"/>
              <a:t>Big Data Analytics Lifecycle</a:t>
            </a:r>
            <a:endParaRPr lang="en-ID" dirty="0"/>
          </a:p>
        </p:txBody>
      </p:sp>
      <p:sp>
        <p:nvSpPr>
          <p:cNvPr id="3" name="Content Placeholder 2">
            <a:extLst>
              <a:ext uri="{FF2B5EF4-FFF2-40B4-BE49-F238E27FC236}">
                <a16:creationId xmlns:a16="http://schemas.microsoft.com/office/drawing/2014/main" id="{15C433E0-C0C6-44AB-B61A-621833528D2A}"/>
              </a:ext>
            </a:extLst>
          </p:cNvPr>
          <p:cNvSpPr>
            <a:spLocks noGrp="1"/>
          </p:cNvSpPr>
          <p:nvPr>
            <p:ph idx="1"/>
          </p:nvPr>
        </p:nvSpPr>
        <p:spPr/>
        <p:txBody>
          <a:bodyPr>
            <a:normAutofit fontScale="92500" lnSpcReduction="20000"/>
          </a:bodyPr>
          <a:lstStyle/>
          <a:p>
            <a:r>
              <a:rPr lang="en-ID" dirty="0"/>
              <a:t>The Big Data analytics lifecycle can be divided into the following nine stages,</a:t>
            </a:r>
          </a:p>
          <a:p>
            <a:r>
              <a:rPr lang="en-ID" b="1" dirty="0">
                <a:latin typeface="LiberationSerif-Bold"/>
              </a:rPr>
              <a:t>1. </a:t>
            </a:r>
            <a:r>
              <a:rPr lang="en-ID" dirty="0">
                <a:latin typeface="LiberationSerif"/>
              </a:rPr>
              <a:t>Business Case Evaluation</a:t>
            </a:r>
          </a:p>
          <a:p>
            <a:r>
              <a:rPr lang="en-ID" b="1" dirty="0">
                <a:latin typeface="LiberationSerif-Bold"/>
              </a:rPr>
              <a:t>2. </a:t>
            </a:r>
            <a:r>
              <a:rPr lang="en-ID" dirty="0">
                <a:latin typeface="LiberationSerif"/>
              </a:rPr>
              <a:t>Data Identification</a:t>
            </a:r>
          </a:p>
          <a:p>
            <a:r>
              <a:rPr lang="en-ID" b="1" dirty="0">
                <a:latin typeface="LiberationSerif-Bold"/>
              </a:rPr>
              <a:t>3. </a:t>
            </a:r>
            <a:r>
              <a:rPr lang="en-ID" dirty="0">
                <a:latin typeface="LiberationSerif"/>
              </a:rPr>
              <a:t>Data Acquisition &amp; Filtering</a:t>
            </a:r>
          </a:p>
          <a:p>
            <a:r>
              <a:rPr lang="en-ID" b="1" dirty="0">
                <a:latin typeface="LiberationSerif-Bold"/>
              </a:rPr>
              <a:t>4. </a:t>
            </a:r>
            <a:r>
              <a:rPr lang="en-ID" dirty="0">
                <a:latin typeface="LiberationSerif"/>
              </a:rPr>
              <a:t>Data Extraction</a:t>
            </a:r>
          </a:p>
          <a:p>
            <a:r>
              <a:rPr lang="en-ID" b="1" dirty="0">
                <a:latin typeface="LiberationSerif-Bold"/>
              </a:rPr>
              <a:t>5. </a:t>
            </a:r>
            <a:r>
              <a:rPr lang="en-ID" dirty="0">
                <a:latin typeface="LiberationSerif"/>
              </a:rPr>
              <a:t>Data Validation &amp; Cleansing</a:t>
            </a:r>
          </a:p>
          <a:p>
            <a:r>
              <a:rPr lang="en-ID" b="1" dirty="0">
                <a:latin typeface="LiberationSerif-Bold"/>
              </a:rPr>
              <a:t>6. </a:t>
            </a:r>
            <a:r>
              <a:rPr lang="en-ID" dirty="0">
                <a:latin typeface="LiberationSerif"/>
              </a:rPr>
              <a:t>Data Aggregation &amp; Representation</a:t>
            </a:r>
          </a:p>
          <a:p>
            <a:r>
              <a:rPr lang="en-ID" b="1" dirty="0">
                <a:latin typeface="LiberationSerif-Bold"/>
              </a:rPr>
              <a:t>7. </a:t>
            </a:r>
            <a:r>
              <a:rPr lang="en-ID" dirty="0">
                <a:latin typeface="LiberationSerif"/>
              </a:rPr>
              <a:t>Data Analysis</a:t>
            </a:r>
          </a:p>
          <a:p>
            <a:r>
              <a:rPr lang="en-ID" b="1" dirty="0">
                <a:latin typeface="LiberationSerif-Bold"/>
              </a:rPr>
              <a:t>8. </a:t>
            </a:r>
            <a:r>
              <a:rPr lang="en-ID" dirty="0">
                <a:latin typeface="LiberationSerif"/>
              </a:rPr>
              <a:t>Data Visualization</a:t>
            </a:r>
          </a:p>
          <a:p>
            <a:r>
              <a:rPr lang="en-ID" b="1" dirty="0">
                <a:latin typeface="LiberationSerif-Bold"/>
              </a:rPr>
              <a:t>9. </a:t>
            </a:r>
            <a:r>
              <a:rPr lang="en-ID" dirty="0">
                <a:latin typeface="LiberationSerif"/>
              </a:rPr>
              <a:t>Utilization of Analysis Results</a:t>
            </a:r>
            <a:endParaRPr lang="en-ID" dirty="0"/>
          </a:p>
        </p:txBody>
      </p:sp>
    </p:spTree>
    <p:extLst>
      <p:ext uri="{BB962C8B-B14F-4D97-AF65-F5344CB8AC3E}">
        <p14:creationId xmlns:p14="http://schemas.microsoft.com/office/powerpoint/2010/main" val="2436709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5FFE-10E8-4886-95BC-09C9A17BA396}"/>
              </a:ext>
            </a:extLst>
          </p:cNvPr>
          <p:cNvSpPr>
            <a:spLocks noGrp="1"/>
          </p:cNvSpPr>
          <p:nvPr>
            <p:ph type="title"/>
          </p:nvPr>
        </p:nvSpPr>
        <p:spPr/>
        <p:txBody>
          <a:bodyPr/>
          <a:lstStyle/>
          <a:p>
            <a:r>
              <a:rPr lang="en-ID" b="1" dirty="0">
                <a:latin typeface="LiberationSerif-Bold"/>
              </a:rPr>
              <a:t>Organization Prerequisites</a:t>
            </a:r>
            <a:endParaRPr lang="en-ID" dirty="0"/>
          </a:p>
        </p:txBody>
      </p:sp>
      <p:sp>
        <p:nvSpPr>
          <p:cNvPr id="3" name="Content Placeholder 2">
            <a:extLst>
              <a:ext uri="{FF2B5EF4-FFF2-40B4-BE49-F238E27FC236}">
                <a16:creationId xmlns:a16="http://schemas.microsoft.com/office/drawing/2014/main" id="{F4974C34-4533-449A-80CB-11DCCBEEE3E9}"/>
              </a:ext>
            </a:extLst>
          </p:cNvPr>
          <p:cNvSpPr>
            <a:spLocks noGrp="1"/>
          </p:cNvSpPr>
          <p:nvPr>
            <p:ph idx="1"/>
          </p:nvPr>
        </p:nvSpPr>
        <p:spPr/>
        <p:txBody>
          <a:bodyPr>
            <a:normAutofit fontScale="92500" lnSpcReduction="20000"/>
          </a:bodyPr>
          <a:lstStyle/>
          <a:p>
            <a:r>
              <a:rPr lang="en-ID" dirty="0"/>
              <a:t>Big Data frameworks are not turn-key solutions. In order for data analysis and analytics </a:t>
            </a:r>
            <a:r>
              <a:rPr lang="en-ID" dirty="0" err="1"/>
              <a:t>tooffer</a:t>
            </a:r>
            <a:r>
              <a:rPr lang="en-ID" dirty="0"/>
              <a:t> value, enterprises need to have data management and Big Data governance  frameworks. Sound processes and sufficient skillsets for those who will be responsible for implementing, customizing, populating and using Big Data solutions are also necessary.</a:t>
            </a:r>
          </a:p>
          <a:p>
            <a:r>
              <a:rPr lang="en-ID" dirty="0"/>
              <a:t>Additionally, the quality of the data targeted for processing by Big Data solutions needs to be assessed.</a:t>
            </a:r>
          </a:p>
          <a:p>
            <a:r>
              <a:rPr lang="en-ID" dirty="0">
                <a:latin typeface="LiberationSerif"/>
              </a:rPr>
              <a:t>A</a:t>
            </a:r>
          </a:p>
          <a:p>
            <a:r>
              <a:rPr lang="en-ID" dirty="0">
                <a:latin typeface="LiberationSerif"/>
              </a:rPr>
              <a:t>roadmap needs to be defined to ensure that any necessary expansion or augmentation of</a:t>
            </a:r>
          </a:p>
          <a:p>
            <a:r>
              <a:rPr lang="en-ID" dirty="0">
                <a:latin typeface="LiberationSerif"/>
              </a:rPr>
              <a:t>the environment is planned out to stay in sync with the requirements of the enterprise</a:t>
            </a:r>
            <a:endParaRPr lang="en-ID" dirty="0"/>
          </a:p>
        </p:txBody>
      </p:sp>
    </p:spTree>
    <p:extLst>
      <p:ext uri="{BB962C8B-B14F-4D97-AF65-F5344CB8AC3E}">
        <p14:creationId xmlns:p14="http://schemas.microsoft.com/office/powerpoint/2010/main" val="3483784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86C6B-2A02-440D-A8F1-E50B3EECA049}"/>
              </a:ext>
            </a:extLst>
          </p:cNvPr>
          <p:cNvSpPr>
            <a:spLocks noGrp="1"/>
          </p:cNvSpPr>
          <p:nvPr>
            <p:ph type="title"/>
          </p:nvPr>
        </p:nvSpPr>
        <p:spPr/>
        <p:txBody>
          <a:bodyPr/>
          <a:lstStyle/>
          <a:p>
            <a:endParaRPr lang="en-ID"/>
          </a:p>
        </p:txBody>
      </p:sp>
      <p:pic>
        <p:nvPicPr>
          <p:cNvPr id="4" name="Content Placeholder 3">
            <a:extLst>
              <a:ext uri="{FF2B5EF4-FFF2-40B4-BE49-F238E27FC236}">
                <a16:creationId xmlns:a16="http://schemas.microsoft.com/office/drawing/2014/main" id="{0D426992-CC32-4AD1-A1DA-ACA30BA231BC}"/>
              </a:ext>
            </a:extLst>
          </p:cNvPr>
          <p:cNvPicPr>
            <a:picLocks noGrp="1" noChangeAspect="1"/>
          </p:cNvPicPr>
          <p:nvPr>
            <p:ph idx="1"/>
          </p:nvPr>
        </p:nvPicPr>
        <p:blipFill>
          <a:blip r:embed="rId2"/>
          <a:stretch>
            <a:fillRect/>
          </a:stretch>
        </p:blipFill>
        <p:spPr>
          <a:xfrm>
            <a:off x="3017520" y="1825625"/>
            <a:ext cx="5506720" cy="4351338"/>
          </a:xfrm>
          <a:prstGeom prst="rect">
            <a:avLst/>
          </a:prstGeom>
        </p:spPr>
      </p:pic>
    </p:spTree>
    <p:extLst>
      <p:ext uri="{BB962C8B-B14F-4D97-AF65-F5344CB8AC3E}">
        <p14:creationId xmlns:p14="http://schemas.microsoft.com/office/powerpoint/2010/main" val="3803686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7960" y="1569085"/>
            <a:ext cx="6431280" cy="1325563"/>
          </a:xfrm>
        </p:spPr>
        <p:txBody>
          <a:bodyPr>
            <a:normAutofit/>
          </a:bodyPr>
          <a:lstStyle/>
          <a:p>
            <a:pPr algn="ctr"/>
            <a:r>
              <a:rPr lang="en-US" sz="8000" b="1" dirty="0"/>
              <a:t>Thank You</a:t>
            </a:r>
          </a:p>
        </p:txBody>
      </p:sp>
      <p:sp>
        <p:nvSpPr>
          <p:cNvPr id="4" name="Rectangle 3"/>
          <p:cNvSpPr txBox="1">
            <a:spLocks noChangeArrowheads="1"/>
          </p:cNvSpPr>
          <p:nvPr/>
        </p:nvSpPr>
        <p:spPr>
          <a:xfrm>
            <a:off x="929640" y="4937760"/>
            <a:ext cx="11125200" cy="8686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t>Reference: Database Systems A Practical Approach to Design, Implementation, and Management Fourth Edition.</a:t>
            </a:r>
          </a:p>
          <a:p>
            <a:pPr algn="r"/>
            <a:r>
              <a:rPr lang="en-US" sz="1800" dirty="0"/>
              <a:t>Thomas M. Connolly and Carolyn E. </a:t>
            </a:r>
            <a:r>
              <a:rPr lang="en-US" sz="1800" dirty="0" err="1"/>
              <a:t>Begg</a:t>
            </a:r>
            <a:endParaRPr lang="en-US" sz="1800" dirty="0">
              <a:ea typeface="Times New Roman" panose="02020603050405020304" pitchFamily="18" charset="0"/>
            </a:endParaRPr>
          </a:p>
        </p:txBody>
      </p:sp>
    </p:spTree>
    <p:extLst>
      <p:ext uri="{BB962C8B-B14F-4D97-AF65-F5344CB8AC3E}">
        <p14:creationId xmlns:p14="http://schemas.microsoft.com/office/powerpoint/2010/main" val="3418032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829E-EA18-46C6-97FA-7B819F5ABAEA}"/>
              </a:ext>
            </a:extLst>
          </p:cNvPr>
          <p:cNvSpPr>
            <a:spLocks noGrp="1"/>
          </p:cNvSpPr>
          <p:nvPr>
            <p:ph type="title"/>
          </p:nvPr>
        </p:nvSpPr>
        <p:spPr/>
        <p:txBody>
          <a:bodyPr/>
          <a:lstStyle/>
          <a:p>
            <a:r>
              <a:rPr lang="en-ID" b="1" dirty="0">
                <a:latin typeface="LiberationSerif-Bold"/>
              </a:rPr>
              <a:t>Data Procurement</a:t>
            </a:r>
            <a:endParaRPr lang="en-ID" dirty="0"/>
          </a:p>
        </p:txBody>
      </p:sp>
      <p:sp>
        <p:nvSpPr>
          <p:cNvPr id="3" name="Content Placeholder 2">
            <a:extLst>
              <a:ext uri="{FF2B5EF4-FFF2-40B4-BE49-F238E27FC236}">
                <a16:creationId xmlns:a16="http://schemas.microsoft.com/office/drawing/2014/main" id="{2A2AA0A5-E0E7-4477-9BAB-F82A913DD0F3}"/>
              </a:ext>
            </a:extLst>
          </p:cNvPr>
          <p:cNvSpPr>
            <a:spLocks noGrp="1"/>
          </p:cNvSpPr>
          <p:nvPr>
            <p:ph idx="1"/>
          </p:nvPr>
        </p:nvSpPr>
        <p:spPr/>
        <p:txBody>
          <a:bodyPr>
            <a:normAutofit fontScale="77500" lnSpcReduction="20000"/>
          </a:bodyPr>
          <a:lstStyle/>
          <a:p>
            <a:r>
              <a:rPr lang="en-ID" dirty="0">
                <a:latin typeface="LiberationSerif"/>
              </a:rPr>
              <a:t>The acquisition of Big Data solutions themselves can be economical, due to the</a:t>
            </a:r>
          </a:p>
          <a:p>
            <a:r>
              <a:rPr lang="en-ID" dirty="0">
                <a:latin typeface="LiberationSerif"/>
              </a:rPr>
              <a:t>availability of open-source platforms and tools and opportunities to leverage commodity</a:t>
            </a:r>
          </a:p>
          <a:p>
            <a:r>
              <a:rPr lang="en-ID" dirty="0">
                <a:latin typeface="LiberationSerif"/>
              </a:rPr>
              <a:t>hardware. However, a substantial budget may still be required to obtain external data. The</a:t>
            </a:r>
          </a:p>
          <a:p>
            <a:r>
              <a:rPr lang="en-ID" dirty="0">
                <a:latin typeface="LiberationSerif"/>
              </a:rPr>
              <a:t>nature of the business may make external data very valuable. The greater the volume and</a:t>
            </a:r>
          </a:p>
          <a:p>
            <a:r>
              <a:rPr lang="en-ID" dirty="0">
                <a:latin typeface="LiberationSerif"/>
              </a:rPr>
              <a:t>variety of data that can be supplied, the higher the chances are of finding hidden insights</a:t>
            </a:r>
          </a:p>
          <a:p>
            <a:r>
              <a:rPr lang="en-ID" dirty="0">
                <a:latin typeface="LiberationSerif"/>
              </a:rPr>
              <a:t>from patterns.</a:t>
            </a:r>
          </a:p>
          <a:p>
            <a:r>
              <a:rPr lang="en-ID" dirty="0">
                <a:latin typeface="LiberationSerif"/>
              </a:rPr>
              <a:t>External data sources include government data sources and commercial data markets.</a:t>
            </a:r>
          </a:p>
          <a:p>
            <a:r>
              <a:rPr lang="en-ID" dirty="0">
                <a:latin typeface="LiberationSerif"/>
              </a:rPr>
              <a:t>Government-provided data, such as geo-spatial data, may be free. However, most</a:t>
            </a:r>
          </a:p>
          <a:p>
            <a:r>
              <a:rPr lang="en-ID" dirty="0">
                <a:latin typeface="LiberationSerif"/>
              </a:rPr>
              <a:t>commercially relevant data will need to be purchased and may involve the continuation of</a:t>
            </a:r>
          </a:p>
          <a:p>
            <a:r>
              <a:rPr lang="en-ID" dirty="0">
                <a:latin typeface="LiberationSerif"/>
              </a:rPr>
              <a:t>subscription costs to ensure the delivery of updates to procured datasets.</a:t>
            </a:r>
            <a:endParaRPr lang="en-ID" dirty="0"/>
          </a:p>
        </p:txBody>
      </p:sp>
    </p:spTree>
    <p:extLst>
      <p:ext uri="{BB962C8B-B14F-4D97-AF65-F5344CB8AC3E}">
        <p14:creationId xmlns:p14="http://schemas.microsoft.com/office/powerpoint/2010/main" val="389516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FC543-3164-4B0E-B49E-17E5315AC259}"/>
              </a:ext>
            </a:extLst>
          </p:cNvPr>
          <p:cNvSpPr>
            <a:spLocks noGrp="1"/>
          </p:cNvSpPr>
          <p:nvPr>
            <p:ph type="title"/>
          </p:nvPr>
        </p:nvSpPr>
        <p:spPr/>
        <p:txBody>
          <a:bodyPr/>
          <a:lstStyle/>
          <a:p>
            <a:r>
              <a:rPr lang="en-ID" b="1" dirty="0"/>
              <a:t>Privacy</a:t>
            </a:r>
          </a:p>
        </p:txBody>
      </p:sp>
      <p:sp>
        <p:nvSpPr>
          <p:cNvPr id="3" name="Content Placeholder 2">
            <a:extLst>
              <a:ext uri="{FF2B5EF4-FFF2-40B4-BE49-F238E27FC236}">
                <a16:creationId xmlns:a16="http://schemas.microsoft.com/office/drawing/2014/main" id="{FFAD4328-0612-4ECC-B9F9-0C400882F51D}"/>
              </a:ext>
            </a:extLst>
          </p:cNvPr>
          <p:cNvSpPr>
            <a:spLocks noGrp="1"/>
          </p:cNvSpPr>
          <p:nvPr>
            <p:ph idx="1"/>
          </p:nvPr>
        </p:nvSpPr>
        <p:spPr/>
        <p:txBody>
          <a:bodyPr/>
          <a:lstStyle/>
          <a:p>
            <a:pPr algn="just"/>
            <a:r>
              <a:rPr lang="en-ID" dirty="0">
                <a:latin typeface="LiberationSerif"/>
              </a:rPr>
              <a:t>Addressing these privacy concerns requires an understanding of the nature of data being accumulated and relevant data privacy regulations, as well as special techniques for data tagging and anonymization.</a:t>
            </a:r>
            <a:endParaRPr lang="en-ID" dirty="0"/>
          </a:p>
        </p:txBody>
      </p:sp>
    </p:spTree>
    <p:extLst>
      <p:ext uri="{BB962C8B-B14F-4D97-AF65-F5344CB8AC3E}">
        <p14:creationId xmlns:p14="http://schemas.microsoft.com/office/powerpoint/2010/main" val="30433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9EBE-C3A2-46B4-95E0-387E8D84C8CD}"/>
              </a:ext>
            </a:extLst>
          </p:cNvPr>
          <p:cNvSpPr>
            <a:spLocks noGrp="1"/>
          </p:cNvSpPr>
          <p:nvPr>
            <p:ph type="title"/>
          </p:nvPr>
        </p:nvSpPr>
        <p:spPr/>
        <p:txBody>
          <a:bodyPr/>
          <a:lstStyle/>
          <a:p>
            <a:r>
              <a:rPr lang="en-ID" b="1" dirty="0"/>
              <a:t>Privacy</a:t>
            </a:r>
            <a:endParaRPr lang="en-ID" dirty="0"/>
          </a:p>
        </p:txBody>
      </p:sp>
      <p:pic>
        <p:nvPicPr>
          <p:cNvPr id="4" name="Content Placeholder 3">
            <a:extLst>
              <a:ext uri="{FF2B5EF4-FFF2-40B4-BE49-F238E27FC236}">
                <a16:creationId xmlns:a16="http://schemas.microsoft.com/office/drawing/2014/main" id="{C563B5C6-71A2-4B71-A978-010E87DB6315}"/>
              </a:ext>
            </a:extLst>
          </p:cNvPr>
          <p:cNvPicPr>
            <a:picLocks noGrp="1" noChangeAspect="1"/>
          </p:cNvPicPr>
          <p:nvPr>
            <p:ph idx="1"/>
          </p:nvPr>
        </p:nvPicPr>
        <p:blipFill>
          <a:blip r:embed="rId2"/>
          <a:stretch>
            <a:fillRect/>
          </a:stretch>
        </p:blipFill>
        <p:spPr>
          <a:xfrm>
            <a:off x="1249680" y="1690688"/>
            <a:ext cx="8361680" cy="4478101"/>
          </a:xfrm>
          <a:prstGeom prst="rect">
            <a:avLst/>
          </a:prstGeom>
        </p:spPr>
      </p:pic>
    </p:spTree>
    <p:extLst>
      <p:ext uri="{BB962C8B-B14F-4D97-AF65-F5344CB8AC3E}">
        <p14:creationId xmlns:p14="http://schemas.microsoft.com/office/powerpoint/2010/main" val="1123263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0505-53AA-4323-A2F1-3471269023A5}"/>
              </a:ext>
            </a:extLst>
          </p:cNvPr>
          <p:cNvSpPr>
            <a:spLocks noGrp="1"/>
          </p:cNvSpPr>
          <p:nvPr>
            <p:ph type="title"/>
          </p:nvPr>
        </p:nvSpPr>
        <p:spPr/>
        <p:txBody>
          <a:bodyPr/>
          <a:lstStyle/>
          <a:p>
            <a:r>
              <a:rPr lang="en-ID" b="1" dirty="0">
                <a:latin typeface="LiberationSerif-Bold"/>
              </a:rPr>
              <a:t>Security</a:t>
            </a:r>
            <a:endParaRPr lang="en-ID" dirty="0"/>
          </a:p>
        </p:txBody>
      </p:sp>
      <p:sp>
        <p:nvSpPr>
          <p:cNvPr id="3" name="Content Placeholder 2">
            <a:extLst>
              <a:ext uri="{FF2B5EF4-FFF2-40B4-BE49-F238E27FC236}">
                <a16:creationId xmlns:a16="http://schemas.microsoft.com/office/drawing/2014/main" id="{14AF9F50-0CAB-49CB-B5AD-CD3C6708955F}"/>
              </a:ext>
            </a:extLst>
          </p:cNvPr>
          <p:cNvSpPr>
            <a:spLocks noGrp="1"/>
          </p:cNvSpPr>
          <p:nvPr>
            <p:ph idx="1"/>
          </p:nvPr>
        </p:nvSpPr>
        <p:spPr/>
        <p:txBody>
          <a:bodyPr/>
          <a:lstStyle/>
          <a:p>
            <a:pPr algn="just"/>
            <a:r>
              <a:rPr lang="en-ID" dirty="0">
                <a:latin typeface="LiberationSerif"/>
              </a:rPr>
              <a:t>Some of the components of Big Data solutions lack the robustness of traditional </a:t>
            </a:r>
            <a:r>
              <a:rPr lang="en-ID" dirty="0" err="1">
                <a:latin typeface="LiberationSerif"/>
              </a:rPr>
              <a:t>enterprisesolution</a:t>
            </a:r>
            <a:r>
              <a:rPr lang="en-ID" dirty="0">
                <a:latin typeface="LiberationSerif"/>
              </a:rPr>
              <a:t> environments when it comes to access control and data security. Securing Big Data involves ensuring that the data networks and repositories are sufficiently secured </a:t>
            </a:r>
            <a:r>
              <a:rPr lang="en-ID" dirty="0" err="1">
                <a:latin typeface="LiberationSerif"/>
              </a:rPr>
              <a:t>viann</a:t>
            </a:r>
            <a:r>
              <a:rPr lang="en-ID" dirty="0">
                <a:latin typeface="LiberationSerif"/>
              </a:rPr>
              <a:t> authentication and authorization mechanisms.</a:t>
            </a:r>
            <a:endParaRPr lang="en-ID" dirty="0"/>
          </a:p>
        </p:txBody>
      </p:sp>
    </p:spTree>
    <p:extLst>
      <p:ext uri="{BB962C8B-B14F-4D97-AF65-F5344CB8AC3E}">
        <p14:creationId xmlns:p14="http://schemas.microsoft.com/office/powerpoint/2010/main" val="125389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276C-A1C9-4673-8A9E-A54716F49471}"/>
              </a:ext>
            </a:extLst>
          </p:cNvPr>
          <p:cNvSpPr>
            <a:spLocks noGrp="1"/>
          </p:cNvSpPr>
          <p:nvPr>
            <p:ph type="title"/>
          </p:nvPr>
        </p:nvSpPr>
        <p:spPr/>
        <p:txBody>
          <a:bodyPr/>
          <a:lstStyle/>
          <a:p>
            <a:endParaRPr lang="en-ID"/>
          </a:p>
        </p:txBody>
      </p:sp>
      <p:pic>
        <p:nvPicPr>
          <p:cNvPr id="5" name="Content Placeholder 4">
            <a:extLst>
              <a:ext uri="{FF2B5EF4-FFF2-40B4-BE49-F238E27FC236}">
                <a16:creationId xmlns:a16="http://schemas.microsoft.com/office/drawing/2014/main" id="{6173F2BF-6E78-4478-AF38-A36AAF9043EA}"/>
              </a:ext>
            </a:extLst>
          </p:cNvPr>
          <p:cNvPicPr>
            <a:picLocks noGrp="1" noChangeAspect="1"/>
          </p:cNvPicPr>
          <p:nvPr>
            <p:ph idx="1"/>
          </p:nvPr>
        </p:nvPicPr>
        <p:blipFill>
          <a:blip r:embed="rId2"/>
          <a:stretch>
            <a:fillRect/>
          </a:stretch>
        </p:blipFill>
        <p:spPr>
          <a:xfrm>
            <a:off x="1337660" y="1574800"/>
            <a:ext cx="9076340" cy="3945925"/>
          </a:xfrm>
          <a:prstGeom prst="rect">
            <a:avLst/>
          </a:prstGeom>
        </p:spPr>
      </p:pic>
    </p:spTree>
    <p:extLst>
      <p:ext uri="{BB962C8B-B14F-4D97-AF65-F5344CB8AC3E}">
        <p14:creationId xmlns:p14="http://schemas.microsoft.com/office/powerpoint/2010/main" val="195498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38E5-0AE0-4A8F-886A-FFB3AC6944DC}"/>
              </a:ext>
            </a:extLst>
          </p:cNvPr>
          <p:cNvSpPr>
            <a:spLocks noGrp="1"/>
          </p:cNvSpPr>
          <p:nvPr>
            <p:ph type="title"/>
          </p:nvPr>
        </p:nvSpPr>
        <p:spPr/>
        <p:txBody>
          <a:bodyPr/>
          <a:lstStyle/>
          <a:p>
            <a:r>
              <a:rPr lang="en-ID" b="1" dirty="0">
                <a:latin typeface="LiberationSerif-Bold"/>
              </a:rPr>
              <a:t>Provenance</a:t>
            </a:r>
            <a:endParaRPr lang="en-ID" dirty="0"/>
          </a:p>
        </p:txBody>
      </p:sp>
      <p:sp>
        <p:nvSpPr>
          <p:cNvPr id="3" name="Content Placeholder 2">
            <a:extLst>
              <a:ext uri="{FF2B5EF4-FFF2-40B4-BE49-F238E27FC236}">
                <a16:creationId xmlns:a16="http://schemas.microsoft.com/office/drawing/2014/main" id="{9C3D814C-3FF5-4227-9E8C-171FD2D4DDDB}"/>
              </a:ext>
            </a:extLst>
          </p:cNvPr>
          <p:cNvSpPr>
            <a:spLocks noGrp="1"/>
          </p:cNvSpPr>
          <p:nvPr>
            <p:ph idx="1"/>
          </p:nvPr>
        </p:nvSpPr>
        <p:spPr/>
        <p:txBody>
          <a:bodyPr/>
          <a:lstStyle/>
          <a:p>
            <a:pPr algn="just"/>
            <a:r>
              <a:rPr lang="en-ID" dirty="0">
                <a:latin typeface="LiberationSerif"/>
              </a:rPr>
              <a:t>processed. Provenance information helps determine the authenticity and quality of data, and it can be used for auditing purposes. Maintaining provenance as large volumes of data are acquired, combined and put through multiple processing stages can be a complex task.</a:t>
            </a:r>
          </a:p>
          <a:p>
            <a:r>
              <a:rPr lang="en-ID" dirty="0">
                <a:latin typeface="LiberationSerif"/>
              </a:rPr>
              <a:t>At different stages in the analytics lifecycle, data will be in different states due to the fact it may be being transmitted, processed or in storage.</a:t>
            </a:r>
            <a:endParaRPr lang="en-ID" dirty="0"/>
          </a:p>
        </p:txBody>
      </p:sp>
    </p:spTree>
    <p:extLst>
      <p:ext uri="{BB962C8B-B14F-4D97-AF65-F5344CB8AC3E}">
        <p14:creationId xmlns:p14="http://schemas.microsoft.com/office/powerpoint/2010/main" val="1863690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1FAB-ABBE-407D-852A-824BF8A2BE07}"/>
              </a:ext>
            </a:extLst>
          </p:cNvPr>
          <p:cNvSpPr>
            <a:spLocks noGrp="1"/>
          </p:cNvSpPr>
          <p:nvPr>
            <p:ph type="title"/>
          </p:nvPr>
        </p:nvSpPr>
        <p:spPr/>
        <p:txBody>
          <a:bodyPr/>
          <a:lstStyle/>
          <a:p>
            <a:endParaRPr lang="en-ID"/>
          </a:p>
        </p:txBody>
      </p:sp>
      <p:pic>
        <p:nvPicPr>
          <p:cNvPr id="4" name="Content Placeholder 3">
            <a:extLst>
              <a:ext uri="{FF2B5EF4-FFF2-40B4-BE49-F238E27FC236}">
                <a16:creationId xmlns:a16="http://schemas.microsoft.com/office/drawing/2014/main" id="{156EAB0E-DFF5-4DC6-9CF4-7BE33FD3BB2F}"/>
              </a:ext>
            </a:extLst>
          </p:cNvPr>
          <p:cNvPicPr>
            <a:picLocks noGrp="1" noChangeAspect="1"/>
          </p:cNvPicPr>
          <p:nvPr>
            <p:ph idx="1"/>
          </p:nvPr>
        </p:nvPicPr>
        <p:blipFill>
          <a:blip r:embed="rId2"/>
          <a:stretch>
            <a:fillRect/>
          </a:stretch>
        </p:blipFill>
        <p:spPr>
          <a:xfrm>
            <a:off x="1371600" y="1825625"/>
            <a:ext cx="10099040" cy="4351338"/>
          </a:xfrm>
          <a:prstGeom prst="rect">
            <a:avLst/>
          </a:prstGeom>
        </p:spPr>
      </p:pic>
    </p:spTree>
    <p:extLst>
      <p:ext uri="{BB962C8B-B14F-4D97-AF65-F5344CB8AC3E}">
        <p14:creationId xmlns:p14="http://schemas.microsoft.com/office/powerpoint/2010/main" val="2929679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5F10C5EB766D94885846BFCA63D9576" ma:contentTypeVersion="0" ma:contentTypeDescription="Create a new document." ma:contentTypeScope="" ma:versionID="7eac7514a8566d877c70081203d6d5f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B246D6-AC25-4757-B7DE-E54D5ED5832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CA53FFE-0113-440E-8146-04570D7F3B68}">
  <ds:schemaRefs>
    <ds:schemaRef ds:uri="http://schemas.microsoft.com/sharepoint/v3/contenttype/forms"/>
  </ds:schemaRefs>
</ds:datastoreItem>
</file>

<file path=customXml/itemProps3.xml><?xml version="1.0" encoding="utf-8"?>
<ds:datastoreItem xmlns:ds="http://schemas.openxmlformats.org/officeDocument/2006/customXml" ds:itemID="{3651764E-C713-4A17-BA73-F621B6559B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424</TotalTime>
  <Words>895</Words>
  <Application>Microsoft Office PowerPoint</Application>
  <PresentationFormat>Widescreen</PresentationFormat>
  <Paragraphs>80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LiberationSerif</vt:lpstr>
      <vt:lpstr>LiberationSerif-Bold</vt:lpstr>
      <vt:lpstr>Arial</vt:lpstr>
      <vt:lpstr>Calibri</vt:lpstr>
      <vt:lpstr>Calibri Light</vt:lpstr>
      <vt:lpstr>Office Theme</vt:lpstr>
      <vt:lpstr>Big Data </vt:lpstr>
      <vt:lpstr>Organization Prerequisites</vt:lpstr>
      <vt:lpstr>Data Procurement</vt:lpstr>
      <vt:lpstr>Privacy</vt:lpstr>
      <vt:lpstr>Privacy</vt:lpstr>
      <vt:lpstr>Security</vt:lpstr>
      <vt:lpstr>PowerPoint Presentation</vt:lpstr>
      <vt:lpstr>Provenance</vt:lpstr>
      <vt:lpstr>PowerPoint Presentation</vt:lpstr>
      <vt:lpstr>Limited Realtime Support</vt:lpstr>
      <vt:lpstr>Distinct Performance Challenges</vt:lpstr>
      <vt:lpstr>PowerPoint Presentation</vt:lpstr>
      <vt:lpstr>Distinct Governance Requirements</vt:lpstr>
      <vt:lpstr>PowerPoint Presentation</vt:lpstr>
      <vt:lpstr>Distinct Methodology</vt:lpstr>
      <vt:lpstr>PowerPoint Presentation</vt:lpstr>
      <vt:lpstr>Clouds</vt:lpstr>
      <vt:lpstr>PowerPoint Presentation</vt:lpstr>
      <vt:lpstr>Big Data Analytics Lifecycle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KOSMAYANDI 625170025</dc:creator>
  <cp:lastModifiedBy>Bagus Mulyawan</cp:lastModifiedBy>
  <cp:revision>23</cp:revision>
  <dcterms:created xsi:type="dcterms:W3CDTF">2020-06-08T01:30:48Z</dcterms:created>
  <dcterms:modified xsi:type="dcterms:W3CDTF">2021-02-06T10:07:55Z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0x010100C5F10C5EB766D94885846BFCA63D9576</vt:lpwstr>
  </property>
</Properties>
</file>