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8" r:id="rId10"/>
    <p:sldId id="267" r:id="rId11"/>
    <p:sldId id="262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0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7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8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0" y="1935479"/>
            <a:ext cx="7818120" cy="144780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187" y="2659379"/>
            <a:ext cx="9648496" cy="1213802"/>
          </a:xfrm>
        </p:spPr>
        <p:txBody>
          <a:bodyPr>
            <a:normAutofit/>
          </a:bodyPr>
          <a:lstStyle/>
          <a:p>
            <a:pPr lvl="0"/>
            <a:r>
              <a:rPr lang="en-ID" sz="4800" b="1" dirty="0">
                <a:solidFill>
                  <a:schemeClr val="bg1"/>
                </a:solidFill>
                <a:latin typeface="LiberationSerif-Bold"/>
              </a:rPr>
              <a:t>Big Data Processing  Concepts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6039-ACC5-4B5E-93A6-B6949DAD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Batch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86B3-A8DE-49B2-9297-8E1CD808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/>
          <a:lstStyle/>
          <a:p>
            <a:r>
              <a:rPr lang="en-ID" dirty="0">
                <a:latin typeface="LiberationSerif"/>
              </a:rPr>
              <a:t>Batch processing, also known as offline processing, involves processing data in batches  and usually imposes delays, which in turn results in high-latency responses. Batch workloads typically involve large quantities of data with sequential read/writes and comprise of groups of read or write queries.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600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C56C-72BB-4802-BB30-2C37888B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BATCH WORKLOAD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7C71B2-5767-4436-A06D-1BA24F585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40" y="1544320"/>
            <a:ext cx="903224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6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D19-A396-4441-9EF0-BCABA3AB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Transactional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2DE2B-A7D9-4BF9-9FA2-FCC24E931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>
                <a:latin typeface="LiberationSerif"/>
              </a:rPr>
              <a:t>Transactional processing is also known as online processing. Transactional workload</a:t>
            </a:r>
          </a:p>
          <a:p>
            <a:r>
              <a:rPr lang="en-ID" dirty="0">
                <a:latin typeface="LiberationSerif"/>
              </a:rPr>
              <a:t>processing follows an approach whereby data is processed interactively without delay,</a:t>
            </a:r>
          </a:p>
          <a:p>
            <a:r>
              <a:rPr lang="en-ID" dirty="0">
                <a:latin typeface="LiberationSerif"/>
              </a:rPr>
              <a:t>resulting in low-latency responses. Transaction workloads involve small amounts of data</a:t>
            </a:r>
          </a:p>
          <a:p>
            <a:r>
              <a:rPr lang="en-ID" dirty="0">
                <a:latin typeface="LiberationSerif"/>
              </a:rPr>
              <a:t>with random reads and writes.</a:t>
            </a:r>
          </a:p>
          <a:p>
            <a:r>
              <a:rPr lang="en-ID" dirty="0">
                <a:latin typeface="LiberationSerif"/>
              </a:rPr>
              <a:t>OLTP and operational systems, which are generally write-intensive, fall within this</a:t>
            </a:r>
          </a:p>
          <a:p>
            <a:r>
              <a:rPr lang="en-ID" dirty="0">
                <a:latin typeface="LiberationSerif"/>
              </a:rPr>
              <a:t>category. Although these workloads contain a mix of read/write queries, they are generally</a:t>
            </a:r>
          </a:p>
          <a:p>
            <a:r>
              <a:rPr lang="en-ID" dirty="0">
                <a:latin typeface="LiberationSerif"/>
              </a:rPr>
              <a:t>more write-intensive than read-intensive.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950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97F9-4694-4EE6-9F26-9FCDF54D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3753A-3616-484B-8E55-E95234D8A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280" y="1625024"/>
            <a:ext cx="8910319" cy="471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00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FB4-7523-4BBE-9E32-B77B0B0A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Cluster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21F9-148D-486A-A221-7F232F0B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D" dirty="0">
                <a:latin typeface="LiberationSerif"/>
              </a:rPr>
              <a:t>In the same manner that clusters provide necessary support to create horizontally scalable</a:t>
            </a:r>
          </a:p>
          <a:p>
            <a:r>
              <a:rPr lang="en-ID" dirty="0">
                <a:latin typeface="LiberationSerif"/>
              </a:rPr>
              <a:t>storage solutions, clusters also provides the mechanism to enable distributed data</a:t>
            </a:r>
          </a:p>
          <a:p>
            <a:r>
              <a:rPr lang="en-ID" dirty="0">
                <a:latin typeface="LiberationSerif"/>
              </a:rPr>
              <a:t>processing with linear scalability. Since clusters are highly scalable, they provide an ideal</a:t>
            </a:r>
          </a:p>
          <a:p>
            <a:r>
              <a:rPr lang="en-ID" dirty="0">
                <a:latin typeface="LiberationSerif"/>
              </a:rPr>
              <a:t>environment for Big Data processing as large datasets can be divided into smaller datasets</a:t>
            </a:r>
          </a:p>
          <a:p>
            <a:r>
              <a:rPr lang="en-ID" dirty="0">
                <a:latin typeface="LiberationSerif"/>
              </a:rPr>
              <a:t>and then processed in parallel in a distributed manner. When leveraging a cluster, Big Data</a:t>
            </a:r>
          </a:p>
          <a:p>
            <a:r>
              <a:rPr lang="en-ID" dirty="0">
                <a:latin typeface="LiberationSerif"/>
              </a:rPr>
              <a:t>datasets can either be processed in batch mode or </a:t>
            </a:r>
            <a:r>
              <a:rPr lang="en-ID" dirty="0" err="1">
                <a:latin typeface="LiberationSerif"/>
              </a:rPr>
              <a:t>realtime</a:t>
            </a:r>
            <a:r>
              <a:rPr lang="en-ID" dirty="0">
                <a:latin typeface="LiberationSerif"/>
              </a:rPr>
              <a:t> mode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108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4CB1-7634-46D5-800A-BFD2421E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84EDF-AB8E-4E68-94A1-5A7F3AF3A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160" y="1690688"/>
            <a:ext cx="8818879" cy="49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A196-969F-45DB-8EA4-62F48984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Batch Processing with MapReduce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925C41-9A5F-424F-A873-2C798680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920" y="1355408"/>
            <a:ext cx="9143999" cy="450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879A-FDFA-4B1E-98FB-40245F3E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Map tasks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166A-D483-4F1F-B3F6-DF419E63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• map</a:t>
            </a:r>
          </a:p>
          <a:p>
            <a:pPr marL="0" indent="0">
              <a:buNone/>
            </a:pPr>
            <a:r>
              <a:rPr lang="en-ID" dirty="0"/>
              <a:t>• combine (optional)</a:t>
            </a:r>
          </a:p>
          <a:p>
            <a:pPr marL="0" indent="0">
              <a:buNone/>
            </a:pPr>
            <a:r>
              <a:rPr lang="en-ID" dirty="0"/>
              <a:t>• partition</a:t>
            </a:r>
          </a:p>
          <a:p>
            <a:r>
              <a:rPr lang="en-ID" dirty="0">
                <a:latin typeface="LiberationSerif"/>
              </a:rPr>
              <a:t>Reduce tasks</a:t>
            </a:r>
          </a:p>
          <a:p>
            <a:r>
              <a:rPr lang="en-ID" dirty="0">
                <a:latin typeface="LiberationSerif"/>
              </a:rPr>
              <a:t>• shuffle and sort</a:t>
            </a:r>
          </a:p>
          <a:p>
            <a:r>
              <a:rPr lang="en-ID" dirty="0">
                <a:latin typeface="LiberationSerif"/>
              </a:rPr>
              <a:t>• reduce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728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9291-18F2-45E8-959C-4791529B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D0D5-8D70-4B01-AFB3-6374B06F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The need to process large volumes of data is not new. When considering the relationship</a:t>
            </a:r>
          </a:p>
          <a:p>
            <a:r>
              <a:rPr lang="en-ID" dirty="0">
                <a:latin typeface="LiberationSerif"/>
              </a:rPr>
              <a:t>between a data warehouse and its associated data marts, it becomes clear that partitioning</a:t>
            </a:r>
          </a:p>
          <a:p>
            <a:r>
              <a:rPr lang="en-ID" dirty="0">
                <a:latin typeface="LiberationSerif"/>
              </a:rPr>
              <a:t>a large dataset into a smaller one can speed up processing. Big Data datasets stored on</a:t>
            </a:r>
          </a:p>
          <a:p>
            <a:r>
              <a:rPr lang="en-ID" dirty="0">
                <a:latin typeface="LiberationSerif"/>
              </a:rPr>
              <a:t>distributed file systems or within a distributed database are already partitioned into smaller</a:t>
            </a:r>
          </a:p>
          <a:p>
            <a:r>
              <a:rPr lang="en-ID" dirty="0">
                <a:latin typeface="LiberationSerif"/>
              </a:rPr>
              <a:t>datasets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52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A7E1-A68E-4386-BD52-BBC9FF1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4F75-4257-4E07-AA16-6B3E26A4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Big Data is often processed in parallel in a distributed fashion at the location in which it is stored.</a:t>
            </a:r>
          </a:p>
          <a:p>
            <a:r>
              <a:rPr lang="en-ID" dirty="0">
                <a:latin typeface="LiberationSerif"/>
              </a:rPr>
              <a:t>An important principle that constrains streaming Big Data processing is called the Speed, Consistency, and Volume (SCV)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642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7561-190A-4FE1-93A8-94681913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Parallel Data 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AF1B-9567-4EFF-8664-9492E026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>
                <a:latin typeface="LiberationSerif"/>
              </a:rPr>
              <a:t>Parallel data processing involves the simultaneous execution of multiple sub-tasks that collectively comprise a larger task. The goal is to reduce the execution time by dividing a single larger task into multiple smaller tasks that run concurrently</a:t>
            </a:r>
          </a:p>
          <a:p>
            <a:pPr algn="just"/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28FE-9980-438F-ABC2-0B9962BD7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3765813"/>
            <a:ext cx="8412480" cy="1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0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0B9B-1E9D-4AB1-A122-567DAEF0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Distributed Data Processing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FD87-EB2D-40CD-A586-B4836522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Distributed data processing is closely related to parallel data processing in that the same principle of “divide-and-conquer” is applied. However, distributed data processing is</a:t>
            </a:r>
          </a:p>
          <a:p>
            <a:r>
              <a:rPr lang="en-ID" dirty="0">
                <a:latin typeface="LiberationSerif"/>
              </a:rPr>
              <a:t>always achieved through physically separate machines that are networked together as a</a:t>
            </a:r>
          </a:p>
          <a:p>
            <a:r>
              <a:rPr lang="en-ID" dirty="0">
                <a:latin typeface="LiberationSerif"/>
              </a:rPr>
              <a:t>cluster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36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BE0-2E1D-4219-BCD2-85A1C5A1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An example of distributed data processing.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BB474-55D6-4E28-8F40-FEEF51F7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560" y="2071852"/>
            <a:ext cx="8280399" cy="38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22CD-1AC6-4798-A2C5-5C71EDED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Hadoop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54F3-FF7E-49F7-88CB-9EFEC440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D" dirty="0">
                <a:latin typeface="LiberationSerif"/>
              </a:rPr>
              <a:t>Hadoop is an open-source framework for large-scale data storage and data processing that is compatible with commodity hardware. The Hadoop framework has established itself as a de facto industry platform for contemporary Big Data solutions. It can be used as an</a:t>
            </a:r>
          </a:p>
          <a:p>
            <a:r>
              <a:rPr lang="en-ID" dirty="0">
                <a:latin typeface="LiberationSerif"/>
              </a:rPr>
              <a:t>ETL engine or as an analytics engine for processing large amounts of structured, </a:t>
            </a:r>
            <a:r>
              <a:rPr lang="en-ID" dirty="0" err="1">
                <a:latin typeface="LiberationSerif"/>
              </a:rPr>
              <a:t>semistructured</a:t>
            </a:r>
            <a:r>
              <a:rPr lang="en-ID" dirty="0">
                <a:latin typeface="LiberationSerif"/>
              </a:rPr>
              <a:t> and unstructured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005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ABC2-8C3C-4F89-B273-2574B19A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Hadoop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7A4205-DED3-450F-80AA-3409E985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00" y="2032000"/>
            <a:ext cx="10190480" cy="340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5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B3F-BD67-4999-BDAE-2973A8E5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LiberationSerif-Bold"/>
              </a:rPr>
              <a:t>Processing Workloads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C1A7-11B1-40DD-925B-F6EA4881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latin typeface="LiberationSerif"/>
              </a:rPr>
              <a:t>A processing workload in Big Data is defined as the amount and nature of data that is processed within a certain amount of time. Workloads are usually divided into two types:</a:t>
            </a:r>
          </a:p>
          <a:p>
            <a:pPr marL="0" indent="0">
              <a:buNone/>
            </a:pPr>
            <a:r>
              <a:rPr lang="en-ID" dirty="0">
                <a:latin typeface="LiberationSerif"/>
              </a:rPr>
              <a:t>• batch</a:t>
            </a:r>
          </a:p>
          <a:p>
            <a:pPr marL="0" indent="0">
              <a:buNone/>
            </a:pPr>
            <a:r>
              <a:rPr lang="en-ID" dirty="0">
                <a:latin typeface="LiberationSerif"/>
              </a:rPr>
              <a:t>• transactional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09431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539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LiberationSerif</vt:lpstr>
      <vt:lpstr>LiberationSerif-Bold</vt:lpstr>
      <vt:lpstr>Arial</vt:lpstr>
      <vt:lpstr>Calibri</vt:lpstr>
      <vt:lpstr>Calibri Light</vt:lpstr>
      <vt:lpstr>1_Office Theme</vt:lpstr>
      <vt:lpstr> </vt:lpstr>
      <vt:lpstr>PowerPoint Presentation</vt:lpstr>
      <vt:lpstr>PowerPoint Presentation</vt:lpstr>
      <vt:lpstr>Parallel Data Processing</vt:lpstr>
      <vt:lpstr>Distributed Data Processing</vt:lpstr>
      <vt:lpstr>An example of distributed data processing.</vt:lpstr>
      <vt:lpstr>Hadoop</vt:lpstr>
      <vt:lpstr>Hadoop</vt:lpstr>
      <vt:lpstr>Processing Workloads</vt:lpstr>
      <vt:lpstr>Batch</vt:lpstr>
      <vt:lpstr>BATCH WORKLOAD</vt:lpstr>
      <vt:lpstr>Transactional</vt:lpstr>
      <vt:lpstr>PowerPoint Presentation</vt:lpstr>
      <vt:lpstr>Cluster</vt:lpstr>
      <vt:lpstr>PowerPoint Presentation</vt:lpstr>
      <vt:lpstr>Batch Processing with MapReduce</vt:lpstr>
      <vt:lpstr>Map tasks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Bagus Mulyawan</dc:creator>
  <cp:lastModifiedBy>Bagus Mulyawan</cp:lastModifiedBy>
  <cp:revision>11</cp:revision>
  <dcterms:created xsi:type="dcterms:W3CDTF">2020-11-04T04:31:58Z</dcterms:created>
  <dcterms:modified xsi:type="dcterms:W3CDTF">2021-02-06T10:37:08Z</dcterms:modified>
</cp:coreProperties>
</file>