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63" d="100"/>
          <a:sy n="63"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7561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9362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1262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5661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60210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50933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817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21550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4724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8947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31378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2614255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713187" y="2659379"/>
            <a:ext cx="9648496" cy="1213802"/>
          </a:xfrm>
        </p:spPr>
        <p:txBody>
          <a:bodyPr>
            <a:normAutofit/>
          </a:bodyPr>
          <a:lstStyle/>
          <a:p>
            <a:pPr lvl="0"/>
            <a:r>
              <a:rPr lang="en-ID" sz="4800" b="1" dirty="0">
                <a:solidFill>
                  <a:schemeClr val="bg1"/>
                </a:solidFill>
                <a:latin typeface="LiberationSerif-Bold"/>
              </a:rPr>
              <a:t>Big Data Storage </a:t>
            </a:r>
            <a:r>
              <a:rPr lang="en-ID" sz="4800" b="1" dirty="0" err="1">
                <a:solidFill>
                  <a:schemeClr val="bg1"/>
                </a:solidFill>
                <a:latin typeface="LiberationSerif-Bold"/>
              </a:rPr>
              <a:t>echnology</a:t>
            </a:r>
            <a:endParaRPr lang="en-US" sz="3200" dirty="0">
              <a:solidFill>
                <a:schemeClr val="bg1"/>
              </a:solidFill>
            </a:endParaRPr>
          </a:p>
        </p:txBody>
      </p:sp>
    </p:spTree>
    <p:extLst>
      <p:ext uri="{BB962C8B-B14F-4D97-AF65-F5344CB8AC3E}">
        <p14:creationId xmlns:p14="http://schemas.microsoft.com/office/powerpoint/2010/main" val="63734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AEB6-322C-45EA-B6F9-20BFFF295FF3}"/>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03F2CBF-3B63-4B39-ACE8-6D7E4C0D5480}"/>
              </a:ext>
            </a:extLst>
          </p:cNvPr>
          <p:cNvSpPr>
            <a:spLocks noGrp="1"/>
          </p:cNvSpPr>
          <p:nvPr>
            <p:ph idx="1"/>
          </p:nvPr>
        </p:nvSpPr>
        <p:spPr/>
        <p:txBody>
          <a:bodyPr/>
          <a:lstStyle/>
          <a:p>
            <a:pPr algn="just"/>
            <a:r>
              <a:rPr lang="en-ID" dirty="0">
                <a:latin typeface="LiberationSerif"/>
              </a:rPr>
              <a:t>Storage technology has continued to evolve over time, moving from inside the server to out on the network. Today’s push to converged architecture puts compute, storage, memory and network back into the box, where the architecture can be uniformly administered.</a:t>
            </a:r>
            <a:endParaRPr lang="en-ID" dirty="0"/>
          </a:p>
        </p:txBody>
      </p:sp>
    </p:spTree>
    <p:extLst>
      <p:ext uri="{BB962C8B-B14F-4D97-AF65-F5344CB8AC3E}">
        <p14:creationId xmlns:p14="http://schemas.microsoft.com/office/powerpoint/2010/main" val="363187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6E1-B07E-4941-9840-E05A2858ADCC}"/>
              </a:ext>
            </a:extLst>
          </p:cNvPr>
          <p:cNvSpPr>
            <a:spLocks noGrp="1"/>
          </p:cNvSpPr>
          <p:nvPr>
            <p:ph type="title"/>
          </p:nvPr>
        </p:nvSpPr>
        <p:spPr/>
        <p:txBody>
          <a:bodyPr/>
          <a:lstStyle/>
          <a:p>
            <a:r>
              <a:rPr lang="en-ID" b="1" dirty="0">
                <a:latin typeface="LiberationSerif-Bold"/>
              </a:rPr>
              <a:t>On-Disk Storage Devices</a:t>
            </a:r>
            <a:endParaRPr lang="en-ID" dirty="0"/>
          </a:p>
        </p:txBody>
      </p:sp>
      <p:pic>
        <p:nvPicPr>
          <p:cNvPr id="4" name="Content Placeholder 3">
            <a:extLst>
              <a:ext uri="{FF2B5EF4-FFF2-40B4-BE49-F238E27FC236}">
                <a16:creationId xmlns:a16="http://schemas.microsoft.com/office/drawing/2014/main" id="{D4DAC4CC-CBFA-4187-B7DE-D1AF66DDB6BA}"/>
              </a:ext>
            </a:extLst>
          </p:cNvPr>
          <p:cNvPicPr>
            <a:picLocks noGrp="1" noChangeAspect="1"/>
          </p:cNvPicPr>
          <p:nvPr>
            <p:ph idx="1"/>
          </p:nvPr>
        </p:nvPicPr>
        <p:blipFill>
          <a:blip r:embed="rId2"/>
          <a:stretch>
            <a:fillRect/>
          </a:stretch>
        </p:blipFill>
        <p:spPr>
          <a:xfrm>
            <a:off x="1463040" y="1690689"/>
            <a:ext cx="8930639" cy="3756968"/>
          </a:xfrm>
          <a:prstGeom prst="rect">
            <a:avLst/>
          </a:prstGeom>
        </p:spPr>
      </p:pic>
    </p:spTree>
    <p:extLst>
      <p:ext uri="{BB962C8B-B14F-4D97-AF65-F5344CB8AC3E}">
        <p14:creationId xmlns:p14="http://schemas.microsoft.com/office/powerpoint/2010/main" val="374465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F467-92C5-48A9-B2AC-C5A836067A3E}"/>
              </a:ext>
            </a:extLst>
          </p:cNvPr>
          <p:cNvSpPr>
            <a:spLocks noGrp="1"/>
          </p:cNvSpPr>
          <p:nvPr>
            <p:ph type="title"/>
          </p:nvPr>
        </p:nvSpPr>
        <p:spPr/>
        <p:txBody>
          <a:bodyPr/>
          <a:lstStyle/>
          <a:p>
            <a:r>
              <a:rPr lang="en-ID" b="1" dirty="0">
                <a:latin typeface="LiberationSerif-Bold"/>
              </a:rPr>
              <a:t>Distributed File Systems</a:t>
            </a:r>
            <a:endParaRPr lang="en-ID" dirty="0"/>
          </a:p>
        </p:txBody>
      </p:sp>
      <p:sp>
        <p:nvSpPr>
          <p:cNvPr id="3" name="Content Placeholder 2">
            <a:extLst>
              <a:ext uri="{FF2B5EF4-FFF2-40B4-BE49-F238E27FC236}">
                <a16:creationId xmlns:a16="http://schemas.microsoft.com/office/drawing/2014/main" id="{A9F309B9-6923-4EF5-B954-F77DB0BB33C5}"/>
              </a:ext>
            </a:extLst>
          </p:cNvPr>
          <p:cNvSpPr>
            <a:spLocks noGrp="1"/>
          </p:cNvSpPr>
          <p:nvPr>
            <p:ph idx="1"/>
          </p:nvPr>
        </p:nvSpPr>
        <p:spPr/>
        <p:txBody>
          <a:bodyPr/>
          <a:lstStyle/>
          <a:p>
            <a:pPr algn="just"/>
            <a:r>
              <a:rPr lang="en-ID" dirty="0">
                <a:latin typeface="LiberationSerif"/>
              </a:rPr>
              <a:t>Distributed file systems, like any file system, are agnostic to the data being stored and therefore support schema-less data storage. In general, a distributed file system storage device provides out of box redundancy and high availability by copying data to multiple locations via replication.</a:t>
            </a:r>
            <a:endParaRPr lang="en-ID" dirty="0"/>
          </a:p>
        </p:txBody>
      </p:sp>
    </p:spTree>
    <p:extLst>
      <p:ext uri="{BB962C8B-B14F-4D97-AF65-F5344CB8AC3E}">
        <p14:creationId xmlns:p14="http://schemas.microsoft.com/office/powerpoint/2010/main" val="205175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6C56-46B0-4269-9077-C74464BB995E}"/>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9F53072B-A991-4C6B-9ADB-10079C7D2209}"/>
              </a:ext>
            </a:extLst>
          </p:cNvPr>
          <p:cNvPicPr>
            <a:picLocks noGrp="1" noChangeAspect="1"/>
          </p:cNvPicPr>
          <p:nvPr>
            <p:ph idx="1"/>
          </p:nvPr>
        </p:nvPicPr>
        <p:blipFill>
          <a:blip r:embed="rId2"/>
          <a:stretch>
            <a:fillRect/>
          </a:stretch>
        </p:blipFill>
        <p:spPr>
          <a:xfrm>
            <a:off x="609600" y="1930540"/>
            <a:ext cx="10515600" cy="3739905"/>
          </a:xfrm>
          <a:prstGeom prst="rect">
            <a:avLst/>
          </a:prstGeom>
        </p:spPr>
      </p:pic>
    </p:spTree>
    <p:extLst>
      <p:ext uri="{BB962C8B-B14F-4D97-AF65-F5344CB8AC3E}">
        <p14:creationId xmlns:p14="http://schemas.microsoft.com/office/powerpoint/2010/main" val="90457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B5BE-DF7D-4444-9158-43B5CB99387B}"/>
              </a:ext>
            </a:extLst>
          </p:cNvPr>
          <p:cNvSpPr>
            <a:spLocks noGrp="1"/>
          </p:cNvSpPr>
          <p:nvPr>
            <p:ph type="title"/>
          </p:nvPr>
        </p:nvSpPr>
        <p:spPr/>
        <p:txBody>
          <a:bodyPr/>
          <a:lstStyle/>
          <a:p>
            <a:r>
              <a:rPr lang="en-ID" b="1" dirty="0">
                <a:latin typeface="LiberationSerif-Bold"/>
              </a:rPr>
              <a:t>RDBMS Databases</a:t>
            </a:r>
            <a:endParaRPr lang="en-ID" dirty="0"/>
          </a:p>
        </p:txBody>
      </p:sp>
      <p:sp>
        <p:nvSpPr>
          <p:cNvPr id="3" name="Content Placeholder 2">
            <a:extLst>
              <a:ext uri="{FF2B5EF4-FFF2-40B4-BE49-F238E27FC236}">
                <a16:creationId xmlns:a16="http://schemas.microsoft.com/office/drawing/2014/main" id="{89E04D33-91D8-4C3E-97E8-8B26473AA408}"/>
              </a:ext>
            </a:extLst>
          </p:cNvPr>
          <p:cNvSpPr>
            <a:spLocks noGrp="1"/>
          </p:cNvSpPr>
          <p:nvPr>
            <p:ph idx="1"/>
          </p:nvPr>
        </p:nvSpPr>
        <p:spPr/>
        <p:txBody>
          <a:bodyPr/>
          <a:lstStyle/>
          <a:p>
            <a:pPr algn="just"/>
            <a:r>
              <a:rPr lang="en-ID" dirty="0">
                <a:latin typeface="LiberationSerif"/>
              </a:rPr>
              <a:t>Relational database management systems (RDBMSs) are good for handling transactional workloads involving small amounts of data with random read/write properties. RDBMSs are ACID-compliant, and, to </a:t>
            </a:r>
            <a:r>
              <a:rPr lang="en-ID" dirty="0" err="1">
                <a:latin typeface="LiberationSerif"/>
              </a:rPr>
              <a:t>honor</a:t>
            </a:r>
            <a:r>
              <a:rPr lang="en-ID" dirty="0">
                <a:latin typeface="LiberationSerif"/>
              </a:rPr>
              <a:t> this compliance, they are generally restricted to a</a:t>
            </a:r>
          </a:p>
          <a:p>
            <a:r>
              <a:rPr lang="en-ID" dirty="0">
                <a:latin typeface="LiberationSerif"/>
              </a:rPr>
              <a:t>single node. For this reason, RDBMSs do not provide out-of-the-box redundancy and fault tolerance.</a:t>
            </a:r>
            <a:endParaRPr lang="en-ID" dirty="0"/>
          </a:p>
        </p:txBody>
      </p:sp>
    </p:spTree>
    <p:extLst>
      <p:ext uri="{BB962C8B-B14F-4D97-AF65-F5344CB8AC3E}">
        <p14:creationId xmlns:p14="http://schemas.microsoft.com/office/powerpoint/2010/main" val="244890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98BD-24BA-414B-B1FE-41E235E4549B}"/>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4BA927AF-E5FB-4F0A-972E-1C21A8B09914}"/>
              </a:ext>
            </a:extLst>
          </p:cNvPr>
          <p:cNvPicPr>
            <a:picLocks noGrp="1" noChangeAspect="1"/>
          </p:cNvPicPr>
          <p:nvPr>
            <p:ph idx="1"/>
          </p:nvPr>
        </p:nvPicPr>
        <p:blipFill>
          <a:blip r:embed="rId2"/>
          <a:stretch>
            <a:fillRect/>
          </a:stretch>
        </p:blipFill>
        <p:spPr>
          <a:xfrm>
            <a:off x="2032000" y="1825625"/>
            <a:ext cx="8859520" cy="4351338"/>
          </a:xfrm>
          <a:prstGeom prst="rect">
            <a:avLst/>
          </a:prstGeom>
        </p:spPr>
      </p:pic>
    </p:spTree>
    <p:extLst>
      <p:ext uri="{BB962C8B-B14F-4D97-AF65-F5344CB8AC3E}">
        <p14:creationId xmlns:p14="http://schemas.microsoft.com/office/powerpoint/2010/main" val="306178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EEB2-F60F-4BB1-8856-8E3781293427}"/>
              </a:ext>
            </a:extLst>
          </p:cNvPr>
          <p:cNvSpPr>
            <a:spLocks noGrp="1"/>
          </p:cNvSpPr>
          <p:nvPr>
            <p:ph type="title"/>
          </p:nvPr>
        </p:nvSpPr>
        <p:spPr/>
        <p:txBody>
          <a:bodyPr/>
          <a:lstStyle/>
          <a:p>
            <a:r>
              <a:rPr lang="en-ID" b="1" dirty="0">
                <a:latin typeface="LiberationSerif-Bold"/>
              </a:rPr>
              <a:t>NoSQL Databases</a:t>
            </a:r>
            <a:endParaRPr lang="en-ID" dirty="0"/>
          </a:p>
        </p:txBody>
      </p:sp>
      <p:sp>
        <p:nvSpPr>
          <p:cNvPr id="3" name="Content Placeholder 2">
            <a:extLst>
              <a:ext uri="{FF2B5EF4-FFF2-40B4-BE49-F238E27FC236}">
                <a16:creationId xmlns:a16="http://schemas.microsoft.com/office/drawing/2014/main" id="{84942029-33EA-4F77-A804-3E9AEFE77456}"/>
              </a:ext>
            </a:extLst>
          </p:cNvPr>
          <p:cNvSpPr>
            <a:spLocks noGrp="1"/>
          </p:cNvSpPr>
          <p:nvPr>
            <p:ph idx="1"/>
          </p:nvPr>
        </p:nvSpPr>
        <p:spPr/>
        <p:txBody>
          <a:bodyPr/>
          <a:lstStyle/>
          <a:p>
            <a:r>
              <a:rPr lang="en-ID" dirty="0">
                <a:latin typeface="LiberationSerif"/>
              </a:rPr>
              <a:t>Not-only SQL (NoSQL) refers to technologies used to develop next generation nonrelational</a:t>
            </a:r>
          </a:p>
          <a:p>
            <a:r>
              <a:rPr lang="en-ID" dirty="0">
                <a:latin typeface="LiberationSerif"/>
              </a:rPr>
              <a:t>databases that are highly scalable and fault-tolerant</a:t>
            </a:r>
          </a:p>
          <a:p>
            <a:endParaRPr lang="en-ID" dirty="0"/>
          </a:p>
        </p:txBody>
      </p:sp>
      <p:pic>
        <p:nvPicPr>
          <p:cNvPr id="4" name="Picture 3">
            <a:extLst>
              <a:ext uri="{FF2B5EF4-FFF2-40B4-BE49-F238E27FC236}">
                <a16:creationId xmlns:a16="http://schemas.microsoft.com/office/drawing/2014/main" id="{28C0A588-9213-4EE4-A614-42F52A01C911}"/>
              </a:ext>
            </a:extLst>
          </p:cNvPr>
          <p:cNvPicPr>
            <a:picLocks noChangeAspect="1"/>
          </p:cNvPicPr>
          <p:nvPr/>
        </p:nvPicPr>
        <p:blipFill>
          <a:blip r:embed="rId2"/>
          <a:stretch>
            <a:fillRect/>
          </a:stretch>
        </p:blipFill>
        <p:spPr>
          <a:xfrm>
            <a:off x="3664673" y="3440330"/>
            <a:ext cx="4737647" cy="1669287"/>
          </a:xfrm>
          <a:prstGeom prst="rect">
            <a:avLst/>
          </a:prstGeom>
        </p:spPr>
      </p:pic>
    </p:spTree>
    <p:extLst>
      <p:ext uri="{BB962C8B-B14F-4D97-AF65-F5344CB8AC3E}">
        <p14:creationId xmlns:p14="http://schemas.microsoft.com/office/powerpoint/2010/main" val="25709947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190</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LiberationSerif</vt:lpstr>
      <vt:lpstr>LiberationSerif-Bold</vt:lpstr>
      <vt:lpstr>Arial</vt:lpstr>
      <vt:lpstr>Calibri</vt:lpstr>
      <vt:lpstr>Calibri Light</vt:lpstr>
      <vt:lpstr>1_Office Theme</vt:lpstr>
      <vt:lpstr> </vt:lpstr>
      <vt:lpstr>PowerPoint Presentation</vt:lpstr>
      <vt:lpstr>On-Disk Storage Devices</vt:lpstr>
      <vt:lpstr>Distributed File Systems</vt:lpstr>
      <vt:lpstr>PowerPoint Presentation</vt:lpstr>
      <vt:lpstr>RDBMS Databases</vt:lpstr>
      <vt:lpstr>PowerPoint Presentation</vt:lpstr>
      <vt:lpstr>NoSQL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Bagus Mulyawan</dc:creator>
  <cp:lastModifiedBy>Bagus Mulyawan</cp:lastModifiedBy>
  <cp:revision>10</cp:revision>
  <dcterms:created xsi:type="dcterms:W3CDTF">2020-11-04T04:31:58Z</dcterms:created>
  <dcterms:modified xsi:type="dcterms:W3CDTF">2021-02-06T10:46:16Z</dcterms:modified>
</cp:coreProperties>
</file>