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76" r:id="rId5"/>
    <p:sldId id="277" r:id="rId6"/>
    <p:sldId id="261" r:id="rId7"/>
    <p:sldId id="262" r:id="rId8"/>
    <p:sldId id="270" r:id="rId9"/>
    <p:sldId id="278" r:id="rId10"/>
    <p:sldId id="279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1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1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9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emplate presentation Isi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0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emplate presentation Isi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8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5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0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5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5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template presentation-Judul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CAE910FD-3BD6-451D-8E34-893A6784257D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7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561975" rtl="0" eaLnBrk="1" fontAlgn="base" hangingPunct="1">
        <a:spcBef>
          <a:spcPct val="0"/>
        </a:spcBef>
        <a:spcAft>
          <a:spcPct val="0"/>
        </a:spcAft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2pPr>
      <a:lvl3pPr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3pPr>
      <a:lvl4pPr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4pPr>
      <a:lvl5pPr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5pPr>
      <a:lvl6pPr marL="4572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6pPr>
      <a:lvl7pPr marL="9144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7pPr>
      <a:lvl8pPr marL="13716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8pPr>
      <a:lvl9pPr marL="18288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9pPr>
    </p:titleStyle>
    <p:bodyStyle>
      <a:lvl1pPr marL="420688" indent="-420688" algn="l" defTabSz="56197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50838" algn="l" defTabSz="56197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406525" indent="-280988" algn="l" defTabSz="56197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68500" indent="-280988" algn="l" defTabSz="56197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532063" indent="-280988" algn="l" defTabSz="56197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jeannyp@fti.untar.ac.i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514600"/>
          </a:xfrm>
        </p:spPr>
        <p:txBody>
          <a:bodyPr/>
          <a:lstStyle/>
          <a:p>
            <a:r>
              <a:rPr lang="en-US" sz="4800" dirty="0">
                <a:solidFill>
                  <a:srgbClr val="FFFF00"/>
                </a:solidFill>
              </a:rPr>
              <a:t>TK13024</a:t>
            </a:r>
          </a:p>
          <a:p>
            <a:r>
              <a:rPr lang="en-US" sz="4800" dirty="0" err="1">
                <a:solidFill>
                  <a:srgbClr val="FFFF00"/>
                </a:solidFill>
              </a:rPr>
              <a:t>Kelas</a:t>
            </a:r>
            <a:r>
              <a:rPr lang="en-US" sz="4800" dirty="0">
                <a:solidFill>
                  <a:srgbClr val="FFFF00"/>
                </a:solidFill>
              </a:rPr>
              <a:t> D </a:t>
            </a:r>
          </a:p>
          <a:p>
            <a:r>
              <a:rPr lang="en-US" sz="4800" dirty="0" err="1">
                <a:solidFill>
                  <a:srgbClr val="FFFF00"/>
                </a:solidFill>
              </a:rPr>
              <a:t>Jeanny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Pragantha</a:t>
            </a:r>
            <a:endParaRPr lang="en-US" sz="4800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16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4175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&amp; UAS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343025"/>
            <a:ext cx="8229600" cy="5133975"/>
          </a:xfrm>
        </p:spPr>
        <p:txBody>
          <a:bodyPr/>
          <a:lstStyle/>
          <a:p>
            <a:pPr eaLnBrk="1" hangingPunct="1"/>
            <a:r>
              <a:rPr lang="en-US" sz="3200" dirty="0" err="1"/>
              <a:t>Buat</a:t>
            </a:r>
            <a:r>
              <a:rPr lang="en-US" sz="3200" dirty="0"/>
              <a:t> </a:t>
            </a:r>
            <a:r>
              <a:rPr lang="en-US" sz="3200" dirty="0" err="1"/>
              <a:t>kelompok</a:t>
            </a:r>
            <a:r>
              <a:rPr lang="en-US" sz="3200" dirty="0"/>
              <a:t>, </a:t>
            </a:r>
            <a:r>
              <a:rPr lang="en-US" sz="3200" dirty="0" err="1"/>
              <a:t>maksimum</a:t>
            </a:r>
            <a:r>
              <a:rPr lang="en-US" sz="3200" dirty="0"/>
              <a:t> 3 orang</a:t>
            </a:r>
          </a:p>
          <a:p>
            <a:pPr eaLnBrk="1" hangingPunct="1"/>
            <a:r>
              <a:rPr lang="en-US" sz="3200" dirty="0" err="1"/>
              <a:t>Tugas</a:t>
            </a:r>
            <a:r>
              <a:rPr lang="en-US" sz="3200" dirty="0"/>
              <a:t> </a:t>
            </a:r>
            <a:r>
              <a:rPr lang="en-US" sz="3200" dirty="0" err="1"/>
              <a:t>berupa</a:t>
            </a:r>
            <a:r>
              <a:rPr lang="en-US" sz="3200" dirty="0"/>
              <a:t> program </a:t>
            </a:r>
            <a:r>
              <a:rPr lang="en-US" sz="3200" dirty="0" err="1"/>
              <a:t>aplikasi</a:t>
            </a:r>
            <a:r>
              <a:rPr lang="en-US" sz="3200" dirty="0"/>
              <a:t> yang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struktur</a:t>
            </a:r>
            <a:r>
              <a:rPr lang="en-US" sz="3200" dirty="0"/>
              <a:t> data Tree </a:t>
            </a:r>
            <a:r>
              <a:rPr lang="en-US" sz="3200" dirty="0" err="1"/>
              <a:t>atau</a:t>
            </a:r>
            <a:r>
              <a:rPr lang="en-US" sz="3200" dirty="0"/>
              <a:t> Graph</a:t>
            </a:r>
          </a:p>
          <a:p>
            <a:pPr eaLnBrk="1" hangingPunct="1"/>
            <a:r>
              <a:rPr lang="en-US" sz="3200" dirty="0" err="1"/>
              <a:t>Ketentuan</a:t>
            </a:r>
            <a:r>
              <a:rPr lang="en-US" sz="3200" dirty="0"/>
              <a:t> </a:t>
            </a:r>
            <a:r>
              <a:rPr lang="en-US" sz="3200" dirty="0" err="1"/>
              <a:t>topik</a:t>
            </a:r>
            <a:r>
              <a:rPr lang="en-US" sz="3200" dirty="0"/>
              <a:t> </a:t>
            </a:r>
            <a:r>
              <a:rPr lang="en-US" sz="3200" dirty="0" err="1"/>
              <a:t>diberikan</a:t>
            </a:r>
            <a:r>
              <a:rPr lang="en-US" sz="3200" dirty="0"/>
              <a:t> pada </a:t>
            </a:r>
            <a:r>
              <a:rPr lang="en-US" sz="3200" dirty="0" err="1"/>
              <a:t>pertemuan</a:t>
            </a:r>
            <a:r>
              <a:rPr lang="en-US" sz="3200" dirty="0"/>
              <a:t> 9.</a:t>
            </a:r>
          </a:p>
          <a:p>
            <a:pPr eaLnBrk="1" hangingPunct="1"/>
            <a:r>
              <a:rPr lang="en-US" sz="3200" dirty="0" err="1"/>
              <a:t>Tugas</a:t>
            </a:r>
            <a:r>
              <a:rPr lang="en-US" sz="3200" dirty="0"/>
              <a:t> </a:t>
            </a:r>
            <a:r>
              <a:rPr lang="en-US" sz="3200" dirty="0" err="1"/>
              <a:t>dipresentasikan</a:t>
            </a:r>
            <a:r>
              <a:rPr lang="en-US" sz="3200" dirty="0"/>
              <a:t> di </a:t>
            </a:r>
            <a:r>
              <a:rPr lang="en-US" sz="3200" dirty="0" err="1"/>
              <a:t>kelas</a:t>
            </a:r>
            <a:r>
              <a:rPr lang="en-US" sz="3200" dirty="0"/>
              <a:t> pada </a:t>
            </a:r>
            <a:r>
              <a:rPr lang="en-US" sz="3200" dirty="0" err="1"/>
              <a:t>pertemuan</a:t>
            </a:r>
            <a:r>
              <a:rPr lang="en-US" sz="3200" dirty="0"/>
              <a:t> 14 dan 15 dan </a:t>
            </a:r>
            <a:r>
              <a:rPr lang="en-US" sz="3200" dirty="0" err="1"/>
              <a:t>menjadi</a:t>
            </a:r>
            <a:r>
              <a:rPr lang="en-US" sz="3200" dirty="0"/>
              <a:t> </a:t>
            </a:r>
            <a:r>
              <a:rPr lang="en-US" sz="3200" dirty="0" err="1"/>
              <a:t>bagian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penilaian</a:t>
            </a:r>
            <a:r>
              <a:rPr lang="en-US" sz="3200" dirty="0"/>
              <a:t> UAS</a:t>
            </a:r>
          </a:p>
          <a:p>
            <a:pPr eaLnBrk="1" hangingPunct="1"/>
            <a:r>
              <a:rPr lang="en-US" sz="3200" dirty="0" err="1"/>
              <a:t>Laporan</a:t>
            </a:r>
            <a:r>
              <a:rPr lang="en-US" sz="3200" dirty="0"/>
              <a:t> </a:t>
            </a:r>
            <a:r>
              <a:rPr lang="en-US" sz="3200" dirty="0" err="1"/>
              <a:t>lengkap</a:t>
            </a:r>
            <a:r>
              <a:rPr lang="en-US" sz="3200" dirty="0"/>
              <a:t> </a:t>
            </a:r>
            <a:r>
              <a:rPr lang="en-US" sz="3200" dirty="0" err="1"/>
              <a:t>dikumpul</a:t>
            </a:r>
            <a:r>
              <a:rPr lang="en-US" sz="3200" dirty="0"/>
              <a:t> </a:t>
            </a:r>
            <a:r>
              <a:rPr lang="en-US" sz="3200" dirty="0" err="1"/>
              <a:t>sesuai</a:t>
            </a:r>
            <a:r>
              <a:rPr lang="en-US" sz="3200" dirty="0"/>
              <a:t> </a:t>
            </a:r>
            <a:r>
              <a:rPr lang="en-US" sz="3200" dirty="0" err="1"/>
              <a:t>jadwal</a:t>
            </a:r>
            <a:r>
              <a:rPr lang="en-US" sz="3200" dirty="0"/>
              <a:t> UAS</a:t>
            </a:r>
          </a:p>
        </p:txBody>
      </p:sp>
    </p:spTree>
    <p:extLst>
      <p:ext uri="{BB962C8B-B14F-4D97-AF65-F5344CB8AC3E}">
        <p14:creationId xmlns:p14="http://schemas.microsoft.com/office/powerpoint/2010/main" val="2022799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UTS dan KUIS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754564"/>
          </a:xfrm>
        </p:spPr>
        <p:txBody>
          <a:bodyPr/>
          <a:lstStyle/>
          <a:p>
            <a:pPr eaLnBrk="1" hangingPunct="1"/>
            <a:r>
              <a:rPr lang="en-US" sz="3600" dirty="0"/>
              <a:t>Open book</a:t>
            </a:r>
          </a:p>
          <a:p>
            <a:pPr eaLnBrk="1" hangingPunct="1"/>
            <a:r>
              <a:rPr lang="en-US" sz="3600" dirty="0" err="1"/>
              <a:t>Semua</a:t>
            </a:r>
            <a:r>
              <a:rPr lang="en-US" sz="3600" dirty="0"/>
              <a:t> </a:t>
            </a:r>
            <a:r>
              <a:rPr lang="en-US" sz="3600" dirty="0" err="1"/>
              <a:t>bentuk</a:t>
            </a:r>
            <a:r>
              <a:rPr lang="en-US" sz="3600" dirty="0"/>
              <a:t> </a:t>
            </a:r>
            <a:r>
              <a:rPr lang="en-US" sz="3600" dirty="0" err="1"/>
              <a:t>kecurangan</a:t>
            </a:r>
            <a:r>
              <a:rPr lang="en-US" sz="3600" dirty="0"/>
              <a:t> </a:t>
            </a:r>
            <a:r>
              <a:rPr lang="en-US" sz="3600" dirty="0" err="1"/>
              <a:t>tidak</a:t>
            </a:r>
            <a:r>
              <a:rPr lang="en-US" sz="3600" dirty="0"/>
              <a:t> </a:t>
            </a:r>
            <a:r>
              <a:rPr lang="en-US" sz="3600" dirty="0" err="1"/>
              <a:t>akan</a:t>
            </a:r>
            <a:r>
              <a:rPr lang="en-US" sz="3600" dirty="0"/>
              <a:t> </a:t>
            </a:r>
            <a:r>
              <a:rPr lang="en-US" sz="3600" dirty="0" err="1"/>
              <a:t>dimaafkan</a:t>
            </a:r>
            <a:endParaRPr lang="en-US" sz="3600" dirty="0"/>
          </a:p>
          <a:p>
            <a:pPr eaLnBrk="1" hangingPunct="1"/>
            <a:r>
              <a:rPr lang="en-US" sz="3600" dirty="0" err="1"/>
              <a:t>Apabila</a:t>
            </a:r>
            <a:r>
              <a:rPr lang="en-US" sz="3600" dirty="0"/>
              <a:t> </a:t>
            </a:r>
            <a:r>
              <a:rPr lang="en-US" sz="3600" dirty="0" err="1"/>
              <a:t>terjadi</a:t>
            </a:r>
            <a:r>
              <a:rPr lang="en-US" sz="3600" dirty="0"/>
              <a:t> </a:t>
            </a:r>
            <a:r>
              <a:rPr lang="en-US" sz="3600" dirty="0" err="1"/>
              <a:t>halangan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mengikuti</a:t>
            </a:r>
            <a:r>
              <a:rPr lang="en-US" sz="3600" dirty="0"/>
              <a:t> UTS </a:t>
            </a:r>
            <a:r>
              <a:rPr lang="en-US" sz="3600" dirty="0" err="1"/>
              <a:t>harap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segera</a:t>
            </a:r>
            <a:r>
              <a:rPr lang="en-US" sz="3600" dirty="0"/>
              <a:t> </a:t>
            </a:r>
            <a:r>
              <a:rPr lang="en-US" sz="3600" dirty="0" err="1"/>
              <a:t>memberitahukan</a:t>
            </a:r>
            <a:r>
              <a:rPr lang="en-US" sz="3600" dirty="0"/>
              <a:t> </a:t>
            </a:r>
            <a:r>
              <a:rPr lang="en-US" sz="3600" dirty="0" err="1"/>
              <a:t>kepada</a:t>
            </a:r>
            <a:r>
              <a:rPr lang="en-US" sz="3600" dirty="0"/>
              <a:t> </a:t>
            </a:r>
            <a:r>
              <a:rPr lang="en-US" sz="3600" dirty="0" err="1"/>
              <a:t>dosen</a:t>
            </a:r>
            <a:r>
              <a:rPr lang="en-US" sz="3600" dirty="0"/>
              <a:t> 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dirty="0" err="1"/>
              <a:t>ketua</a:t>
            </a:r>
            <a:r>
              <a:rPr lang="en-US" sz="3600" dirty="0"/>
              <a:t> </a:t>
            </a:r>
            <a:r>
              <a:rPr lang="en-US" sz="3600" dirty="0" err="1"/>
              <a:t>kelas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alasan</a:t>
            </a:r>
            <a:r>
              <a:rPr lang="en-US" sz="3600" dirty="0"/>
              <a:t> yang </a:t>
            </a:r>
            <a:r>
              <a:rPr lang="en-US" sz="3600" dirty="0" err="1"/>
              <a:t>jelas</a:t>
            </a:r>
            <a:r>
              <a:rPr lang="en-US" sz="3600" dirty="0"/>
              <a:t> dan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dipertanggungjawabkan</a:t>
            </a:r>
            <a:endParaRPr lang="en-US" sz="3600" dirty="0"/>
          </a:p>
        </p:txBody>
      </p:sp>
      <p:pic>
        <p:nvPicPr>
          <p:cNvPr id="5" name="Picture 5" descr="D:\My Documents\My Pictures\Gambar\ujian nasional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553200" y="0"/>
            <a:ext cx="2334894" cy="2218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1911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122093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err="1"/>
              <a:t>Perjanjian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30764"/>
          </a:xfrm>
        </p:spPr>
        <p:txBody>
          <a:bodyPr>
            <a:normAutofit fontScale="85000" lnSpcReduction="20000"/>
          </a:bodyPr>
          <a:lstStyle/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diperkenankan</a:t>
            </a:r>
            <a:r>
              <a:rPr lang="en-US" dirty="0"/>
              <a:t> </a:t>
            </a:r>
            <a:r>
              <a:rPr lang="en-US" dirty="0" err="1"/>
              <a:t>membunyikan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menyalakan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diperkenankan</a:t>
            </a:r>
            <a:r>
              <a:rPr lang="en-US" dirty="0"/>
              <a:t> </a:t>
            </a:r>
            <a:r>
              <a:rPr lang="en-US" dirty="0" err="1"/>
              <a:t>mengganggu</a:t>
            </a:r>
            <a:r>
              <a:rPr lang="en-US" dirty="0"/>
              <a:t> proses </a:t>
            </a:r>
            <a:r>
              <a:rPr lang="en-US" dirty="0" err="1"/>
              <a:t>perkuliahan</a:t>
            </a:r>
            <a:endParaRPr lang="en-US" dirty="0"/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terlambat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30 </a:t>
            </a:r>
            <a:r>
              <a:rPr lang="en-US" dirty="0" err="1"/>
              <a:t>menit</a:t>
            </a:r>
            <a:r>
              <a:rPr lang="en-US" dirty="0"/>
              <a:t>,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diperkenankan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diperkenankan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hadir</a:t>
            </a:r>
            <a:r>
              <a:rPr lang="en-US" dirty="0"/>
              <a:t>.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terlambat</a:t>
            </a:r>
            <a:r>
              <a:rPr lang="en-US" dirty="0"/>
              <a:t> 30 </a:t>
            </a:r>
            <a:r>
              <a:rPr lang="en-US" dirty="0" err="1"/>
              <a:t>menit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pemberitahuan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perkuliahan</a:t>
            </a:r>
            <a:r>
              <a:rPr lang="en-US" dirty="0"/>
              <a:t>.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688" y="142875"/>
            <a:ext cx="11938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5286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Target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b="1" dirty="0" err="1"/>
              <a:t>Semua</a:t>
            </a:r>
            <a:r>
              <a:rPr lang="en-US" b="1" dirty="0"/>
              <a:t> </a:t>
            </a:r>
            <a:r>
              <a:rPr lang="en-US" b="1" dirty="0" err="1"/>
              <a:t>mahasiswa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memperoleh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yang </a:t>
            </a:r>
            <a:r>
              <a:rPr lang="en-US" b="1" dirty="0" err="1"/>
              <a:t>terbaik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memperoleh</a:t>
            </a:r>
            <a:r>
              <a:rPr lang="en-US" b="1" dirty="0"/>
              <a:t> </a:t>
            </a:r>
            <a:r>
              <a:rPr lang="en-US" b="1" dirty="0" err="1"/>
              <a:t>ilmu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setiap</a:t>
            </a:r>
            <a:r>
              <a:rPr lang="en-US" b="1" dirty="0"/>
              <a:t> </a:t>
            </a:r>
            <a:r>
              <a:rPr lang="en-US" b="1" dirty="0" err="1"/>
              <a:t>proses</a:t>
            </a:r>
            <a:r>
              <a:rPr lang="en-US" b="1" dirty="0"/>
              <a:t> </a:t>
            </a:r>
            <a:r>
              <a:rPr lang="en-US" b="1" dirty="0" err="1"/>
              <a:t>perkuliahan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endParaRPr lang="en-US" b="1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4343400"/>
            <a:ext cx="1262063" cy="17954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6878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lang="en-US" dirty="0" err="1"/>
              <a:t>Perkuliahan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5135563"/>
          </a:xfrm>
        </p:spPr>
        <p:txBody>
          <a:bodyPr/>
          <a:lstStyle/>
          <a:p>
            <a:r>
              <a:rPr lang="en-US" sz="2800" dirty="0" err="1"/>
              <a:t>Prasyarat</a:t>
            </a:r>
            <a:r>
              <a:rPr lang="en-US" sz="2800" dirty="0"/>
              <a:t>: Introduction to Algorithm </a:t>
            </a:r>
            <a:r>
              <a:rPr lang="en-US" sz="2800" dirty="0" err="1"/>
              <a:t>atau</a:t>
            </a:r>
            <a:r>
              <a:rPr lang="en-US" sz="2800" dirty="0"/>
              <a:t> Algorithm dan Fundamental Programming</a:t>
            </a:r>
          </a:p>
          <a:p>
            <a:r>
              <a:rPr lang="en-US" sz="2800" dirty="0" err="1"/>
              <a:t>Ms</a:t>
            </a:r>
            <a:r>
              <a:rPr lang="en-US" sz="2800" dirty="0"/>
              <a:t> Teams: </a:t>
            </a:r>
            <a:r>
              <a:rPr lang="en-US" sz="2800" dirty="0" err="1"/>
              <a:t>Gn</a:t>
            </a:r>
            <a:r>
              <a:rPr lang="en-US" sz="2800" dirty="0"/>
              <a:t> 2324 TK13024 </a:t>
            </a:r>
            <a:r>
              <a:rPr lang="en-US" sz="2800" dirty="0" err="1"/>
              <a:t>Struktur</a:t>
            </a:r>
            <a:r>
              <a:rPr lang="en-US" sz="2800" dirty="0"/>
              <a:t> Data </a:t>
            </a:r>
            <a:r>
              <a:rPr lang="en-US" sz="2800" dirty="0" err="1"/>
              <a:t>Kelas</a:t>
            </a:r>
            <a:r>
              <a:rPr lang="en-US" sz="2800" dirty="0"/>
              <a:t> D Jeanny Pragantha, team code: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err="1"/>
              <a:t>Tatap</a:t>
            </a:r>
            <a:r>
              <a:rPr lang="en-US" sz="2800" dirty="0"/>
              <a:t> </a:t>
            </a:r>
            <a:r>
              <a:rPr lang="en-US" sz="2800" dirty="0" err="1"/>
              <a:t>muka</a:t>
            </a:r>
            <a:r>
              <a:rPr lang="en-US" sz="2800" dirty="0"/>
              <a:t>: </a:t>
            </a:r>
            <a:r>
              <a:rPr lang="en-US" sz="2800" dirty="0" err="1"/>
              <a:t>Selasa</a:t>
            </a:r>
            <a:r>
              <a:rPr lang="en-US" sz="2800" dirty="0"/>
              <a:t>, 08.30 – 11.10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err="1"/>
              <a:t>Praktikum</a:t>
            </a:r>
            <a:r>
              <a:rPr lang="en-US" sz="2800" dirty="0"/>
              <a:t>: </a:t>
            </a:r>
            <a:r>
              <a:rPr lang="en-US" sz="2800" dirty="0" err="1"/>
              <a:t>Selasa</a:t>
            </a:r>
            <a:r>
              <a:rPr lang="en-US" sz="2800" dirty="0"/>
              <a:t>, 15.30 – 17.30</a:t>
            </a:r>
          </a:p>
          <a:p>
            <a:r>
              <a:rPr lang="en-US" sz="3200" dirty="0" err="1"/>
              <a:t>Kontak</a:t>
            </a:r>
            <a:r>
              <a:rPr lang="en-US" sz="3200" dirty="0"/>
              <a:t>: jeannyp@fti.untar.ac.id </a:t>
            </a:r>
            <a:r>
              <a:rPr lang="en-US" sz="3200" dirty="0" err="1"/>
              <a:t>atau</a:t>
            </a:r>
            <a:r>
              <a:rPr lang="en-US" sz="3200" dirty="0"/>
              <a:t> via </a:t>
            </a:r>
            <a:r>
              <a:rPr lang="en-US" sz="3200" dirty="0" err="1"/>
              <a:t>Ms</a:t>
            </a:r>
            <a:r>
              <a:rPr lang="en-US" sz="3200" dirty="0"/>
              <a:t> Team chat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58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27"/>
            <a:ext cx="8229600" cy="639762"/>
          </a:xfrm>
        </p:spPr>
        <p:txBody>
          <a:bodyPr/>
          <a:lstStyle/>
          <a:p>
            <a:r>
              <a:rPr lang="en-US" sz="3600" dirty="0" err="1">
                <a:solidFill>
                  <a:prstClr val="black"/>
                </a:solidFill>
              </a:rPr>
              <a:t>Rencana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Jadwal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Tatap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Muka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Kelas</a:t>
            </a:r>
            <a:r>
              <a:rPr lang="en-US" sz="3600" dirty="0">
                <a:solidFill>
                  <a:prstClr val="black"/>
                </a:solidFill>
              </a:rPr>
              <a:t> D: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070818"/>
              </p:ext>
            </p:extLst>
          </p:nvPr>
        </p:nvGraphicFramePr>
        <p:xfrm>
          <a:off x="495300" y="668989"/>
          <a:ext cx="8153400" cy="556260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563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6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  <a:latin typeface="Arial"/>
                          <a:ea typeface="Times New Roman"/>
                        </a:rPr>
                        <a:t>Pertemuan 1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dirty="0">
                          <a:effectLst/>
                          <a:latin typeface="Arial"/>
                          <a:ea typeface="Times New Roman"/>
                        </a:rPr>
                        <a:t>27</a:t>
                      </a:r>
                      <a:r>
                        <a:rPr lang="id-ID" sz="1600" dirty="0">
                          <a:effectLst/>
                          <a:latin typeface="Arial"/>
                          <a:ea typeface="Times New Roman"/>
                        </a:rPr>
                        <a:t> Feb 2024: Pendahuluan dan Rekursif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  <a:latin typeface="Arial"/>
                          <a:ea typeface="Times New Roman"/>
                        </a:rPr>
                        <a:t>Pertemuan 2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dirty="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en-US" sz="1600" dirty="0">
                          <a:effectLst/>
                          <a:latin typeface="Arial"/>
                          <a:ea typeface="Times New Roman"/>
                        </a:rPr>
                        <a:t>5</a:t>
                      </a:r>
                      <a:r>
                        <a:rPr lang="id-ID" sz="1600" dirty="0"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ID" sz="1600" dirty="0">
                          <a:effectLst/>
                          <a:latin typeface="Arial"/>
                          <a:ea typeface="Times New Roman"/>
                        </a:rPr>
                        <a:t>Mar</a:t>
                      </a:r>
                      <a:r>
                        <a:rPr lang="id-ID" sz="1600" dirty="0">
                          <a:effectLst/>
                          <a:latin typeface="Arial"/>
                          <a:ea typeface="Times New Roman"/>
                        </a:rPr>
                        <a:t> 2024: Struktur data Array dan Linked List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  <a:latin typeface="Arial"/>
                          <a:ea typeface="Times New Roman"/>
                        </a:rPr>
                        <a:t>Pertemuan 3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12 Mar </a:t>
                      </a:r>
                      <a:r>
                        <a:rPr lang="id-ID" sz="16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2024: Struktur data Stack dan Queue</a:t>
                      </a:r>
                      <a:endParaRPr lang="id-ID" sz="16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  <a:latin typeface="Arial"/>
                          <a:ea typeface="Times New Roman"/>
                        </a:rPr>
                        <a:t>Pertemuan 4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19 Mar</a:t>
                      </a: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 2024: Struktur data Map dan </a:t>
                      </a:r>
                      <a:r>
                        <a:rPr lang="id-ID" sz="1600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Hash</a:t>
                      </a: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id-ID" sz="1600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Tables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, jam 13.30</a:t>
                      </a:r>
                      <a:endParaRPr lang="id-ID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  <a:latin typeface="Arial"/>
                          <a:ea typeface="Times New Roman"/>
                        </a:rPr>
                        <a:t>Pertemuan 5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26</a:t>
                      </a: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 Mar 2024: Struktur data Tree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:</a:t>
                      </a: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 Binary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Search </a:t>
                      </a: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Tree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&amp; AVL Tree</a:t>
                      </a:r>
                      <a:endParaRPr lang="id-ID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  <a:latin typeface="Arial"/>
                          <a:ea typeface="Times New Roman"/>
                        </a:rPr>
                        <a:t>Pertemuan 6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/>
                          <a:ea typeface="Times New Roman"/>
                        </a:rPr>
                        <a:t>02 Apr 2024: </a:t>
                      </a:r>
                      <a:r>
                        <a:rPr lang="en-US" sz="1600" dirty="0" err="1">
                          <a:effectLst/>
                          <a:latin typeface="Arial"/>
                          <a:ea typeface="Times New Roman"/>
                        </a:rPr>
                        <a:t>Struktur</a:t>
                      </a:r>
                      <a:r>
                        <a:rPr lang="en-US" sz="1600" dirty="0">
                          <a:effectLst/>
                          <a:latin typeface="Arial"/>
                          <a:ea typeface="Times New Roman"/>
                        </a:rPr>
                        <a:t> data Heap, Priority Queue dan Huffman Coding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  <a:latin typeface="Arial"/>
                          <a:ea typeface="Times New Roman"/>
                        </a:rPr>
                        <a:t>Pertemuan 7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/>
                          <a:ea typeface="Times New Roman"/>
                        </a:rPr>
                        <a:t>23 Apr 2024: Review dan </a:t>
                      </a:r>
                      <a:r>
                        <a:rPr lang="en-US" sz="1600" dirty="0" err="1">
                          <a:effectLst/>
                          <a:latin typeface="Arial"/>
                          <a:ea typeface="Times New Roman"/>
                        </a:rPr>
                        <a:t>latihan</a:t>
                      </a:r>
                      <a:r>
                        <a:rPr lang="en-US" sz="1600" baseline="0" dirty="0"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baseline="0" dirty="0" err="1">
                          <a:effectLst/>
                          <a:latin typeface="Arial"/>
                          <a:ea typeface="Times New Roman"/>
                        </a:rPr>
                        <a:t>soal</a:t>
                      </a:r>
                      <a:r>
                        <a:rPr lang="en-US" sz="1600" baseline="0" dirty="0">
                          <a:effectLst/>
                          <a:latin typeface="Arial"/>
                          <a:ea typeface="Times New Roman"/>
                        </a:rPr>
                        <a:t> UTS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  <a:latin typeface="Arial"/>
                          <a:ea typeface="Times New Roman"/>
                        </a:rPr>
                        <a:t>Pertemuan 8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/>
                          <a:ea typeface="Times New Roman"/>
                        </a:rPr>
                        <a:t>UTS: 29 Apr - 3 Mei 2024</a:t>
                      </a:r>
                      <a:r>
                        <a:rPr lang="id-ID" sz="1600" dirty="0">
                          <a:effectLst/>
                          <a:latin typeface="Arial"/>
                          <a:ea typeface="Times New Roman"/>
                        </a:rPr>
                        <a:t>:  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  <a:latin typeface="Arial"/>
                          <a:ea typeface="Times New Roman"/>
                        </a:rPr>
                        <a:t>Pertemuan 9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07 Mei 2024: Various Tree: 2-3 Tree, B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Trie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Trie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, RB Tree, Parse Tree </a:t>
                      </a:r>
                      <a:endParaRPr lang="id-ID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  <a:latin typeface="Arial"/>
                          <a:ea typeface="Times New Roman"/>
                        </a:rPr>
                        <a:t>Pertemuan 10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/>
                          <a:ea typeface="Times New Roman"/>
                        </a:rPr>
                        <a:t>14 Mei 2024: </a:t>
                      </a:r>
                      <a:r>
                        <a:rPr lang="en-US" sz="1600" dirty="0" err="1">
                          <a:effectLst/>
                          <a:latin typeface="Arial"/>
                          <a:ea typeface="Times New Roman"/>
                        </a:rPr>
                        <a:t>Struktur</a:t>
                      </a:r>
                      <a:r>
                        <a:rPr lang="en-US" sz="1600" dirty="0">
                          <a:effectLst/>
                          <a:latin typeface="Arial"/>
                          <a:ea typeface="Times New Roman"/>
                        </a:rPr>
                        <a:t> data Graph (1)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  <a:latin typeface="Arial"/>
                          <a:ea typeface="Times New Roman"/>
                        </a:rPr>
                        <a:t>Pertemuan 11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/>
                          <a:ea typeface="Times New Roman"/>
                        </a:rPr>
                        <a:t>21 Mei 2024:Struktur data Graph (2)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effectLst/>
                          <a:latin typeface="Arial"/>
                          <a:ea typeface="Times New Roman"/>
                        </a:rPr>
                        <a:t>Pertemuan 12</a:t>
                      </a:r>
                      <a:endParaRPr lang="id-ID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  <a:latin typeface="Arial"/>
                          <a:ea typeface="Times New Roman"/>
                        </a:rPr>
                        <a:t>28 Mei </a:t>
                      </a:r>
                      <a:r>
                        <a:rPr lang="en-US" sz="1600" dirty="0">
                          <a:effectLst/>
                          <a:latin typeface="Arial"/>
                          <a:ea typeface="Times New Roman"/>
                        </a:rPr>
                        <a:t>2024:Struktur data Graph (3)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effectLst/>
                          <a:latin typeface="Arial"/>
                          <a:ea typeface="Times New Roman"/>
                        </a:rPr>
                        <a:t>Pertemuan 13</a:t>
                      </a:r>
                      <a:endParaRPr lang="id-ID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04 Jun 2024: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Kuis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Struktur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 Data</a:t>
                      </a:r>
                      <a:endParaRPr lang="id-ID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effectLst/>
                          <a:latin typeface="Arial"/>
                          <a:ea typeface="Times New Roman"/>
                        </a:rPr>
                        <a:t>Pertemuan 14</a:t>
                      </a:r>
                      <a:endParaRPr lang="id-ID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11 Jun 2024: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  </a:t>
                      </a:r>
                      <a:r>
                        <a:rPr lang="en-US" sz="1600" dirty="0" err="1">
                          <a:effectLst/>
                          <a:latin typeface="Arial"/>
                          <a:ea typeface="Times New Roman"/>
                        </a:rPr>
                        <a:t>Presentasi</a:t>
                      </a:r>
                      <a:r>
                        <a:rPr lang="en-US" sz="1600" dirty="0"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/>
                          <a:ea typeface="Times New Roman"/>
                        </a:rPr>
                        <a:t>tugas</a:t>
                      </a:r>
                      <a:r>
                        <a:rPr lang="en-US" sz="1600" dirty="0"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-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konsep</a:t>
                      </a:r>
                      <a:endParaRPr lang="id-ID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effectLst/>
                          <a:latin typeface="Arial"/>
                          <a:ea typeface="Times New Roman"/>
                        </a:rPr>
                        <a:t>Pertemuan 15</a:t>
                      </a:r>
                      <a:endParaRPr lang="id-ID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18 Jun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 2024:Presentasi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tugas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 -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Aplikasi</a:t>
                      </a:r>
                      <a:endParaRPr lang="id-ID" sz="16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effectLst/>
                          <a:latin typeface="Arial"/>
                          <a:ea typeface="Times New Roman"/>
                        </a:rPr>
                        <a:t>Pertemuan 16</a:t>
                      </a:r>
                      <a:endParaRPr lang="id-ID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/>
                          <a:ea typeface="Times New Roman"/>
                        </a:rPr>
                        <a:t>UAS: 24 Jun</a:t>
                      </a:r>
                      <a:r>
                        <a:rPr lang="en-US" sz="1600" baseline="0" dirty="0"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Arial"/>
                          <a:ea typeface="Times New Roman"/>
                        </a:rPr>
                        <a:t>– 05</a:t>
                      </a:r>
                      <a:r>
                        <a:rPr lang="en-US" sz="1600" baseline="0" dirty="0"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Arial"/>
                          <a:ea typeface="Times New Roman"/>
                        </a:rPr>
                        <a:t>Jul 2024 : </a:t>
                      </a:r>
                      <a:r>
                        <a:rPr lang="en-US" sz="1600" dirty="0" err="1">
                          <a:effectLst/>
                          <a:latin typeface="Arial"/>
                          <a:ea typeface="Times New Roman"/>
                        </a:rPr>
                        <a:t>Kumpul</a:t>
                      </a:r>
                      <a:r>
                        <a:rPr lang="en-US" sz="1600" dirty="0"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/>
                          <a:ea typeface="Times New Roman"/>
                        </a:rPr>
                        <a:t>laporan</a:t>
                      </a:r>
                      <a:r>
                        <a:rPr lang="en-US" sz="1600" dirty="0"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/>
                          <a:ea typeface="Times New Roman"/>
                        </a:rPr>
                        <a:t>lengkap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49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5C48-4759-987C-2610-DDDFEC79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/>
          <a:lstStyle/>
          <a:p>
            <a:r>
              <a:rPr lang="en-US" sz="3200" dirty="0" err="1">
                <a:solidFill>
                  <a:prstClr val="black"/>
                </a:solidFill>
              </a:rPr>
              <a:t>Rencana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Jadwal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Praktikum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Kelas</a:t>
            </a:r>
            <a:r>
              <a:rPr lang="en-US" sz="3200" dirty="0">
                <a:solidFill>
                  <a:prstClr val="black"/>
                </a:solidFill>
              </a:rPr>
              <a:t> D</a:t>
            </a:r>
            <a:endParaRPr lang="id-ID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7451E2-7635-62E1-7D93-9B959CCF8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928500"/>
              </p:ext>
            </p:extLst>
          </p:nvPr>
        </p:nvGraphicFramePr>
        <p:xfrm>
          <a:off x="445168" y="685800"/>
          <a:ext cx="8089233" cy="563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6032">
                  <a:extLst>
                    <a:ext uri="{9D8B030D-6E8A-4147-A177-3AD203B41FA5}">
                      <a16:colId xmlns:a16="http://schemas.microsoft.com/office/drawing/2014/main" val="2535120919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935598448"/>
                    </a:ext>
                  </a:extLst>
                </a:gridCol>
                <a:gridCol w="4648201">
                  <a:extLst>
                    <a:ext uri="{9D8B030D-6E8A-4147-A177-3AD203B41FA5}">
                      <a16:colId xmlns:a16="http://schemas.microsoft.com/office/drawing/2014/main" val="1816503094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  <a:latin typeface="Arial"/>
                          <a:ea typeface="Times New Roman"/>
                        </a:rPr>
                        <a:t>Praktikum 1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dirty="0">
                          <a:effectLst/>
                          <a:latin typeface="Arial"/>
                          <a:ea typeface="Times New Roman"/>
                        </a:rPr>
                        <a:t>27</a:t>
                      </a:r>
                      <a:r>
                        <a:rPr lang="id-ID" sz="1600" dirty="0">
                          <a:effectLst/>
                          <a:latin typeface="Arial"/>
                          <a:ea typeface="Times New Roman"/>
                        </a:rPr>
                        <a:t> Feb 2024: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Review </a:t>
                      </a:r>
                      <a:r>
                        <a:rPr lang="en-ID" sz="1600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Prg</a:t>
                      </a:r>
                      <a:r>
                        <a:rPr lang="en-ID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 Java &amp; </a:t>
                      </a: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Membuat program Rekursif</a:t>
                      </a:r>
                      <a:endParaRPr lang="id-ID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9996606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  <a:latin typeface="Arial"/>
                          <a:ea typeface="Times New Roman"/>
                        </a:rPr>
                        <a:t>Praktikum 2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dirty="0">
                          <a:effectLst/>
                          <a:latin typeface="Arial"/>
                          <a:ea typeface="Times New Roman"/>
                        </a:rPr>
                        <a:t>0</a:t>
                      </a:r>
                      <a:r>
                        <a:rPr lang="en-US" sz="1600" dirty="0">
                          <a:effectLst/>
                          <a:latin typeface="Arial"/>
                          <a:ea typeface="Times New Roman"/>
                        </a:rPr>
                        <a:t>5</a:t>
                      </a:r>
                      <a:r>
                        <a:rPr lang="id-ID" sz="1600" dirty="0"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ID" sz="1600" dirty="0">
                          <a:effectLst/>
                          <a:latin typeface="Arial"/>
                          <a:ea typeface="Times New Roman"/>
                        </a:rPr>
                        <a:t>Mar</a:t>
                      </a:r>
                      <a:r>
                        <a:rPr lang="id-ID" sz="1600" dirty="0">
                          <a:effectLst/>
                          <a:latin typeface="Arial"/>
                          <a:ea typeface="Times New Roman"/>
                        </a:rPr>
                        <a:t> 2024: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Arial"/>
                          <a:ea typeface="Times New Roman"/>
                        </a:rPr>
                        <a:t>Membuat program dengan Array dan Linked List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458306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  <a:latin typeface="Arial"/>
                          <a:ea typeface="Times New Roman"/>
                        </a:rPr>
                        <a:t>Praktikum 3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12 Mar </a:t>
                      </a:r>
                      <a:r>
                        <a:rPr lang="id-ID" sz="16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2024:</a:t>
                      </a:r>
                      <a:endParaRPr lang="id-ID" sz="16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Membuat program dengan Stack dan Queue</a:t>
                      </a:r>
                      <a:endParaRPr lang="id-ID" sz="16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462047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  <a:latin typeface="Arial"/>
                          <a:ea typeface="Times New Roman"/>
                        </a:rPr>
                        <a:t>Praktikum 4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19 Mar</a:t>
                      </a: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 2024:</a:t>
                      </a:r>
                      <a:endParaRPr lang="id-ID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Arial"/>
                          <a:ea typeface="Times New Roman"/>
                        </a:rPr>
                        <a:t>Membuat program untuk Hash Tables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423273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  <a:latin typeface="Arial"/>
                          <a:ea typeface="Times New Roman"/>
                        </a:rPr>
                        <a:t>Praktikum 5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26</a:t>
                      </a: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 Mar 2024:</a:t>
                      </a:r>
                      <a:endParaRPr lang="id-ID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Membuat program untuk Binary Search Tree </a:t>
                      </a:r>
                      <a:endParaRPr lang="id-ID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331652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  <a:latin typeface="Arial"/>
                          <a:ea typeface="Times New Roman"/>
                        </a:rPr>
                        <a:t>Praktikum 6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/>
                          <a:ea typeface="Times New Roman"/>
                        </a:rPr>
                        <a:t>02 Apr 2024: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Arial"/>
                          <a:ea typeface="Times New Roman"/>
                        </a:rPr>
                        <a:t>Membuat program untuk</a:t>
                      </a:r>
                      <a:r>
                        <a:rPr lang="en-US" sz="1600" dirty="0">
                          <a:effectLst/>
                          <a:latin typeface="Arial"/>
                          <a:ea typeface="Times New Roman"/>
                        </a:rPr>
                        <a:t> Heap </a:t>
                      </a:r>
                      <a:r>
                        <a:rPr lang="en-US" sz="1600" dirty="0" err="1">
                          <a:effectLst/>
                          <a:latin typeface="Arial"/>
                          <a:ea typeface="Times New Roman"/>
                        </a:rPr>
                        <a:t>dan</a:t>
                      </a:r>
                      <a:r>
                        <a:rPr lang="en-US" sz="1600" dirty="0">
                          <a:effectLst/>
                          <a:latin typeface="Arial"/>
                          <a:ea typeface="Times New Roman"/>
                        </a:rPr>
                        <a:t> Heapsort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072003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  <a:latin typeface="Arial"/>
                          <a:ea typeface="Times New Roman"/>
                        </a:rPr>
                        <a:t>Praktikum 7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/>
                          <a:ea typeface="Times New Roman"/>
                        </a:rPr>
                        <a:t>23 Apr 2024: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Arial"/>
                          <a:ea typeface="Times New Roman"/>
                        </a:rPr>
                        <a:t>Membuat program untuk </a:t>
                      </a:r>
                      <a:r>
                        <a:rPr lang="en-US" sz="1600" dirty="0">
                          <a:effectLst/>
                          <a:latin typeface="Arial"/>
                          <a:ea typeface="Times New Roman"/>
                        </a:rPr>
                        <a:t>Huffman Coding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757575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  <a:latin typeface="Arial"/>
                          <a:ea typeface="Times New Roman"/>
                        </a:rPr>
                        <a:t>Praktikum 8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/>
                          <a:ea typeface="Times New Roman"/>
                        </a:rPr>
                        <a:t>29 Apr-3 Mei 2024</a:t>
                      </a:r>
                      <a:r>
                        <a:rPr lang="id-ID" sz="1600" dirty="0">
                          <a:effectLst/>
                          <a:latin typeface="Arial"/>
                          <a:ea typeface="Times New Roman"/>
                        </a:rPr>
                        <a:t>:  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/>
                          <a:ea typeface="Times New Roman"/>
                        </a:rPr>
                        <a:t>UTS (</a:t>
                      </a:r>
                      <a:r>
                        <a:rPr lang="en-US" sz="1600" dirty="0" err="1">
                          <a:effectLst/>
                          <a:latin typeface="Arial"/>
                          <a:ea typeface="Times New Roman"/>
                        </a:rPr>
                        <a:t>Tidak</a:t>
                      </a:r>
                      <a:r>
                        <a:rPr lang="en-US" sz="1600" dirty="0"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/>
                          <a:ea typeface="Times New Roman"/>
                        </a:rPr>
                        <a:t>ada</a:t>
                      </a:r>
                      <a:r>
                        <a:rPr lang="en-US" sz="1600" dirty="0"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/>
                          <a:ea typeface="Times New Roman"/>
                        </a:rPr>
                        <a:t>praktikum</a:t>
                      </a:r>
                      <a:r>
                        <a:rPr lang="en-US" sz="1600" dirty="0">
                          <a:effectLst/>
                          <a:latin typeface="Arial"/>
                          <a:ea typeface="Times New Roman"/>
                        </a:rPr>
                        <a:t>)</a:t>
                      </a:r>
                      <a:r>
                        <a:rPr lang="id-ID" sz="1600" dirty="0">
                          <a:effectLst/>
                          <a:latin typeface="Arial"/>
                          <a:ea typeface="Times New Roman"/>
                        </a:rPr>
                        <a:t>  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832962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  <a:latin typeface="Arial"/>
                          <a:ea typeface="Times New Roman"/>
                        </a:rPr>
                        <a:t>Praktikum 9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07 Mei 2024:</a:t>
                      </a:r>
                      <a:endParaRPr lang="id-ID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Arial"/>
                          <a:ea typeface="Times New Roman"/>
                        </a:rPr>
                        <a:t>Membuat program untuk </a:t>
                      </a:r>
                      <a:r>
                        <a:rPr lang="en-US" sz="1600" dirty="0">
                          <a:effectLst/>
                          <a:latin typeface="Arial"/>
                          <a:ea typeface="Times New Roman"/>
                        </a:rPr>
                        <a:t>2-3</a:t>
                      </a:r>
                      <a:r>
                        <a:rPr lang="en-US" sz="1600" baseline="0" dirty="0">
                          <a:effectLst/>
                          <a:latin typeface="Arial"/>
                          <a:ea typeface="Times New Roman"/>
                        </a:rPr>
                        <a:t> Tree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767795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  <a:latin typeface="Arial"/>
                          <a:ea typeface="Times New Roman"/>
                        </a:rPr>
                        <a:t>Praktikum 10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/>
                          <a:ea typeface="Times New Roman"/>
                        </a:rPr>
                        <a:t>14 Mei 2024: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Arial"/>
                          <a:ea typeface="Times New Roman"/>
                        </a:rPr>
                        <a:t>Membuat program</a:t>
                      </a:r>
                      <a:r>
                        <a:rPr lang="en-US" sz="1600" dirty="0"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kumimoji="0" lang="id-ID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Times New Roman"/>
                          <a:cs typeface="+mn-cs"/>
                        </a:rPr>
                        <a:t>BFS dan DFS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509824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  <a:latin typeface="Arial"/>
                          <a:ea typeface="Times New Roman"/>
                        </a:rPr>
                        <a:t>Praktikum 11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/>
                          <a:ea typeface="Times New Roman"/>
                        </a:rPr>
                        <a:t>21 Mei 2024: 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Arial"/>
                          <a:ea typeface="Times New Roman"/>
                        </a:rPr>
                        <a:t>Membuat program</a:t>
                      </a:r>
                      <a:r>
                        <a:rPr lang="en-ID" sz="1600" dirty="0"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Arial"/>
                          <a:ea typeface="Times New Roman"/>
                        </a:rPr>
                        <a:t>Shortest Path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7960706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  <a:latin typeface="Arial"/>
                          <a:ea typeface="Times New Roman"/>
                        </a:rPr>
                        <a:t>Praktikum 12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effectLst/>
                          <a:latin typeface="Arial"/>
                          <a:ea typeface="Times New Roman"/>
                        </a:rPr>
                        <a:t>28 Mei </a:t>
                      </a:r>
                      <a:r>
                        <a:rPr lang="en-US" sz="1600" dirty="0">
                          <a:effectLst/>
                          <a:latin typeface="Arial"/>
                          <a:ea typeface="Times New Roman"/>
                        </a:rPr>
                        <a:t>2024: 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5627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dirty="0">
                          <a:effectLst/>
                          <a:latin typeface="Arial"/>
                          <a:ea typeface="Times New Roman"/>
                        </a:rPr>
                        <a:t>Membuat program</a:t>
                      </a:r>
                      <a:r>
                        <a:rPr lang="en-US" sz="1600" dirty="0"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/>
                          <a:ea typeface="Times New Roman"/>
                        </a:rPr>
                        <a:t>untuk</a:t>
                      </a:r>
                      <a:r>
                        <a:rPr lang="en-US" sz="1600" dirty="0">
                          <a:effectLst/>
                          <a:latin typeface="Arial"/>
                          <a:ea typeface="Times New Roman"/>
                        </a:rPr>
                        <a:t> Minimum ST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14932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  <a:latin typeface="Arial"/>
                          <a:ea typeface="Times New Roman"/>
                        </a:rPr>
                        <a:t>Praktikum 13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04 Jun 2024:</a:t>
                      </a:r>
                      <a:endParaRPr lang="id-ID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Arial"/>
                          <a:ea typeface="Times New Roman"/>
                        </a:rPr>
                        <a:t>Membuat program</a:t>
                      </a:r>
                      <a:r>
                        <a:rPr lang="en-US" sz="1600" dirty="0"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/>
                          <a:ea typeface="Times New Roman"/>
                        </a:rPr>
                        <a:t>untuk</a:t>
                      </a:r>
                      <a:r>
                        <a:rPr lang="en-US" sz="1600" dirty="0">
                          <a:effectLst/>
                          <a:latin typeface="Arial"/>
                          <a:ea typeface="Times New Roman"/>
                        </a:rPr>
                        <a:t> topological sort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4988639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  <a:latin typeface="Arial"/>
                          <a:ea typeface="Times New Roman"/>
                        </a:rPr>
                        <a:t>Praktikum 14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Times New Roman"/>
                        </a:rPr>
                        <a:t>11 Jun 2024:</a:t>
                      </a:r>
                      <a:endParaRPr lang="id-ID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5627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600" dirty="0">
                          <a:effectLst/>
                          <a:latin typeface="Arial"/>
                          <a:ea typeface="Times New Roman"/>
                        </a:rPr>
                        <a:t>Membuat program untuk p</a:t>
                      </a:r>
                      <a:r>
                        <a:rPr lang="en-US" sz="1600" dirty="0" err="1">
                          <a:effectLst/>
                          <a:latin typeface="Arial"/>
                          <a:ea typeface="Times New Roman"/>
                        </a:rPr>
                        <a:t>resentasi</a:t>
                      </a:r>
                      <a:r>
                        <a:rPr lang="en-US" sz="1600" dirty="0"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/>
                          <a:ea typeface="Times New Roman"/>
                        </a:rPr>
                        <a:t>tugas</a:t>
                      </a:r>
                      <a:r>
                        <a:rPr lang="en-US" sz="1600" dirty="0"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Arial"/>
                          <a:ea typeface="Times New Roman"/>
                        </a:rPr>
                        <a:t>kuliah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949296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  <a:latin typeface="Arial"/>
                          <a:ea typeface="Times New Roman"/>
                        </a:rPr>
                        <a:t>Praktikum 15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18 Jun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 2024:</a:t>
                      </a:r>
                      <a:endParaRPr lang="id-ID" sz="16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Membuat program untuk p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resentasi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tugas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kuliah</a:t>
                      </a:r>
                      <a:endParaRPr lang="id-ID" sz="16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304266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 dirty="0">
                          <a:effectLst/>
                          <a:latin typeface="Arial"/>
                          <a:ea typeface="Times New Roman"/>
                        </a:rPr>
                        <a:t>Praktikum 16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24Jun–5</a:t>
                      </a:r>
                      <a:r>
                        <a:rPr lang="en-US" sz="1600" baseline="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Jul 2024 :</a:t>
                      </a:r>
                      <a:endParaRPr lang="id-ID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UAS: </a:t>
                      </a:r>
                      <a:r>
                        <a:rPr lang="en-ID" sz="1600" dirty="0" err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Kumpul</a:t>
                      </a:r>
                      <a:r>
                        <a:rPr lang="en-ID" sz="16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600" dirty="0" err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laporan</a:t>
                      </a:r>
                      <a:r>
                        <a:rPr lang="en-ID" sz="1600" dirty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600" dirty="0" err="1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lengkap</a:t>
                      </a:r>
                      <a:endParaRPr lang="id-ID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5206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99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7B8A4-D9BE-2015-71A1-E6B5DAFE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Jadwal</a:t>
            </a:r>
            <a:r>
              <a:rPr lang="en-ID" dirty="0"/>
              <a:t> </a:t>
            </a:r>
            <a:r>
              <a:rPr lang="en-ID" dirty="0" err="1"/>
              <a:t>Pengganti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74A5D-6218-0B92-1FB5-0F2D4F86D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39" y="1407402"/>
            <a:ext cx="8229600" cy="4525963"/>
          </a:xfrm>
        </p:spPr>
        <p:txBody>
          <a:bodyPr/>
          <a:lstStyle/>
          <a:p>
            <a:r>
              <a:rPr lang="en-ID" sz="3200" dirty="0" err="1"/>
              <a:t>Tatap</a:t>
            </a:r>
            <a:r>
              <a:rPr lang="en-ID" sz="3200" dirty="0"/>
              <a:t> </a:t>
            </a:r>
            <a:r>
              <a:rPr lang="en-ID" sz="3200" dirty="0" err="1"/>
              <a:t>muka</a:t>
            </a:r>
            <a:r>
              <a:rPr lang="en-ID" sz="3200" dirty="0"/>
              <a:t>:</a:t>
            </a:r>
          </a:p>
          <a:p>
            <a:pPr marL="742950" indent="-742950">
              <a:buAutoNum type="arabicPeriod"/>
            </a:pPr>
            <a:r>
              <a:rPr lang="en-ID" sz="3200" dirty="0"/>
              <a:t>12 Mar 2024 </a:t>
            </a:r>
            <a:r>
              <a:rPr lang="en-ID" sz="3200" dirty="0">
                <a:sym typeface="Wingdings" panose="05000000000000000000" pitchFamily="2" charset="2"/>
              </a:rPr>
              <a:t></a:t>
            </a:r>
          </a:p>
          <a:p>
            <a:pPr marL="742950" indent="-742950">
              <a:buAutoNum type="arabicPeriod"/>
            </a:pPr>
            <a:r>
              <a:rPr lang="en-ID" sz="3200" dirty="0">
                <a:sym typeface="Wingdings" panose="05000000000000000000" pitchFamily="2" charset="2"/>
              </a:rPr>
              <a:t>18 Jun 2024 </a:t>
            </a:r>
          </a:p>
          <a:p>
            <a:r>
              <a:rPr lang="en-ID" sz="3200" dirty="0" err="1"/>
              <a:t>Praktikum</a:t>
            </a:r>
            <a:r>
              <a:rPr lang="en-ID" sz="3200" dirty="0"/>
              <a:t>:</a:t>
            </a:r>
          </a:p>
          <a:p>
            <a:pPr marL="742950" indent="-742950">
              <a:buAutoNum type="arabicPeriod"/>
            </a:pPr>
            <a:r>
              <a:rPr lang="en-ID" sz="3200" dirty="0"/>
              <a:t>12 Mar 2024 </a:t>
            </a:r>
            <a:r>
              <a:rPr lang="en-ID" sz="3200" dirty="0">
                <a:sym typeface="Wingdings" panose="05000000000000000000" pitchFamily="2" charset="2"/>
              </a:rPr>
              <a:t></a:t>
            </a:r>
          </a:p>
          <a:p>
            <a:pPr marL="742950" indent="-742950">
              <a:buAutoNum type="arabicPeriod"/>
            </a:pPr>
            <a:r>
              <a:rPr lang="en-ID" sz="3200" dirty="0">
                <a:sym typeface="Wingdings" panose="05000000000000000000" pitchFamily="2" charset="2"/>
              </a:rPr>
              <a:t>18 Jun 2024 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3236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Frank M. </a:t>
            </a:r>
            <a:r>
              <a:rPr lang="en-US" sz="2400" dirty="0" err="1"/>
              <a:t>Carrano</a:t>
            </a:r>
            <a:r>
              <a:rPr lang="en-US" sz="2400" dirty="0"/>
              <a:t>, “Data Structures and Abstraction with Java” 3</a:t>
            </a:r>
            <a:r>
              <a:rPr lang="en-US" sz="2400" baseline="30000" dirty="0"/>
              <a:t>rd</a:t>
            </a:r>
            <a:r>
              <a:rPr lang="en-US" sz="2400" dirty="0"/>
              <a:t> edition, Upper Saddle River: Pearson Education Inc., 2012</a:t>
            </a:r>
            <a:endParaRPr lang="id-ID" sz="2400" dirty="0"/>
          </a:p>
          <a:p>
            <a:pPr lvl="0"/>
            <a:r>
              <a:rPr lang="en-US" sz="2400" dirty="0"/>
              <a:t>Mark Allen Weiss, “Data Structures and Problem Solving using Java” 4</a:t>
            </a:r>
            <a:r>
              <a:rPr lang="en-US" sz="2400" baseline="30000" dirty="0"/>
              <a:t>th</a:t>
            </a:r>
            <a:r>
              <a:rPr lang="en-US" sz="2400" dirty="0"/>
              <a:t> edition, Boston: Pearson – Addison Wesley, 2010</a:t>
            </a:r>
            <a:endParaRPr lang="id-ID" sz="2400" dirty="0"/>
          </a:p>
          <a:p>
            <a:pPr lvl="0"/>
            <a:r>
              <a:rPr lang="en-US" sz="2400" dirty="0"/>
              <a:t>Michael T. Goodrich, Roberto </a:t>
            </a:r>
            <a:r>
              <a:rPr lang="en-US" sz="2400" dirty="0" err="1"/>
              <a:t>Tamassia</a:t>
            </a:r>
            <a:r>
              <a:rPr lang="en-US" sz="2400" dirty="0"/>
              <a:t>, and Michael H </a:t>
            </a:r>
            <a:r>
              <a:rPr lang="en-US" sz="2400" dirty="0" err="1"/>
              <a:t>Godwasser</a:t>
            </a:r>
            <a:r>
              <a:rPr lang="en-US" sz="2400" dirty="0"/>
              <a:t>, “Data Structures and Algorithm in Java”,6</a:t>
            </a:r>
            <a:r>
              <a:rPr lang="en-US" sz="2400" baseline="30000" dirty="0"/>
              <a:t>th</a:t>
            </a:r>
            <a:r>
              <a:rPr lang="en-US" sz="2400" dirty="0"/>
              <a:t> edition, Hoboken: John Wiley &amp; Sons, 2014.</a:t>
            </a:r>
            <a:endParaRPr lang="id-ID" sz="2400" dirty="0"/>
          </a:p>
          <a:p>
            <a:pPr lvl="0"/>
            <a:r>
              <a:rPr lang="en-US" sz="2400" dirty="0"/>
              <a:t>William J Collins, “Data Structures and Java Collections Framework”, Hoboken: John Wiley &amp; Sons, 2011.</a:t>
            </a:r>
            <a:endParaRPr lang="id-ID" sz="2400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8373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Nilai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876800"/>
          </a:xfrm>
        </p:spPr>
        <p:txBody>
          <a:bodyPr/>
          <a:lstStyle/>
          <a:p>
            <a:pPr eaLnBrk="1" hangingPunct="1"/>
            <a:r>
              <a:rPr lang="en-US" sz="3600" b="1" dirty="0"/>
              <a:t>PR </a:t>
            </a:r>
            <a:r>
              <a:rPr lang="en-US" sz="3600" b="1" dirty="0" err="1"/>
              <a:t>Kuliah</a:t>
            </a:r>
            <a:r>
              <a:rPr lang="en-US" sz="3600" b="1" dirty="0"/>
              <a:t>: 10%</a:t>
            </a:r>
          </a:p>
          <a:p>
            <a:pPr eaLnBrk="1" hangingPunct="1"/>
            <a:r>
              <a:rPr lang="en-US" sz="3600" b="1" dirty="0"/>
              <a:t>PR </a:t>
            </a:r>
            <a:r>
              <a:rPr lang="en-US" sz="3600" b="1" dirty="0" err="1"/>
              <a:t>Praktikum</a:t>
            </a:r>
            <a:r>
              <a:rPr lang="en-US" sz="3600" b="1" dirty="0"/>
              <a:t>: 10 %</a:t>
            </a:r>
          </a:p>
          <a:p>
            <a:r>
              <a:rPr lang="en-US" sz="3600" b="1" dirty="0" err="1">
                <a:solidFill>
                  <a:prstClr val="black"/>
                </a:solidFill>
              </a:rPr>
              <a:t>Kuis</a:t>
            </a:r>
            <a:r>
              <a:rPr lang="en-US" sz="3600" b="1" dirty="0">
                <a:solidFill>
                  <a:prstClr val="black"/>
                </a:solidFill>
              </a:rPr>
              <a:t>: 20% (</a:t>
            </a:r>
            <a:r>
              <a:rPr lang="en-US" sz="3600" b="1" dirty="0" err="1">
                <a:solidFill>
                  <a:prstClr val="black"/>
                </a:solidFill>
              </a:rPr>
              <a:t>tgl</a:t>
            </a:r>
            <a:r>
              <a:rPr lang="en-US" sz="3600" b="1" dirty="0">
                <a:solidFill>
                  <a:prstClr val="black"/>
                </a:solidFill>
              </a:rPr>
              <a:t> 4 Jun 2024)</a:t>
            </a:r>
            <a:endParaRPr lang="en-US" sz="3600" b="1" dirty="0"/>
          </a:p>
          <a:p>
            <a:pPr eaLnBrk="1" hangingPunct="1"/>
            <a:r>
              <a:rPr lang="en-US" sz="3600" b="1" dirty="0"/>
              <a:t>UTS: 30 %</a:t>
            </a:r>
          </a:p>
          <a:p>
            <a:pPr eaLnBrk="1" hangingPunct="1"/>
            <a:r>
              <a:rPr lang="en-US" sz="3600" b="1" dirty="0"/>
              <a:t>UAS: 30 % (</a:t>
            </a:r>
            <a:r>
              <a:rPr lang="en-US" sz="3600" b="1" dirty="0" err="1"/>
              <a:t>Laporan</a:t>
            </a:r>
            <a:r>
              <a:rPr lang="en-US" sz="3600" b="1" dirty="0"/>
              <a:t> </a:t>
            </a:r>
            <a:r>
              <a:rPr lang="en-US" sz="3600" b="1" dirty="0" err="1"/>
              <a:t>tugas</a:t>
            </a:r>
            <a:r>
              <a:rPr lang="en-US" sz="3600" b="1" dirty="0"/>
              <a:t> &amp; </a:t>
            </a:r>
            <a:r>
              <a:rPr lang="en-US" sz="3600" b="1" dirty="0" err="1"/>
              <a:t>Presentasi</a:t>
            </a:r>
            <a:r>
              <a:rPr lang="en-US" sz="3600" b="1" dirty="0"/>
              <a:t>)</a:t>
            </a:r>
          </a:p>
          <a:p>
            <a:pPr eaLnBrk="1" hangingPunct="1"/>
            <a:r>
              <a:rPr lang="en-US" sz="3600" b="1" dirty="0"/>
              <a:t>Nilai UAS </a:t>
            </a:r>
            <a:r>
              <a:rPr lang="en-US" sz="3600" b="1" dirty="0" err="1"/>
              <a:t>dapat</a:t>
            </a:r>
            <a:r>
              <a:rPr lang="en-US" sz="3600" b="1" dirty="0"/>
              <a:t> </a:t>
            </a:r>
            <a:r>
              <a:rPr lang="en-US" sz="3600" b="1" dirty="0" err="1"/>
              <a:t>diinput</a:t>
            </a:r>
            <a:r>
              <a:rPr lang="en-US" sz="3600" b="1" dirty="0"/>
              <a:t> </a:t>
            </a:r>
            <a:r>
              <a:rPr lang="en-US" sz="3600" b="1" dirty="0" err="1"/>
              <a:t>apabila</a:t>
            </a:r>
            <a:r>
              <a:rPr lang="en-US" sz="3600" b="1" dirty="0"/>
              <a:t> minimal </a:t>
            </a:r>
            <a:r>
              <a:rPr lang="en-US" sz="3600" b="1" dirty="0" err="1"/>
              <a:t>kehadiran</a:t>
            </a:r>
            <a:r>
              <a:rPr lang="en-US" sz="3600" b="1" dirty="0"/>
              <a:t>: 75 %</a:t>
            </a:r>
          </a:p>
        </p:txBody>
      </p:sp>
    </p:spTree>
    <p:extLst>
      <p:ext uri="{BB962C8B-B14F-4D97-AF65-F5344CB8AC3E}">
        <p14:creationId xmlns:p14="http://schemas.microsoft.com/office/powerpoint/2010/main" val="292016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 </a:t>
            </a:r>
            <a:r>
              <a:rPr lang="en-US" dirty="0" err="1">
                <a:solidFill>
                  <a:prstClr val="black"/>
                </a:solidFill>
              </a:rPr>
              <a:t>Kuliah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1"/>
            <a:ext cx="8763000" cy="4983164"/>
          </a:xfrm>
        </p:spPr>
        <p:txBody>
          <a:bodyPr/>
          <a:lstStyle/>
          <a:p>
            <a:pPr lvl="0"/>
            <a:r>
              <a:rPr lang="en-US" sz="2800" dirty="0" err="1">
                <a:solidFill>
                  <a:prstClr val="black"/>
                </a:solidFill>
              </a:rPr>
              <a:t>Buat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kelompok</a:t>
            </a:r>
            <a:r>
              <a:rPr lang="en-US" sz="2800" dirty="0">
                <a:solidFill>
                  <a:prstClr val="black"/>
                </a:solidFill>
              </a:rPr>
              <a:t>, </a:t>
            </a:r>
            <a:r>
              <a:rPr lang="en-US" sz="2800" dirty="0" err="1">
                <a:solidFill>
                  <a:prstClr val="black"/>
                </a:solidFill>
              </a:rPr>
              <a:t>maksimum</a:t>
            </a:r>
            <a:r>
              <a:rPr lang="en-US" sz="2800" dirty="0">
                <a:solidFill>
                  <a:prstClr val="black"/>
                </a:solidFill>
              </a:rPr>
              <a:t> 3 orang</a:t>
            </a: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PR </a:t>
            </a:r>
            <a:r>
              <a:rPr lang="en-US" sz="2800" dirty="0" err="1">
                <a:solidFill>
                  <a:prstClr val="black"/>
                </a:solidFill>
              </a:rPr>
              <a:t>dapat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berupa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pembuatan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algoritma</a:t>
            </a:r>
            <a:r>
              <a:rPr lang="en-US" sz="2800" dirty="0">
                <a:solidFill>
                  <a:prstClr val="black"/>
                </a:solidFill>
              </a:rPr>
              <a:t>, </a:t>
            </a:r>
            <a:r>
              <a:rPr lang="en-US" sz="2800" dirty="0" err="1">
                <a:solidFill>
                  <a:prstClr val="black"/>
                </a:solidFill>
              </a:rPr>
              <a:t>penelusuran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algoritma</a:t>
            </a:r>
            <a:r>
              <a:rPr lang="en-US" sz="2800" dirty="0">
                <a:solidFill>
                  <a:prstClr val="black"/>
                </a:solidFill>
              </a:rPr>
              <a:t>, </a:t>
            </a:r>
            <a:r>
              <a:rPr lang="en-US" sz="2800" dirty="0" err="1">
                <a:solidFill>
                  <a:prstClr val="black"/>
                </a:solidFill>
              </a:rPr>
              <a:t>pembuatan</a:t>
            </a:r>
            <a:r>
              <a:rPr lang="en-US" sz="2800" dirty="0">
                <a:solidFill>
                  <a:prstClr val="black"/>
                </a:solidFill>
              </a:rPr>
              <a:t> proses </a:t>
            </a:r>
            <a:r>
              <a:rPr lang="en-US" sz="2800" dirty="0" err="1">
                <a:solidFill>
                  <a:prstClr val="black"/>
                </a:solidFill>
              </a:rPr>
              <a:t>dan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sebagainya</a:t>
            </a:r>
            <a:endParaRPr lang="en-US" sz="2800" dirty="0">
              <a:solidFill>
                <a:prstClr val="black"/>
              </a:solidFill>
            </a:endParaRP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Waktu </a:t>
            </a:r>
            <a:r>
              <a:rPr lang="en-US" sz="2800" dirty="0" err="1">
                <a:solidFill>
                  <a:prstClr val="black"/>
                </a:solidFill>
              </a:rPr>
              <a:t>pengumpulan</a:t>
            </a:r>
            <a:r>
              <a:rPr lang="en-US" sz="2800" dirty="0">
                <a:solidFill>
                  <a:prstClr val="black"/>
                </a:solidFill>
              </a:rPr>
              <a:t> PR paling </a:t>
            </a:r>
            <a:r>
              <a:rPr lang="en-US" sz="2800" dirty="0" err="1">
                <a:solidFill>
                  <a:prstClr val="black"/>
                </a:solidFill>
              </a:rPr>
              <a:t>lambat</a:t>
            </a:r>
            <a:r>
              <a:rPr lang="en-US" sz="2800" dirty="0">
                <a:solidFill>
                  <a:prstClr val="black"/>
                </a:solidFill>
              </a:rPr>
              <a:t> 1 </a:t>
            </a:r>
            <a:r>
              <a:rPr lang="en-US" sz="2800" dirty="0" err="1">
                <a:solidFill>
                  <a:prstClr val="black"/>
                </a:solidFill>
              </a:rPr>
              <a:t>minggu</a:t>
            </a:r>
            <a:r>
              <a:rPr lang="en-US" sz="2800" dirty="0">
                <a:solidFill>
                  <a:prstClr val="black"/>
                </a:solidFill>
              </a:rPr>
              <a:t>.</a:t>
            </a: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PR </a:t>
            </a:r>
            <a:r>
              <a:rPr lang="en-US" sz="2800" dirty="0" err="1">
                <a:solidFill>
                  <a:prstClr val="black"/>
                </a:solidFill>
              </a:rPr>
              <a:t>dikumpulkan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tertulis</a:t>
            </a:r>
            <a:r>
              <a:rPr lang="en-US" sz="2800" dirty="0">
                <a:solidFill>
                  <a:prstClr val="black"/>
                </a:solidFill>
              </a:rPr>
              <a:t> (offline), </a:t>
            </a:r>
            <a:r>
              <a:rPr lang="en-US" sz="2800" dirty="0" err="1">
                <a:solidFill>
                  <a:prstClr val="black"/>
                </a:solidFill>
              </a:rPr>
              <a:t>tuliskan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nomor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kelompok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beserta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nama</a:t>
            </a:r>
            <a:r>
              <a:rPr lang="en-US" sz="2800" dirty="0">
                <a:solidFill>
                  <a:prstClr val="black"/>
                </a:solidFill>
              </a:rPr>
              <a:t> dan NIM </a:t>
            </a:r>
            <a:r>
              <a:rPr lang="en-US" sz="2800" dirty="0" err="1">
                <a:solidFill>
                  <a:prstClr val="black"/>
                </a:solidFill>
              </a:rPr>
              <a:t>anggota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kelompok</a:t>
            </a:r>
            <a:r>
              <a:rPr lang="en-US" sz="2800" dirty="0">
                <a:solidFill>
                  <a:prstClr val="black"/>
                </a:solidFill>
              </a:rPr>
              <a:t>.</a:t>
            </a:r>
            <a:endParaRPr lang="en-US" sz="2800" b="1" dirty="0">
              <a:solidFill>
                <a:prstClr val="black"/>
              </a:solidFill>
            </a:endParaRPr>
          </a:p>
          <a:p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bentuk</a:t>
            </a:r>
            <a:r>
              <a:rPr lang="en-US" sz="2800" dirty="0"/>
              <a:t> </a:t>
            </a:r>
            <a:r>
              <a:rPr lang="en-US" sz="2800" dirty="0" err="1"/>
              <a:t>kecurangan</a:t>
            </a:r>
            <a:r>
              <a:rPr lang="en-US" sz="2800" dirty="0"/>
              <a:t> (</a:t>
            </a:r>
            <a:r>
              <a:rPr lang="en-US" sz="2800" dirty="0" err="1"/>
              <a:t>contoh</a:t>
            </a:r>
            <a:r>
              <a:rPr lang="en-US" sz="2800" dirty="0"/>
              <a:t> copy paste)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kena</a:t>
            </a:r>
            <a:r>
              <a:rPr lang="en-US" sz="2800" dirty="0"/>
              <a:t> </a:t>
            </a:r>
            <a:r>
              <a:rPr lang="en-US" sz="2800" dirty="0" err="1"/>
              <a:t>hukuman</a:t>
            </a:r>
            <a:r>
              <a:rPr lang="en-US" sz="2800" dirty="0"/>
              <a:t> </a:t>
            </a:r>
            <a:r>
              <a:rPr lang="en-US" sz="2800" dirty="0" err="1"/>
              <a:t>pengurangan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minimal 50% </a:t>
            </a:r>
            <a:endParaRPr lang="en-US" sz="28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3483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z="4400" dirty="0"/>
              <a:t>PR </a:t>
            </a:r>
            <a:r>
              <a:rPr lang="en-US" sz="4400" dirty="0" err="1"/>
              <a:t>Praktikum</a:t>
            </a:r>
            <a:endParaRPr lang="id-ID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91600" cy="5410200"/>
          </a:xfrm>
        </p:spPr>
        <p:txBody>
          <a:bodyPr/>
          <a:lstStyle/>
          <a:p>
            <a:r>
              <a:rPr lang="en-US" sz="2800" dirty="0" err="1"/>
              <a:t>Mengerjakan</a:t>
            </a:r>
            <a:r>
              <a:rPr lang="en-US" sz="2800" dirty="0"/>
              <a:t> </a:t>
            </a:r>
            <a:r>
              <a:rPr lang="en-US" sz="2800" dirty="0" err="1"/>
              <a:t>tugas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bentuk</a:t>
            </a:r>
            <a:r>
              <a:rPr lang="en-US" sz="2800" dirty="0"/>
              <a:t> program Java</a:t>
            </a:r>
          </a:p>
          <a:p>
            <a:r>
              <a:rPr lang="en-US" sz="2800" dirty="0" err="1"/>
              <a:t>Tugas</a:t>
            </a:r>
            <a:r>
              <a:rPr lang="en-US" sz="2800" dirty="0"/>
              <a:t> </a:t>
            </a:r>
            <a:r>
              <a:rPr lang="en-US" sz="2800" dirty="0" err="1"/>
              <a:t>dikerjakan</a:t>
            </a:r>
            <a:r>
              <a:rPr lang="en-US" sz="2800" dirty="0"/>
              <a:t> </a:t>
            </a:r>
            <a:r>
              <a:rPr lang="en-US" sz="2800" dirty="0" err="1"/>
              <a:t>berkelompok</a:t>
            </a:r>
            <a:r>
              <a:rPr lang="en-US" sz="2800" dirty="0"/>
              <a:t>, </a:t>
            </a:r>
            <a:r>
              <a:rPr lang="en-US" sz="2800" dirty="0" err="1"/>
              <a:t>maksimum</a:t>
            </a:r>
            <a:r>
              <a:rPr lang="en-US" sz="2800" dirty="0"/>
              <a:t> 3 orang</a:t>
            </a:r>
          </a:p>
          <a:p>
            <a:pPr marL="420688" marR="0" lvl="0" indent="-420688" algn="l" defTabSz="5619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Waktu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pengumpulan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PR paling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lambat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1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minggu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lang="en-US" sz="2800" dirty="0"/>
          </a:p>
          <a:p>
            <a:pPr lvl="0"/>
            <a:r>
              <a:rPr lang="en-US" sz="2800" dirty="0" err="1">
                <a:solidFill>
                  <a:prstClr val="black"/>
                </a:solidFill>
              </a:rPr>
              <a:t>Tugas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dikumpulkan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dalam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bentuk</a:t>
            </a:r>
            <a:r>
              <a:rPr lang="en-US" sz="2800" dirty="0">
                <a:solidFill>
                  <a:prstClr val="black"/>
                </a:solidFill>
              </a:rPr>
              <a:t> file </a:t>
            </a:r>
            <a:r>
              <a:rPr lang="en-US" sz="2800" dirty="0" err="1">
                <a:solidFill>
                  <a:prstClr val="black"/>
                </a:solidFill>
              </a:rPr>
              <a:t>dengan</a:t>
            </a:r>
            <a:r>
              <a:rPr lang="en-US" sz="2800" dirty="0">
                <a:solidFill>
                  <a:prstClr val="black"/>
                </a:solidFill>
              </a:rPr>
              <a:t> format txt dan </a:t>
            </a:r>
            <a:r>
              <a:rPr lang="en-US" sz="2800" dirty="0" err="1">
                <a:solidFill>
                  <a:prstClr val="black"/>
                </a:solidFill>
              </a:rPr>
              <a:t>dikirimkan</a:t>
            </a:r>
            <a:r>
              <a:rPr lang="en-US" sz="2800" dirty="0">
                <a:solidFill>
                  <a:prstClr val="black"/>
                </a:solidFill>
              </a:rPr>
              <a:t> via email </a:t>
            </a:r>
            <a:r>
              <a:rPr lang="en-US" sz="2800" dirty="0" err="1">
                <a:solidFill>
                  <a:prstClr val="black"/>
                </a:solidFill>
              </a:rPr>
              <a:t>ke</a:t>
            </a:r>
            <a:r>
              <a:rPr lang="en-US" sz="2800" dirty="0">
                <a:solidFill>
                  <a:prstClr val="black"/>
                </a:solidFill>
              </a:rPr>
              <a:t>: </a:t>
            </a:r>
            <a:r>
              <a:rPr lang="en-US" sz="2800" dirty="0">
                <a:solidFill>
                  <a:prstClr val="black"/>
                </a:solidFill>
                <a:hlinkClick r:id="rId2"/>
              </a:rPr>
              <a:t>jeannyp@fti.untar.ac.id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dengan</a:t>
            </a:r>
            <a:r>
              <a:rPr lang="en-US" sz="2800" dirty="0">
                <a:solidFill>
                  <a:prstClr val="black"/>
                </a:solidFill>
              </a:rPr>
              <a:t> subject email: </a:t>
            </a:r>
            <a:r>
              <a:rPr lang="en-US" sz="2800" b="1" dirty="0" err="1">
                <a:solidFill>
                  <a:prstClr val="black"/>
                </a:solidFill>
              </a:rPr>
              <a:t>Praktikum</a:t>
            </a:r>
            <a:r>
              <a:rPr lang="en-US" sz="2800" b="1" dirty="0">
                <a:solidFill>
                  <a:prstClr val="black"/>
                </a:solidFill>
              </a:rPr>
              <a:t> </a:t>
            </a:r>
            <a:r>
              <a:rPr lang="en-US" sz="2800" b="1" dirty="0" err="1">
                <a:solidFill>
                  <a:prstClr val="black"/>
                </a:solidFill>
              </a:rPr>
              <a:t>ke</a:t>
            </a:r>
            <a:r>
              <a:rPr lang="en-US" sz="2800" b="1" dirty="0">
                <a:solidFill>
                  <a:prstClr val="black"/>
                </a:solidFill>
              </a:rPr>
              <a:t> xx </a:t>
            </a:r>
            <a:r>
              <a:rPr lang="en-US" sz="2800" b="1" dirty="0" err="1">
                <a:solidFill>
                  <a:prstClr val="black"/>
                </a:solidFill>
              </a:rPr>
              <a:t>kelas</a:t>
            </a:r>
            <a:r>
              <a:rPr lang="en-US" sz="2800" b="1" dirty="0">
                <a:solidFill>
                  <a:prstClr val="black"/>
                </a:solidFill>
              </a:rPr>
              <a:t> D</a:t>
            </a:r>
          </a:p>
          <a:p>
            <a:r>
              <a:rPr lang="en-US" sz="2800" dirty="0" err="1">
                <a:solidFill>
                  <a:prstClr val="black"/>
                </a:solidFill>
              </a:rPr>
              <a:t>Tuliskan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nomor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kelompok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beserta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nama</a:t>
            </a:r>
            <a:r>
              <a:rPr lang="en-US" sz="2800" dirty="0">
                <a:solidFill>
                  <a:prstClr val="black"/>
                </a:solidFill>
              </a:rPr>
              <a:t> dan NIM </a:t>
            </a:r>
            <a:r>
              <a:rPr lang="en-US" sz="2800" dirty="0" err="1">
                <a:solidFill>
                  <a:prstClr val="black"/>
                </a:solidFill>
              </a:rPr>
              <a:t>anggota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kelompok</a:t>
            </a:r>
            <a:r>
              <a:rPr lang="en-US" sz="2800" dirty="0">
                <a:solidFill>
                  <a:prstClr val="black"/>
                </a:solidFill>
              </a:rPr>
              <a:t> di </a:t>
            </a:r>
            <a:r>
              <a:rPr lang="en-US" sz="2800" dirty="0" err="1">
                <a:solidFill>
                  <a:prstClr val="black"/>
                </a:solidFill>
              </a:rPr>
              <a:t>awal</a:t>
            </a:r>
            <a:r>
              <a:rPr lang="en-US" sz="2800" dirty="0">
                <a:solidFill>
                  <a:prstClr val="black"/>
                </a:solidFill>
              </a:rPr>
              <a:t> file.</a:t>
            </a:r>
          </a:p>
          <a:p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bentuk</a:t>
            </a:r>
            <a:r>
              <a:rPr lang="en-US" sz="2800" dirty="0"/>
              <a:t> </a:t>
            </a:r>
            <a:r>
              <a:rPr lang="en-US" sz="2800" dirty="0" err="1"/>
              <a:t>kecurangan</a:t>
            </a:r>
            <a:r>
              <a:rPr lang="en-US" sz="2800" dirty="0"/>
              <a:t> (</a:t>
            </a:r>
            <a:r>
              <a:rPr lang="en-US" sz="2800" dirty="0" err="1"/>
              <a:t>contoh</a:t>
            </a:r>
            <a:r>
              <a:rPr lang="en-US" sz="2800" dirty="0"/>
              <a:t> copy paste)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kena</a:t>
            </a:r>
            <a:r>
              <a:rPr lang="en-US" sz="2800" dirty="0"/>
              <a:t> </a:t>
            </a:r>
            <a:r>
              <a:rPr lang="en-US" sz="2800" dirty="0" err="1"/>
              <a:t>hukuman</a:t>
            </a:r>
            <a:r>
              <a:rPr lang="en-US" sz="2800" dirty="0"/>
              <a:t> </a:t>
            </a:r>
            <a:r>
              <a:rPr lang="en-US" sz="2800" dirty="0" err="1"/>
              <a:t>pengurangan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minimal 50% </a:t>
            </a:r>
          </a:p>
          <a:p>
            <a:r>
              <a:rPr lang="en-US" sz="2800" dirty="0" err="1"/>
              <a:t>Asisten</a:t>
            </a:r>
            <a:r>
              <a:rPr lang="en-US" sz="2800" dirty="0"/>
              <a:t>: </a:t>
            </a:r>
          </a:p>
          <a:p>
            <a:pPr marL="1687512" lvl="3" indent="0">
              <a:buNone/>
            </a:pP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91759766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22E5FE657877364895F0CC71412C1266" ma:contentTypeVersion="0" ma:contentTypeDescription="Buat sebuah dokumen baru." ma:contentTypeScope="" ma:versionID="6bb044d2c038fa1e853f282fda954c4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672bb3d9f07a9f6a019c11bd494821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3B6CE0-582C-44B3-B92F-AF74333D5A2D}"/>
</file>

<file path=customXml/itemProps2.xml><?xml version="1.0" encoding="utf-8"?>
<ds:datastoreItem xmlns:ds="http://schemas.openxmlformats.org/officeDocument/2006/customXml" ds:itemID="{94D2D556-75F7-4586-B941-CE4B6DEBC0E8}"/>
</file>

<file path=customXml/itemProps3.xml><?xml version="1.0" encoding="utf-8"?>
<ds:datastoreItem xmlns:ds="http://schemas.openxmlformats.org/officeDocument/2006/customXml" ds:itemID="{8EC95B7D-FA91-4974-B8D7-D5B126647C34}"/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939</Words>
  <Application>Microsoft Office PowerPoint</Application>
  <PresentationFormat>On-screen Show (4:3)</PresentationFormat>
  <Paragraphs>143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Times New Roman</vt:lpstr>
      <vt:lpstr>Wingdings</vt:lpstr>
      <vt:lpstr>Wingdings 2</vt:lpstr>
      <vt:lpstr>Theme2</vt:lpstr>
      <vt:lpstr>Data Structures</vt:lpstr>
      <vt:lpstr>Perkuliahan</vt:lpstr>
      <vt:lpstr>Rencana Jadwal Tatap Muka Kelas D:</vt:lpstr>
      <vt:lpstr>Rencana Jadwal Praktikum Kelas D</vt:lpstr>
      <vt:lpstr>Jadwal Pengganti</vt:lpstr>
      <vt:lpstr>Referensi</vt:lpstr>
      <vt:lpstr>Persentase Nilai</vt:lpstr>
      <vt:lpstr>PR Kuliah</vt:lpstr>
      <vt:lpstr>PR Praktikum</vt:lpstr>
      <vt:lpstr>Tugas Kuliah &amp; UAS</vt:lpstr>
      <vt:lpstr>UTS dan KUIS</vt:lpstr>
      <vt:lpstr>Perjanjian Perkuliahan</vt:lpstr>
      <vt:lpstr>Target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Data</dc:title>
  <dc:creator>Pono</dc:creator>
  <cp:lastModifiedBy>Jeanny Pragantha</cp:lastModifiedBy>
  <cp:revision>27</cp:revision>
  <dcterms:created xsi:type="dcterms:W3CDTF">2021-02-04T06:30:28Z</dcterms:created>
  <dcterms:modified xsi:type="dcterms:W3CDTF">2024-02-16T05:44:31Z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0x01010022E5FE657877364895F0CC71412C1266</vt:lpwstr>
  </property>
</Properties>
</file>