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89" r:id="rId6"/>
    <p:sldMasterId id="2147483703" r:id="rId7"/>
  </p:sldMasterIdLst>
  <p:notesMasterIdLst>
    <p:notesMasterId r:id="rId59"/>
  </p:notesMasterIdLst>
  <p:sldIdLst>
    <p:sldId id="257" r:id="rId8"/>
    <p:sldId id="258" r:id="rId9"/>
    <p:sldId id="299" r:id="rId10"/>
    <p:sldId id="314" r:id="rId11"/>
    <p:sldId id="310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01" r:id="rId21"/>
    <p:sldId id="300" r:id="rId22"/>
    <p:sldId id="302" r:id="rId23"/>
    <p:sldId id="323" r:id="rId24"/>
    <p:sldId id="304" r:id="rId25"/>
    <p:sldId id="305" r:id="rId26"/>
    <p:sldId id="324" r:id="rId27"/>
    <p:sldId id="311" r:id="rId28"/>
    <p:sldId id="282" r:id="rId29"/>
    <p:sldId id="327" r:id="rId30"/>
    <p:sldId id="330" r:id="rId31"/>
    <p:sldId id="32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8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29" r:id="rId51"/>
    <p:sldId id="342" r:id="rId52"/>
    <p:sldId id="339" r:id="rId53"/>
    <p:sldId id="341" r:id="rId54"/>
    <p:sldId id="340" r:id="rId55"/>
    <p:sldId id="343" r:id="rId56"/>
    <p:sldId id="312" r:id="rId57"/>
    <p:sldId id="313" r:id="rId5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9F09F-044C-FC56-CE1A-C01667064338}" v="109" dt="2024-06-08T14:15:4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microsoft.com/office/2016/11/relationships/changesInfo" Target="changesInfos/changesInfo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ALVINO SUGANDI" userId="S::mario.535230156@stu.untar.ac.id::3081597c-66d1-4b7a-957d-1015a522ba48" providerId="AD" clId="Web-{EC697849-BD06-DEFD-B708-1EEBAF563470}"/>
    <pc:docChg chg="modSld">
      <pc:chgData name="MARIO ALVINO SUGANDI" userId="S::mario.535230156@stu.untar.ac.id::3081597c-66d1-4b7a-957d-1015a522ba48" providerId="AD" clId="Web-{EC697849-BD06-DEFD-B708-1EEBAF563470}" dt="2024-05-27T06:15:40.695" v="1" actId="1076"/>
      <pc:docMkLst>
        <pc:docMk/>
      </pc:docMkLst>
      <pc:sldChg chg="modSp">
        <pc:chgData name="MARIO ALVINO SUGANDI" userId="S::mario.535230156@stu.untar.ac.id::3081597c-66d1-4b7a-957d-1015a522ba48" providerId="AD" clId="Web-{EC697849-BD06-DEFD-B708-1EEBAF563470}" dt="2024-05-27T06:15:40.695" v="1" actId="1076"/>
        <pc:sldMkLst>
          <pc:docMk/>
          <pc:sldMk cId="325578919" sldId="315"/>
        </pc:sldMkLst>
        <pc:picChg chg="mod">
          <ac:chgData name="MARIO ALVINO SUGANDI" userId="S::mario.535230156@stu.untar.ac.id::3081597c-66d1-4b7a-957d-1015a522ba48" providerId="AD" clId="Web-{EC697849-BD06-DEFD-B708-1EEBAF563470}" dt="2024-05-27T06:15:40.695" v="1" actId="1076"/>
          <ac:picMkLst>
            <pc:docMk/>
            <pc:sldMk cId="325578919" sldId="315"/>
            <ac:picMk id="1026" creationId="{00000000-0000-0000-0000-000000000000}"/>
          </ac:picMkLst>
        </pc:picChg>
      </pc:sldChg>
    </pc:docChg>
  </pc:docChgLst>
  <pc:docChgLst>
    <pc:chgData name="FAHRRANDY ESTEVVAN" userId="S::fahrrandy.535230157@stu.untar.ac.id::60254dc2-b183-4a81-b69f-9cee4dc72f27" providerId="AD" clId="Web-{2187CA4A-6292-0A87-3292-63F1BEA1EC62}"/>
    <pc:docChg chg="sldOrd">
      <pc:chgData name="FAHRRANDY ESTEVVAN" userId="S::fahrrandy.535230157@stu.untar.ac.id::60254dc2-b183-4a81-b69f-9cee4dc72f27" providerId="AD" clId="Web-{2187CA4A-6292-0A87-3292-63F1BEA1EC62}" dt="2024-05-26T05:36:45.860" v="0"/>
      <pc:docMkLst>
        <pc:docMk/>
      </pc:docMkLst>
      <pc:sldChg chg="ord">
        <pc:chgData name="FAHRRANDY ESTEVVAN" userId="S::fahrrandy.535230157@stu.untar.ac.id::60254dc2-b183-4a81-b69f-9cee4dc72f27" providerId="AD" clId="Web-{2187CA4A-6292-0A87-3292-63F1BEA1EC62}" dt="2024-05-26T05:36:45.860" v="0"/>
        <pc:sldMkLst>
          <pc:docMk/>
          <pc:sldMk cId="4065508561" sldId="300"/>
        </pc:sldMkLst>
      </pc:sldChg>
    </pc:docChg>
  </pc:docChgLst>
  <pc:docChgLst>
    <pc:chgData name="MUHAMMAD GALANG DINING SAMUDRA" userId="55c5e6e4-83fb-4f62-8183-a095fe9bc037" providerId="ADAL" clId="{7BEC6023-5AD3-8A41-B1A0-70670B33A116}"/>
    <pc:docChg chg="modSld">
      <pc:chgData name="MUHAMMAD GALANG DINING SAMUDRA" userId="55c5e6e4-83fb-4f62-8183-a095fe9bc037" providerId="ADAL" clId="{7BEC6023-5AD3-8A41-B1A0-70670B33A116}" dt="2024-06-01T05:23:14.835" v="4" actId="20577"/>
      <pc:docMkLst>
        <pc:docMk/>
      </pc:docMkLst>
      <pc:sldChg chg="modSp mod">
        <pc:chgData name="MUHAMMAD GALANG DINING SAMUDRA" userId="55c5e6e4-83fb-4f62-8183-a095fe9bc037" providerId="ADAL" clId="{7BEC6023-5AD3-8A41-B1A0-70670B33A116}" dt="2024-05-23T02:16:35.379" v="1" actId="20577"/>
        <pc:sldMkLst>
          <pc:docMk/>
          <pc:sldMk cId="2300699460" sldId="318"/>
        </pc:sldMkLst>
        <pc:spChg chg="mod">
          <ac:chgData name="MUHAMMAD GALANG DINING SAMUDRA" userId="55c5e6e4-83fb-4f62-8183-a095fe9bc037" providerId="ADAL" clId="{7BEC6023-5AD3-8A41-B1A0-70670B33A116}" dt="2024-05-23T02:16:35.379" v="1" actId="20577"/>
          <ac:spMkLst>
            <pc:docMk/>
            <pc:sldMk cId="2300699460" sldId="318"/>
            <ac:spMk id="6" creationId="{00000000-0000-0000-0000-000000000000}"/>
          </ac:spMkLst>
        </pc:spChg>
      </pc:sldChg>
      <pc:sldChg chg="modSp mod">
        <pc:chgData name="MUHAMMAD GALANG DINING SAMUDRA" userId="55c5e6e4-83fb-4f62-8183-a095fe9bc037" providerId="ADAL" clId="{7BEC6023-5AD3-8A41-B1A0-70670B33A116}" dt="2024-06-01T05:23:14.835" v="4" actId="20577"/>
        <pc:sldMkLst>
          <pc:docMk/>
          <pc:sldMk cId="3730692434" sldId="332"/>
        </pc:sldMkLst>
        <pc:spChg chg="mod">
          <ac:chgData name="MUHAMMAD GALANG DINING SAMUDRA" userId="55c5e6e4-83fb-4f62-8183-a095fe9bc037" providerId="ADAL" clId="{7BEC6023-5AD3-8A41-B1A0-70670B33A116}" dt="2024-06-01T05:23:14.835" v="4" actId="20577"/>
          <ac:spMkLst>
            <pc:docMk/>
            <pc:sldMk cId="3730692434" sldId="332"/>
            <ac:spMk id="52227" creationId="{00000000-0000-0000-0000-000000000000}"/>
          </ac:spMkLst>
        </pc:spChg>
      </pc:sldChg>
    </pc:docChg>
  </pc:docChgLst>
  <pc:docChgLst>
    <pc:chgData name="MUHAMMAD BUDIMAN ROCKY SETIAWAN" userId="S::muhammad.535230104@stu.untar.ac.id::81992dbf-eec6-470f-a9e3-06d2d7e712e3" providerId="AD" clId="Web-{4FD28740-A476-A164-84DC-1867384701B4}"/>
    <pc:docChg chg="addSld delSld">
      <pc:chgData name="MUHAMMAD BUDIMAN ROCKY SETIAWAN" userId="S::muhammad.535230104@stu.untar.ac.id::81992dbf-eec6-470f-a9e3-06d2d7e712e3" providerId="AD" clId="Web-{4FD28740-A476-A164-84DC-1867384701B4}" dt="2024-05-20T02:26:43.019" v="1"/>
      <pc:docMkLst>
        <pc:docMk/>
      </pc:docMkLst>
      <pc:sldChg chg="new del">
        <pc:chgData name="MUHAMMAD BUDIMAN ROCKY SETIAWAN" userId="S::muhammad.535230104@stu.untar.ac.id::81992dbf-eec6-470f-a9e3-06d2d7e712e3" providerId="AD" clId="Web-{4FD28740-A476-A164-84DC-1867384701B4}" dt="2024-05-20T02:26:43.019" v="1"/>
        <pc:sldMkLst>
          <pc:docMk/>
          <pc:sldMk cId="3719872354" sldId="344"/>
        </pc:sldMkLst>
      </pc:sldChg>
    </pc:docChg>
  </pc:docChgLst>
  <pc:docChgLst>
    <pc:chgData name="BRYAN BRYAN" userId="S::bryan.535230124@stu.untar.ac.id::787ac493-de28-4434-a43a-b3f07879d6a0" providerId="AD" clId="Web-{C529D032-4E3D-43FC-85AD-3E45E56BF820}"/>
    <pc:docChg chg="modSld">
      <pc:chgData name="BRYAN BRYAN" userId="S::bryan.535230124@stu.untar.ac.id::787ac493-de28-4434-a43a-b3f07879d6a0" providerId="AD" clId="Web-{C529D032-4E3D-43FC-85AD-3E45E56BF820}" dt="2024-05-25T11:48:04.187" v="1"/>
      <pc:docMkLst>
        <pc:docMk/>
      </pc:docMkLst>
      <pc:sldChg chg="modSp">
        <pc:chgData name="BRYAN BRYAN" userId="S::bryan.535230124@stu.untar.ac.id::787ac493-de28-4434-a43a-b3f07879d6a0" providerId="AD" clId="Web-{C529D032-4E3D-43FC-85AD-3E45E56BF820}" dt="2024-05-25T11:48:04.187" v="1"/>
        <pc:sldMkLst>
          <pc:docMk/>
          <pc:sldMk cId="3185706920" sldId="340"/>
        </pc:sldMkLst>
        <pc:picChg chg="mod modCrop">
          <ac:chgData name="BRYAN BRYAN" userId="S::bryan.535230124@stu.untar.ac.id::787ac493-de28-4434-a43a-b3f07879d6a0" providerId="AD" clId="Web-{C529D032-4E3D-43FC-85AD-3E45E56BF820}" dt="2024-05-25T11:48:04.187" v="1"/>
          <ac:picMkLst>
            <pc:docMk/>
            <pc:sldMk cId="3185706920" sldId="340"/>
            <ac:picMk id="53252" creationId="{00000000-0000-0000-0000-000000000000}"/>
          </ac:picMkLst>
        </pc:picChg>
      </pc:sldChg>
    </pc:docChg>
  </pc:docChgLst>
  <pc:docChgLst>
    <pc:chgData name="WILLIAM WENSTEIN" userId="S::william.535230099@stu.untar.ac.id::abdf8fd1-fc56-4cae-8d39-705c5211c101" providerId="AD" clId="Web-{249910D0-A4F9-AEE6-7988-2914567E7BED}"/>
    <pc:docChg chg="modSld">
      <pc:chgData name="WILLIAM WENSTEIN" userId="S::william.535230099@stu.untar.ac.id::abdf8fd1-fc56-4cae-8d39-705c5211c101" providerId="AD" clId="Web-{249910D0-A4F9-AEE6-7988-2914567E7BED}" dt="2024-06-04T16:57:22.847" v="0" actId="1076"/>
      <pc:docMkLst>
        <pc:docMk/>
      </pc:docMkLst>
      <pc:sldChg chg="modSp">
        <pc:chgData name="WILLIAM WENSTEIN" userId="S::william.535230099@stu.untar.ac.id::abdf8fd1-fc56-4cae-8d39-705c5211c101" providerId="AD" clId="Web-{249910D0-A4F9-AEE6-7988-2914567E7BED}" dt="2024-06-04T16:57:22.847" v="0" actId="1076"/>
        <pc:sldMkLst>
          <pc:docMk/>
          <pc:sldMk cId="66028364" sldId="284"/>
        </pc:sldMkLst>
        <pc:spChg chg="mod">
          <ac:chgData name="WILLIAM WENSTEIN" userId="S::william.535230099@stu.untar.ac.id::abdf8fd1-fc56-4cae-8d39-705c5211c101" providerId="AD" clId="Web-{249910D0-A4F9-AEE6-7988-2914567E7BED}" dt="2024-06-04T16:57:22.847" v="0" actId="1076"/>
          <ac:spMkLst>
            <pc:docMk/>
            <pc:sldMk cId="66028364" sldId="284"/>
            <ac:spMk id="52243" creationId="{00000000-0000-0000-0000-000000000000}"/>
          </ac:spMkLst>
        </pc:spChg>
      </pc:sldChg>
    </pc:docChg>
  </pc:docChgLst>
  <pc:docChgLst>
    <pc:chgData name="WILLIAM WENSTEIN" userId="S::william.535230099@stu.untar.ac.id::abdf8fd1-fc56-4cae-8d39-705c5211c101" providerId="AD" clId="Web-{ABC9F09F-044C-FC56-CE1A-C01667064338}"/>
    <pc:docChg chg="delSld">
      <pc:chgData name="WILLIAM WENSTEIN" userId="S::william.535230099@stu.untar.ac.id::abdf8fd1-fc56-4cae-8d39-705c5211c101" providerId="AD" clId="Web-{ABC9F09F-044C-FC56-CE1A-C01667064338}" dt="2024-06-08T14:15:31.070" v="1"/>
      <pc:docMkLst>
        <pc:docMk/>
      </pc:docMkLst>
      <pc:sldChg chg="del">
        <pc:chgData name="WILLIAM WENSTEIN" userId="S::william.535230099@stu.untar.ac.id::abdf8fd1-fc56-4cae-8d39-705c5211c101" providerId="AD" clId="Web-{ABC9F09F-044C-FC56-CE1A-C01667064338}" dt="2024-06-08T14:15:30.539" v="0"/>
        <pc:sldMkLst>
          <pc:docMk/>
          <pc:sldMk cId="325578919" sldId="315"/>
        </pc:sldMkLst>
      </pc:sldChg>
      <pc:sldChg chg="del">
        <pc:chgData name="WILLIAM WENSTEIN" userId="S::william.535230099@stu.untar.ac.id::abdf8fd1-fc56-4cae-8d39-705c5211c101" providerId="AD" clId="Web-{ABC9F09F-044C-FC56-CE1A-C01667064338}" dt="2024-06-08T14:15:31.070" v="1"/>
        <pc:sldMkLst>
          <pc:docMk/>
          <pc:sldMk cId="476908447" sldId="316"/>
        </pc:sldMkLst>
      </pc:sldChg>
    </pc:docChg>
  </pc:docChgLst>
  <pc:docChgLst>
    <pc:chgData name="JESSEN ERICKO" userId="S::jessen.535230006@stu.untar.ac.id::45369859-3b57-4495-8ddc-c9c5255ae2c0" providerId="AD" clId="Web-{AA55AC0E-E645-394E-75F9-884080F20CD0}"/>
    <pc:docChg chg="addSld delSld">
      <pc:chgData name="JESSEN ERICKO" userId="S::jessen.535230006@stu.untar.ac.id::45369859-3b57-4495-8ddc-c9c5255ae2c0" providerId="AD" clId="Web-{AA55AC0E-E645-394E-75F9-884080F20CD0}" dt="2024-05-20T05:33:16.793" v="1"/>
      <pc:docMkLst>
        <pc:docMk/>
      </pc:docMkLst>
      <pc:sldChg chg="add del replId">
        <pc:chgData name="JESSEN ERICKO" userId="S::jessen.535230006@stu.untar.ac.id::45369859-3b57-4495-8ddc-c9c5255ae2c0" providerId="AD" clId="Web-{AA55AC0E-E645-394E-75F9-884080F20CD0}" dt="2024-05-20T05:33:16.793" v="1"/>
        <pc:sldMkLst>
          <pc:docMk/>
          <pc:sldMk cId="2553931694" sldId="344"/>
        </pc:sldMkLst>
      </pc:sldChg>
    </pc:docChg>
  </pc:docChgLst>
  <pc:docChgLst>
    <pc:chgData name="ALFIAN EFFENDI" userId="4a3397d4-8da8-46d6-80f5-d1adfe8dbdbb" providerId="ADAL" clId="{8AAEAA66-3B6A-2A43-B7F8-9180330FD87E}"/>
    <pc:docChg chg="modSld">
      <pc:chgData name="ALFIAN EFFENDI" userId="4a3397d4-8da8-46d6-80f5-d1adfe8dbdbb" providerId="ADAL" clId="{8AAEAA66-3B6A-2A43-B7F8-9180330FD87E}" dt="2024-05-21T13:08:43.445" v="3" actId="1076"/>
      <pc:docMkLst>
        <pc:docMk/>
      </pc:docMkLst>
      <pc:sldChg chg="addSp delSp modSp">
        <pc:chgData name="ALFIAN EFFENDI" userId="4a3397d4-8da8-46d6-80f5-d1adfe8dbdbb" providerId="ADAL" clId="{8AAEAA66-3B6A-2A43-B7F8-9180330FD87E}" dt="2024-05-21T13:08:43.445" v="3" actId="1076"/>
        <pc:sldMkLst>
          <pc:docMk/>
          <pc:sldMk cId="2286491262" sldId="341"/>
        </pc:sldMkLst>
        <pc:picChg chg="add del mod">
          <ac:chgData name="ALFIAN EFFENDI" userId="4a3397d4-8da8-46d6-80f5-d1adfe8dbdbb" providerId="ADAL" clId="{8AAEAA66-3B6A-2A43-B7F8-9180330FD87E}" dt="2024-05-21T13:08:43.445" v="3" actId="1076"/>
          <ac:picMkLst>
            <pc:docMk/>
            <pc:sldMk cId="2286491262" sldId="341"/>
            <ac:picMk id="54276" creationId="{00000000-0000-0000-0000-000000000000}"/>
          </ac:picMkLst>
        </pc:picChg>
      </pc:sldChg>
    </pc:docChg>
  </pc:docChgLst>
  <pc:docChgLst>
    <pc:chgData name="WILLIAM SIDDHI KHANGGA" userId="S::william.535230096@stu.untar.ac.id::db3f432d-bc9b-42c9-88b1-f5f918f15eb6" providerId="AD" clId="Web-{488F47AA-7FA0-4A6D-86CE-5AAFEFF69756}"/>
    <pc:docChg chg="addSld delSld">
      <pc:chgData name="WILLIAM SIDDHI KHANGGA" userId="S::william.535230096@stu.untar.ac.id::db3f432d-bc9b-42c9-88b1-f5f918f15eb6" providerId="AD" clId="Web-{488F47AA-7FA0-4A6D-86CE-5AAFEFF69756}" dt="2024-05-28T12:20:28.496" v="1"/>
      <pc:docMkLst>
        <pc:docMk/>
      </pc:docMkLst>
      <pc:sldChg chg="new del">
        <pc:chgData name="WILLIAM SIDDHI KHANGGA" userId="S::william.535230096@stu.untar.ac.id::db3f432d-bc9b-42c9-88b1-f5f918f15eb6" providerId="AD" clId="Web-{488F47AA-7FA0-4A6D-86CE-5AAFEFF69756}" dt="2024-05-28T12:20:28.496" v="1"/>
        <pc:sldMkLst>
          <pc:docMk/>
          <pc:sldMk cId="1764243490" sldId="344"/>
        </pc:sldMkLst>
      </pc:sldChg>
    </pc:docChg>
  </pc:docChgLst>
  <pc:docChgLst>
    <pc:chgData name="JESSEN ERICKO" userId="S::jessen.535230006@stu.untar.ac.id::45369859-3b57-4495-8ddc-c9c5255ae2c0" providerId="AD" clId="Web-{64B9E2B5-F8E4-9683-A715-CCCE7DE4D82C}"/>
    <pc:docChg chg="modSld">
      <pc:chgData name="JESSEN ERICKO" userId="S::jessen.535230006@stu.untar.ac.id::45369859-3b57-4495-8ddc-c9c5255ae2c0" providerId="AD" clId="Web-{64B9E2B5-F8E4-9683-A715-CCCE7DE4D82C}" dt="2024-05-20T03:08:26.697" v="3" actId="1076"/>
      <pc:docMkLst>
        <pc:docMk/>
      </pc:docMkLst>
      <pc:sldChg chg="modSp">
        <pc:chgData name="JESSEN ERICKO" userId="S::jessen.535230006@stu.untar.ac.id::45369859-3b57-4495-8ddc-c9c5255ae2c0" providerId="AD" clId="Web-{64B9E2B5-F8E4-9683-A715-CCCE7DE4D82C}" dt="2024-05-20T03:08:26.697" v="3" actId="1076"/>
        <pc:sldMkLst>
          <pc:docMk/>
          <pc:sldMk cId="2286491262" sldId="341"/>
        </pc:sldMkLst>
        <pc:picChg chg="mod">
          <ac:chgData name="JESSEN ERICKO" userId="S::jessen.535230006@stu.untar.ac.id::45369859-3b57-4495-8ddc-c9c5255ae2c0" providerId="AD" clId="Web-{64B9E2B5-F8E4-9683-A715-CCCE7DE4D82C}" dt="2024-05-20T03:08:26.697" v="3" actId="1076"/>
          <ac:picMkLst>
            <pc:docMk/>
            <pc:sldMk cId="2286491262" sldId="341"/>
            <ac:picMk id="54276" creationId="{00000000-0000-0000-0000-000000000000}"/>
          </ac:picMkLst>
        </pc:picChg>
      </pc:sldChg>
    </pc:docChg>
  </pc:docChgLst>
  <pc:docChgLst>
    <pc:chgData name="CLARESTA ELYSIA" userId="S::claresta.535230026@stu.untar.ac.id::32098dc4-1be8-46f1-be4b-bcaebd72ca9e" providerId="AD" clId="Web-{D6B07EDE-531F-DE2C-F55B-22910AA2EC69}"/>
    <pc:docChg chg="delSld">
      <pc:chgData name="CLARESTA ELYSIA" userId="S::claresta.535230026@stu.untar.ac.id::32098dc4-1be8-46f1-be4b-bcaebd72ca9e" providerId="AD" clId="Web-{D6B07EDE-531F-DE2C-F55B-22910AA2EC69}" dt="2024-05-20T03:53:43.028" v="1"/>
      <pc:docMkLst>
        <pc:docMk/>
      </pc:docMkLst>
      <pc:sldChg chg="del">
        <pc:chgData name="CLARESTA ELYSIA" userId="S::claresta.535230026@stu.untar.ac.id::32098dc4-1be8-46f1-be4b-bcaebd72ca9e" providerId="AD" clId="Web-{D6B07EDE-531F-DE2C-F55B-22910AA2EC69}" dt="2024-05-20T03:53:42.794" v="0"/>
        <pc:sldMkLst>
          <pc:docMk/>
          <pc:sldMk cId="4065508561" sldId="300"/>
        </pc:sldMkLst>
      </pc:sldChg>
      <pc:sldChg chg="del">
        <pc:chgData name="CLARESTA ELYSIA" userId="S::claresta.535230026@stu.untar.ac.id::32098dc4-1be8-46f1-be4b-bcaebd72ca9e" providerId="AD" clId="Web-{D6B07EDE-531F-DE2C-F55B-22910AA2EC69}" dt="2024-05-20T03:53:43.028" v="1"/>
        <pc:sldMkLst>
          <pc:docMk/>
          <pc:sldMk cId="3176531006" sldId="301"/>
        </pc:sldMkLst>
      </pc:sldChg>
    </pc:docChg>
  </pc:docChgLst>
  <pc:docChgLst>
    <pc:chgData name="MARIO ALVINO SUGANDI" userId="S::mario.535230156@stu.untar.ac.id::3081597c-66d1-4b7a-957d-1015a522ba48" providerId="AD" clId="Web-{E8BEB3DE-6C74-7D29-81F1-2E0C5CA3086F}"/>
    <pc:docChg chg="delSld">
      <pc:chgData name="MARIO ALVINO SUGANDI" userId="S::mario.535230156@stu.untar.ac.id::3081597c-66d1-4b7a-957d-1015a522ba48" providerId="AD" clId="Web-{E8BEB3DE-6C74-7D29-81F1-2E0C5CA3086F}" dt="2024-05-28T15:38:08.380" v="0"/>
      <pc:docMkLst>
        <pc:docMk/>
      </pc:docMkLst>
      <pc:sldChg chg="del">
        <pc:chgData name="MARIO ALVINO SUGANDI" userId="S::mario.535230156@stu.untar.ac.id::3081597c-66d1-4b7a-957d-1015a522ba48" providerId="AD" clId="Web-{E8BEB3DE-6C74-7D29-81F1-2E0C5CA3086F}" dt="2024-05-28T15:38:08.380" v="0"/>
        <pc:sldMkLst>
          <pc:docMk/>
          <pc:sldMk cId="2580651010" sldId="317"/>
        </pc:sldMkLst>
      </pc:sldChg>
    </pc:docChg>
  </pc:docChgLst>
  <pc:docChgLst>
    <pc:chgData name="MARIO ALVINO SUGANDI" userId="S::mario.535230156@stu.untar.ac.id::3081597c-66d1-4b7a-957d-1015a522ba48" providerId="AD" clId="Web-{05CCC6EB-D432-D09D-ACBF-6B0CA13EB2B2}"/>
    <pc:docChg chg="modSld">
      <pc:chgData name="MARIO ALVINO SUGANDI" userId="S::mario.535230156@stu.untar.ac.id::3081597c-66d1-4b7a-957d-1015a522ba48" providerId="AD" clId="Web-{05CCC6EB-D432-D09D-ACBF-6B0CA13EB2B2}" dt="2024-05-27T06:22:45.533" v="3"/>
      <pc:docMkLst>
        <pc:docMk/>
      </pc:docMkLst>
      <pc:sldChg chg="modSp">
        <pc:chgData name="MARIO ALVINO SUGANDI" userId="S::mario.535230156@stu.untar.ac.id::3081597c-66d1-4b7a-957d-1015a522ba48" providerId="AD" clId="Web-{05CCC6EB-D432-D09D-ACBF-6B0CA13EB2B2}" dt="2024-05-27T06:22:45.533" v="3"/>
        <pc:sldMkLst>
          <pc:docMk/>
          <pc:sldMk cId="3176531006" sldId="301"/>
        </pc:sldMkLst>
        <pc:graphicFrameChg chg="mod modGraphic">
          <ac:chgData name="MARIO ALVINO SUGANDI" userId="S::mario.535230156@stu.untar.ac.id::3081597c-66d1-4b7a-957d-1015a522ba48" providerId="AD" clId="Web-{05CCC6EB-D432-D09D-ACBF-6B0CA13EB2B2}" dt="2024-05-27T06:22:45.533" v="3"/>
          <ac:graphicFrameMkLst>
            <pc:docMk/>
            <pc:sldMk cId="3176531006" sldId="301"/>
            <ac:graphicFrameMk id="1860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CC630-55DD-4545-B284-6A93E2BC41A7}" type="datetimeFigureOut">
              <a:rPr lang="id-ID" smtClean="0"/>
              <a:t>08/06/2024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83E32-36A0-472A-ABC3-AA0723A39E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54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44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3E32-36A0-472A-ABC3-AA0723A39E01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2EAEC2-2612-430B-B9FE-CB6F85125311}" type="slidenum">
              <a:rPr lang="id-ID" altLang="id-ID">
                <a:solidFill>
                  <a:prstClr val="black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id-ID" altLang="id-ID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7BF24-35BF-4085-A19A-BA2B43BA1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9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4F5E6-3AFA-4657-B183-99D60DDE0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4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17C45-A5CA-4870-98F3-754D94726F9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2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6D940-DE38-4B29-A007-C0A595B93FE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3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F568C-99A5-42E5-B15E-FF13FF92EFD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9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2D9F-D619-439D-965D-7ACD78CE150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1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48B5E-20E3-4A77-99F8-11CC717C795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09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B291C-C50A-4EA1-8A7D-2433B37E0A7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6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CC9DD-7CE8-4EB4-B890-9BF540F2515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36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9AD63-784F-424B-AAAC-E957AB7A816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4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D6A78-751C-4837-9CD1-9382764B6BD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96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C1D5D-0278-4C90-B166-F6DF574275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45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34F4-77D6-4229-AA1D-D1D48C5FEFC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52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452F2-9B51-4A4B-993A-1ABB7583137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33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A0AD0-D06A-4644-B576-E2335EF9381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829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E3D71-831C-4909-841A-03CBDF6875B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33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F78C71A-FD12-4FBC-9E45-F2991FB40939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B9D3ABDD-BAEC-4B36-8D20-ACA0A5E03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4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6DB23568-D03D-48A8-AC1B-1D6580759FD0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1DCB1D0-9EC5-4324-8B50-4F4AAC80D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6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A815A7E-DE97-4764-BF0A-90EA6A352455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D2FDED82-E2C6-4F14-8CB9-E73F1DDC6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1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9E974C8-4C57-4DC8-A11C-0CC5B0D56905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CC66B88-A5DB-4015-A4CA-75976A235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38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7D2A2893-8E60-44FA-AA11-81978A9AAF0D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C14E1AA-A3AC-4911-A7AD-C88B1A362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1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90278FE4-3A1E-4E3D-919D-51F8C75E1B6F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4C42C7F-ADBB-4460-9D24-D378E6E65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9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CA5BF2E9-C396-418A-8411-C8B8F70D9EA1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A52E8688-6464-4E10-9FA7-138D64DEE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40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4C78037C-323F-49EA-A188-444AC7067CCD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634516D-C237-4ACA-BBF1-EE5A8B5A2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31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1A2F455B-5D97-4CCC-A980-D2C1CA9A97D7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F7121183-4FCC-40F7-8BCB-ED9C73C0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269C635A-A90C-4907-A905-F291861E1DE8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8DAFDB1-43DF-40CF-9D79-87502F853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70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EF858266-B95C-46E0-A996-1D25159B943F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/>
            </a:lvl1pPr>
          </a:lstStyle>
          <a:p>
            <a:pPr>
              <a:defRPr/>
            </a:pPr>
            <a:fld id="{86614CE1-7EB8-400F-A0B5-1E183F2EE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0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1D967AE-DC98-472D-83C2-C70391473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93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7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CDEE2C4-54FA-495E-8F8D-4FB5ABE6F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859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012971B-37E8-43EC-AE5E-9FD9AA221515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98173B9-055C-4C8E-B0A9-7BADA76E6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6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A223AF5-A216-4717-90D5-F2F0DD95DCF6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2FF4D191-3AE1-45EC-AF5A-29330A60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894BE55-3914-45C0-92D4-5A285D875E51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CEB5DDF-A28F-4B95-9C20-077AA6230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1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6CBC57B-141A-4B87-A7D9-BEBBDD690E1B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35F063D-B7F9-4833-85B7-CA72D39CCA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3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A38DF76-71E4-4BEE-BDFC-6EFA1BE04B08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0A18FBB-AF16-4826-9F4E-7091D9DEE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29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2554B33-98C7-4C05-BAD2-AD1D8204B7DC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9F05F58-2CC4-405F-9A04-6033DEF9A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6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4CAA4AE-4FDE-42DB-A5C2-58D2B9E927F4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DA21AA0-66F5-43A9-A359-38866B4F2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0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2383883-E0A2-475B-B121-BBE972D4D8C4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83FC178-D4FF-4C29-BB64-E07FA9DCC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08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DF758839-77F4-4216-A476-BD98991A88F9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077EEBC-3C5E-4B19-B4C5-FE7D8CCD3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5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A87DE19D-AF13-4BD0-A8AB-1C05DBA60226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4F3AAEB-7AEF-4F11-A428-BAC4526AB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7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619DF1A-443B-4A19-8CAD-E3CA78B2474F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A14FE1E1-421D-4411-9E7E-6CEC19B1D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4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E14D67-BBCA-4AFF-860D-199A2686A630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49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template presentation-Judul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723C81E-C3E7-4E48-9D63-618E91E146E8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6FDB057-560F-4EA6-BE32-488AC537E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defTabSz="561975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template presentation-Judul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0684161-4DD0-4133-B599-925AFC7ED8A1}" type="datetimeFigureOut">
              <a:rPr lang="en-US"/>
              <a:pPr>
                <a:defRPr/>
              </a:pPr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D9BFAE-6334-4D02-9B8B-A552BFD98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561975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96975"/>
            <a:ext cx="7772400" cy="2232025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  <a:ea typeface="+mn-ea"/>
                <a:cs typeface="+mn-cs"/>
              </a:rPr>
              <a:t>Data Structure</a:t>
            </a:r>
            <a:br>
              <a:rPr lang="en-US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en-US" sz="4800">
                <a:solidFill>
                  <a:srgbClr val="FFFF00"/>
                </a:solidFill>
                <a:ea typeface="+mn-ea"/>
                <a:cs typeface="+mn-cs"/>
              </a:rPr>
              <a:t>TK13024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1574"/>
            <a:ext cx="7239000" cy="2232025"/>
          </a:xfrm>
        </p:spPr>
        <p:txBody>
          <a:bodyPr/>
          <a:lstStyle/>
          <a:p>
            <a:r>
              <a:rPr lang="en-US" sz="4400" err="1">
                <a:solidFill>
                  <a:srgbClr val="FFFF00"/>
                </a:solidFill>
              </a:rPr>
              <a:t>Pertemuan</a:t>
            </a:r>
            <a:r>
              <a:rPr lang="en-US" sz="4400">
                <a:solidFill>
                  <a:srgbClr val="FFFF00"/>
                </a:solidFill>
              </a:rPr>
              <a:t> 11 </a:t>
            </a:r>
          </a:p>
          <a:p>
            <a:r>
              <a:rPr lang="en-US" sz="4400" err="1">
                <a:solidFill>
                  <a:srgbClr val="FFFF00"/>
                </a:solidFill>
              </a:rPr>
              <a:t>Aplikasi</a:t>
            </a:r>
            <a:r>
              <a:rPr lang="en-US" sz="4400">
                <a:solidFill>
                  <a:srgbClr val="FFFF00"/>
                </a:solidFill>
              </a:rPr>
              <a:t> </a:t>
            </a:r>
            <a:r>
              <a:rPr lang="en-US" sz="4400" err="1">
                <a:solidFill>
                  <a:srgbClr val="FFFF00"/>
                </a:solidFill>
              </a:rPr>
              <a:t>Struktur</a:t>
            </a:r>
            <a:r>
              <a:rPr lang="en-US" sz="4400">
                <a:solidFill>
                  <a:srgbClr val="FFFF00"/>
                </a:solidFill>
              </a:rPr>
              <a:t> Data Graph </a:t>
            </a:r>
          </a:p>
        </p:txBody>
      </p:sp>
    </p:spTree>
    <p:extLst>
      <p:ext uri="{BB962C8B-B14F-4D97-AF65-F5344CB8AC3E}">
        <p14:creationId xmlns:p14="http://schemas.microsoft.com/office/powerpoint/2010/main" val="217881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(8)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686800" cy="4906964"/>
          </a:xfrm>
        </p:spPr>
        <p:txBody>
          <a:bodyPr/>
          <a:lstStyle/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V1, D = 2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Masukkan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V1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beserta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Min_PQ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0" lvl="0" indent="0" defTabSz="914400">
              <a:lnSpc>
                <a:spcPct val="90000"/>
              </a:lnSpc>
              <a:buNone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V3, D = 2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Masukkan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V3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beserta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Min_PQ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78009"/>
              </p:ext>
            </p:extLst>
          </p:nvPr>
        </p:nvGraphicFramePr>
        <p:xfrm>
          <a:off x="2362200" y="2590800"/>
          <a:ext cx="5562600" cy="461899"/>
        </p:xfrm>
        <a:graphic>
          <a:graphicData uri="http://schemas.openxmlformats.org/drawingml/2006/table">
            <a:tbl>
              <a:tblPr firstRow="1" firstCol="1" bandRow="1"/>
              <a:tblGrid>
                <a:gridCol w="119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(V3,2)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(V4,3)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89010"/>
              </p:ext>
            </p:extLst>
          </p:nvPr>
        </p:nvGraphicFramePr>
        <p:xfrm>
          <a:off x="2209800" y="4953000"/>
          <a:ext cx="5791200" cy="461899"/>
        </p:xfrm>
        <a:graphic>
          <a:graphicData uri="http://schemas.openxmlformats.org/drawingml/2006/table">
            <a:tbl>
              <a:tblPr firstRow="1" firstCol="1" bandRow="1"/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(V4,3)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(V6,3)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5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(9)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/>
              <a:t>Digraph </a:t>
            </a:r>
            <a:r>
              <a:rPr lang="en-US" err="1"/>
              <a:t>setelah</a:t>
            </a:r>
            <a:r>
              <a:rPr lang="en-US"/>
              <a:t> </a:t>
            </a:r>
            <a:r>
              <a:rPr lang="en-US" err="1"/>
              <a:t>didapat</a:t>
            </a:r>
            <a:r>
              <a:rPr lang="en-US"/>
              <a:t> </a:t>
            </a:r>
            <a:r>
              <a:rPr lang="en-US" err="1"/>
              <a:t>jarak</a:t>
            </a:r>
            <a:r>
              <a:rPr lang="en-US"/>
              <a:t> </a:t>
            </a:r>
            <a:r>
              <a:rPr lang="en-US" err="1"/>
              <a:t>terpendek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V2 </a:t>
            </a:r>
            <a:r>
              <a:rPr lang="en-US" err="1"/>
              <a:t>ke</a:t>
            </a:r>
            <a:r>
              <a:rPr lang="en-US"/>
              <a:t> V1 </a:t>
            </a:r>
            <a:r>
              <a:rPr lang="en-US" err="1"/>
              <a:t>dan</a:t>
            </a:r>
            <a:r>
              <a:rPr lang="en-US"/>
              <a:t> V3</a:t>
            </a:r>
          </a:p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5105400" cy="298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82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976745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(10)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399"/>
          </a:xfrm>
        </p:spPr>
        <p:txBody>
          <a:bodyPr/>
          <a:lstStyle/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V4, D = 3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V4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mempunyai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yang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belum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ada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di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endParaRPr lang="en-US" altLang="en-US" sz="12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0" lvl="0" indent="0" defTabSz="914400">
              <a:lnSpc>
                <a:spcPct val="90000"/>
              </a:lnSpc>
              <a:buNone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V6, D = 3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V6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mempunyai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kosong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dan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semua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vertex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telah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dikunjungi</a:t>
            </a: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Ilustrasi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proses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mencari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dari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unweighted digraph di slide 6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dapat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dilihat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pada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fig. 14.21 (Weiss)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5174"/>
              </p:ext>
            </p:extLst>
          </p:nvPr>
        </p:nvGraphicFramePr>
        <p:xfrm>
          <a:off x="2286000" y="2438400"/>
          <a:ext cx="5181600" cy="614299"/>
        </p:xfrm>
        <a:graphic>
          <a:graphicData uri="http://schemas.openxmlformats.org/drawingml/2006/table">
            <a:tbl>
              <a:tblPr firstRow="1" firstCol="1" bandRow="1"/>
              <a:tblGrid>
                <a:gridCol w="111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2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(V6,3)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86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88"/>
            <a:ext cx="5562600" cy="676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9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600"/>
              <a:t>Shortest Path (13)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7772400" cy="48307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Untuk</a:t>
            </a:r>
            <a:r>
              <a:rPr lang="en-US" altLang="en-US" sz="2400"/>
              <a:t> </a:t>
            </a:r>
            <a:r>
              <a:rPr lang="en-US" altLang="en-US" sz="2400" err="1"/>
              <a:t>memudahkan</a:t>
            </a:r>
            <a:r>
              <a:rPr lang="en-US" altLang="en-US" sz="2400"/>
              <a:t> </a:t>
            </a:r>
            <a:r>
              <a:rPr lang="en-US" altLang="en-US" sz="2400" err="1"/>
              <a:t>pencarian</a:t>
            </a:r>
            <a:r>
              <a:rPr lang="en-US" altLang="en-US" sz="2400"/>
              <a:t> vertex </a:t>
            </a:r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</a:t>
            </a:r>
            <a:r>
              <a:rPr lang="en-US" altLang="en-US" sz="2400" err="1"/>
              <a:t>suatu</a:t>
            </a:r>
            <a:r>
              <a:rPr lang="en-US" altLang="en-US" sz="2400"/>
              <a:t> vertex </a:t>
            </a:r>
            <a:r>
              <a:rPr lang="en-US" altLang="en-US" sz="2400" err="1"/>
              <a:t>dibuat</a:t>
            </a:r>
            <a:r>
              <a:rPr lang="en-US" altLang="en-US" sz="2400"/>
              <a:t> adjacency </a:t>
            </a:r>
            <a:r>
              <a:rPr lang="en-US" altLang="en-US" sz="2400" err="1"/>
              <a:t>matriks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digraph:</a:t>
            </a:r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8601" name="Group 16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0729740"/>
              </p:ext>
            </p:extLst>
          </p:nvPr>
        </p:nvGraphicFramePr>
        <p:xfrm>
          <a:off x="1295400" y="2362200"/>
          <a:ext cx="6462713" cy="3916364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V5</a:t>
                      </a:r>
                      <a:r>
                        <a:rPr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V6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3600"/>
              <a:t>Shortest Path (12)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077200" cy="49831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/>
              <a:t>B.  </a:t>
            </a:r>
            <a:r>
              <a:rPr lang="en-US" altLang="en-US" sz="2400" err="1"/>
              <a:t>Untuk</a:t>
            </a:r>
            <a:r>
              <a:rPr lang="en-US" altLang="en-US" sz="2400"/>
              <a:t> weighted digraph: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Tentukan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V0 </a:t>
            </a:r>
            <a:r>
              <a:rPr lang="en-US" altLang="en-US" sz="2400" err="1"/>
              <a:t>ke</a:t>
            </a:r>
            <a:r>
              <a:rPr lang="en-US" altLang="en-US" sz="2400"/>
              <a:t> V5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(1) </a:t>
            </a:r>
            <a:r>
              <a:rPr lang="en-US" altLang="en-US" sz="2400" err="1"/>
              <a:t>Buat</a:t>
            </a:r>
            <a:r>
              <a:rPr lang="en-US" altLang="en-US" sz="2400"/>
              <a:t> min priority queue yang </a:t>
            </a:r>
            <a:r>
              <a:rPr lang="en-US" altLang="en-US" sz="2400" err="1"/>
              <a:t>berisi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V0 dan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V0 </a:t>
            </a:r>
            <a:r>
              <a:rPr lang="en-US" altLang="en-US" sz="2400" err="1"/>
              <a:t>ke</a:t>
            </a:r>
            <a:r>
              <a:rPr lang="en-US" altLang="en-US" sz="2400"/>
              <a:t> vertex </a:t>
            </a:r>
            <a:r>
              <a:rPr lang="en-US" altLang="en-US" sz="2400" err="1"/>
              <a:t>tetangga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 :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25908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V0</a:t>
            </a:r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14478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V2</a:t>
            </a:r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6096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V4</a:t>
            </a:r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49530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V1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7338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V3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25908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V5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V6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 flipV="1">
            <a:off x="1752600" y="1981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>
            <a:off x="3048000" y="1905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>
            <a:off x="5410200" y="1981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 flipH="1">
            <a:off x="4114800" y="2057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9718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 flipH="1">
            <a:off x="19050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7" name="Line 18"/>
          <p:cNvSpPr>
            <a:spLocks noChangeShapeType="1"/>
          </p:cNvSpPr>
          <p:nvPr/>
        </p:nvSpPr>
        <p:spPr bwMode="auto">
          <a:xfrm>
            <a:off x="4191000" y="2667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>
            <a:off x="1828800" y="2819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 flipH="1">
            <a:off x="2971800" y="2819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>
            <a:off x="4191000" y="2819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61" name="Line 22"/>
          <p:cNvSpPr>
            <a:spLocks noChangeShapeType="1"/>
          </p:cNvSpPr>
          <p:nvPr/>
        </p:nvSpPr>
        <p:spPr bwMode="auto">
          <a:xfrm flipH="1">
            <a:off x="3048000" y="3429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 flipH="1">
            <a:off x="5410200" y="2819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000000"/>
              </a:solidFill>
            </a:endParaRPr>
          </a:p>
        </p:txBody>
      </p:sp>
      <p:sp>
        <p:nvSpPr>
          <p:cNvPr id="61463" name="Text Box 24"/>
          <p:cNvSpPr txBox="1">
            <a:spLocks noChangeArrowheads="1"/>
          </p:cNvSpPr>
          <p:nvPr/>
        </p:nvSpPr>
        <p:spPr bwMode="auto">
          <a:xfrm>
            <a:off x="3657600" y="1524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64" name="Text Box 25"/>
          <p:cNvSpPr txBox="1">
            <a:spLocks noChangeArrowheads="1"/>
          </p:cNvSpPr>
          <p:nvPr/>
        </p:nvSpPr>
        <p:spPr bwMode="auto">
          <a:xfrm>
            <a:off x="5775325" y="1865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1465" name="Text Box 26"/>
          <p:cNvSpPr txBox="1">
            <a:spLocks noChangeArrowheads="1"/>
          </p:cNvSpPr>
          <p:nvPr/>
        </p:nvSpPr>
        <p:spPr bwMode="auto">
          <a:xfrm>
            <a:off x="50133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66" name="Text Box 27"/>
          <p:cNvSpPr txBox="1">
            <a:spLocks noChangeArrowheads="1"/>
          </p:cNvSpPr>
          <p:nvPr/>
        </p:nvSpPr>
        <p:spPr bwMode="auto">
          <a:xfrm>
            <a:off x="4343400" y="1981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467" name="Text Box 28"/>
          <p:cNvSpPr txBox="1">
            <a:spLocks noChangeArrowheads="1"/>
          </p:cNvSpPr>
          <p:nvPr/>
        </p:nvSpPr>
        <p:spPr bwMode="auto">
          <a:xfrm>
            <a:off x="25749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68" name="Text Box 29"/>
          <p:cNvSpPr txBox="1">
            <a:spLocks noChangeArrowheads="1"/>
          </p:cNvSpPr>
          <p:nvPr/>
        </p:nvSpPr>
        <p:spPr bwMode="auto">
          <a:xfrm>
            <a:off x="31845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69" name="Text Box 30"/>
          <p:cNvSpPr txBox="1">
            <a:spLocks noChangeArrowheads="1"/>
          </p:cNvSpPr>
          <p:nvPr/>
        </p:nvSpPr>
        <p:spPr bwMode="auto">
          <a:xfrm>
            <a:off x="18891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470" name="Text Box 31"/>
          <p:cNvSpPr txBox="1">
            <a:spLocks noChangeArrowheads="1"/>
          </p:cNvSpPr>
          <p:nvPr/>
        </p:nvSpPr>
        <p:spPr bwMode="auto">
          <a:xfrm>
            <a:off x="1905000" y="2895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471" name="Text Box 32"/>
          <p:cNvSpPr txBox="1">
            <a:spLocks noChangeArrowheads="1"/>
          </p:cNvSpPr>
          <p:nvPr/>
        </p:nvSpPr>
        <p:spPr bwMode="auto">
          <a:xfrm>
            <a:off x="3108325" y="2703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4327525" y="2932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473" name="Text Box 34"/>
          <p:cNvSpPr txBox="1">
            <a:spLocks noChangeArrowheads="1"/>
          </p:cNvSpPr>
          <p:nvPr/>
        </p:nvSpPr>
        <p:spPr bwMode="auto">
          <a:xfrm>
            <a:off x="4022725" y="3389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5927725" y="2932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6</a:t>
            </a:r>
          </a:p>
        </p:txBody>
      </p:sp>
      <p:graphicFrame>
        <p:nvGraphicFramePr>
          <p:cNvPr id="17529" name="Group 1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95849"/>
              </p:ext>
            </p:extLst>
          </p:nvPr>
        </p:nvGraphicFramePr>
        <p:xfrm>
          <a:off x="2667000" y="5562600"/>
          <a:ext cx="5943600" cy="533400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(V3,1)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(V1,2)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0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600"/>
              <a:t>Shortest Path (14)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305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: </a:t>
            </a:r>
            <a:r>
              <a:rPr lang="en-US" altLang="en-US" sz="2400" err="1"/>
              <a:t>ke</a:t>
            </a:r>
            <a:r>
              <a:rPr lang="en-US" altLang="en-US" sz="2400"/>
              <a:t> V3, D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V3 </a:t>
            </a:r>
            <a:r>
              <a:rPr lang="en-US" altLang="en-US" sz="2400" err="1"/>
              <a:t>beserta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: </a:t>
            </a:r>
            <a:r>
              <a:rPr lang="en-US" altLang="en-US" sz="2400" err="1"/>
              <a:t>ke</a:t>
            </a:r>
            <a:r>
              <a:rPr lang="en-US" altLang="en-US" sz="2400"/>
              <a:t> V1, D =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V1 </a:t>
            </a:r>
            <a:r>
              <a:rPr lang="en-US" altLang="en-US" sz="2400" err="1"/>
              <a:t>beserta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/>
              <a:t>(</a:t>
            </a:r>
            <a:r>
              <a:rPr lang="en-US" altLang="en-US" sz="2400" err="1"/>
              <a:t>Min_PQ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berubah</a:t>
            </a:r>
            <a:r>
              <a:rPr lang="en-US" altLang="en-US" sz="2400"/>
              <a:t> </a:t>
            </a:r>
            <a:r>
              <a:rPr lang="en-US" altLang="en-US" sz="2400" err="1"/>
              <a:t>karena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(V1,V4) &gt; (V3,V4)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200"/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: </a:t>
            </a:r>
            <a:r>
              <a:rPr lang="en-US" altLang="en-US" sz="2400" err="1"/>
              <a:t>ke</a:t>
            </a:r>
            <a:r>
              <a:rPr lang="en-US" altLang="en-US" sz="2400"/>
              <a:t> V4, D =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V4 </a:t>
            </a:r>
            <a:r>
              <a:rPr lang="en-US" altLang="en-US" sz="2400" err="1"/>
              <a:t>beserta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 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err="1"/>
              <a:t>Min_PQ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berubah</a:t>
            </a:r>
            <a:r>
              <a:rPr lang="en-US" altLang="en-US" sz="2400"/>
              <a:t> </a:t>
            </a:r>
            <a:r>
              <a:rPr lang="en-US" altLang="en-US" sz="2400" err="1"/>
              <a:t>karena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(V4,V6) &gt; (V3,V6) )</a:t>
            </a:r>
          </a:p>
        </p:txBody>
      </p:sp>
      <p:graphicFrame>
        <p:nvGraphicFramePr>
          <p:cNvPr id="31820" name="Group 7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66376478"/>
              </p:ext>
            </p:extLst>
          </p:nvPr>
        </p:nvGraphicFramePr>
        <p:xfrm>
          <a:off x="2438400" y="1676400"/>
          <a:ext cx="6400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(V1,2)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(V4,3)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(V2,3)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(V6,5)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(V5,9)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819" name="Group 7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04751223"/>
              </p:ext>
            </p:extLst>
          </p:nvPr>
        </p:nvGraphicFramePr>
        <p:xfrm>
          <a:off x="2362200" y="3124200"/>
          <a:ext cx="6477000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(V4,3)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(V2,3)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(V6,5)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(V5,9)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84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57621"/>
              </p:ext>
            </p:extLst>
          </p:nvPr>
        </p:nvGraphicFramePr>
        <p:xfrm>
          <a:off x="2362200" y="5334000"/>
          <a:ext cx="6477000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(V2,3)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(V6,5)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(V5,9)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4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600"/>
              <a:t>Shortest Path (15)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: </a:t>
            </a:r>
            <a:r>
              <a:rPr lang="en-US" altLang="en-US" sz="2400" err="1"/>
              <a:t>ke</a:t>
            </a:r>
            <a:r>
              <a:rPr lang="en-US" altLang="en-US" sz="2400"/>
              <a:t> V2, D = 3</a:t>
            </a:r>
          </a:p>
          <a:p>
            <a:pPr eaLnBrk="1" hangingPunct="1"/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V2 </a:t>
            </a:r>
            <a:r>
              <a:rPr lang="en-US" altLang="en-US" sz="2400" err="1"/>
              <a:t>beserta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(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V5 </a:t>
            </a:r>
            <a:r>
              <a:rPr lang="en-US" altLang="en-US" sz="2400" err="1"/>
              <a:t>diubah</a:t>
            </a:r>
            <a:r>
              <a:rPr lang="en-US" altLang="en-US" sz="2400"/>
              <a:t> </a:t>
            </a:r>
            <a:r>
              <a:rPr lang="en-US" altLang="en-US" sz="2400" err="1"/>
              <a:t>menjadi</a:t>
            </a:r>
            <a:r>
              <a:rPr lang="en-US" altLang="en-US" sz="2400"/>
              <a:t> 8 </a:t>
            </a:r>
            <a:r>
              <a:rPr lang="en-US" altLang="en-US" sz="2400" err="1"/>
              <a:t>karena</a:t>
            </a:r>
            <a:r>
              <a:rPr lang="en-US" altLang="en-US" sz="2400"/>
              <a:t> path </a:t>
            </a:r>
            <a:r>
              <a:rPr lang="en-US" altLang="en-US" sz="2400" err="1"/>
              <a:t>berubah</a:t>
            </a:r>
            <a:r>
              <a:rPr lang="en-US" altLang="en-US" sz="2400"/>
              <a:t> </a:t>
            </a:r>
            <a:r>
              <a:rPr lang="en-US" altLang="en-US" sz="2400" err="1"/>
              <a:t>menjadi</a:t>
            </a:r>
            <a:r>
              <a:rPr lang="en-US" altLang="en-US" sz="2400"/>
              <a:t> V0, V3, V2, V5)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: </a:t>
            </a:r>
            <a:r>
              <a:rPr lang="en-US" altLang="en-US" sz="2400" err="1"/>
              <a:t>ke</a:t>
            </a:r>
            <a:r>
              <a:rPr lang="en-US" altLang="en-US" sz="2400"/>
              <a:t> V6, D = 5</a:t>
            </a:r>
          </a:p>
          <a:p>
            <a:pPr eaLnBrk="1" hangingPunct="1"/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V6 </a:t>
            </a:r>
            <a:r>
              <a:rPr lang="en-US" altLang="en-US" sz="2400" err="1"/>
              <a:t>beserta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 err="1"/>
              <a:t>Min_PQ</a:t>
            </a:r>
            <a:r>
              <a:rPr lang="en-US" altLang="en-US" sz="2400"/>
              <a:t>:</a:t>
            </a:r>
          </a:p>
          <a:p>
            <a:pPr eaLnBrk="1" hangingPunct="1"/>
            <a:endParaRPr lang="en-US" altLang="en-US" sz="2400"/>
          </a:p>
          <a:p>
            <a:pPr lvl="0" eaLnBrk="1" hangingPunct="1">
              <a:buNone/>
            </a:pPr>
            <a:r>
              <a:rPr lang="en-US" altLang="en-US" sz="2400">
                <a:solidFill>
                  <a:srgbClr val="000000"/>
                </a:solidFill>
              </a:rPr>
              <a:t>(</a:t>
            </a:r>
            <a:r>
              <a:rPr lang="en-US" altLang="en-US" sz="2400" err="1">
                <a:solidFill>
                  <a:srgbClr val="000000"/>
                </a:solidFill>
              </a:rPr>
              <a:t>Jarak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 err="1">
                <a:solidFill>
                  <a:srgbClr val="000000"/>
                </a:solidFill>
              </a:rPr>
              <a:t>ke</a:t>
            </a:r>
            <a:r>
              <a:rPr lang="en-US" altLang="en-US" sz="2400">
                <a:solidFill>
                  <a:srgbClr val="000000"/>
                </a:solidFill>
              </a:rPr>
              <a:t> V5 </a:t>
            </a:r>
            <a:r>
              <a:rPr lang="en-US" altLang="en-US" sz="2400" err="1">
                <a:solidFill>
                  <a:srgbClr val="000000"/>
                </a:solidFill>
              </a:rPr>
              <a:t>diubah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 err="1">
                <a:solidFill>
                  <a:srgbClr val="000000"/>
                </a:solidFill>
              </a:rPr>
              <a:t>menjadi</a:t>
            </a:r>
            <a:r>
              <a:rPr lang="en-US" altLang="en-US" sz="2400">
                <a:solidFill>
                  <a:srgbClr val="000000"/>
                </a:solidFill>
              </a:rPr>
              <a:t> 6 </a:t>
            </a:r>
            <a:r>
              <a:rPr lang="en-US" altLang="en-US" sz="2400" err="1">
                <a:solidFill>
                  <a:srgbClr val="000000"/>
                </a:solidFill>
              </a:rPr>
              <a:t>karena</a:t>
            </a:r>
            <a:r>
              <a:rPr lang="en-US" altLang="en-US" sz="2400">
                <a:solidFill>
                  <a:srgbClr val="000000"/>
                </a:solidFill>
              </a:rPr>
              <a:t> path </a:t>
            </a:r>
            <a:r>
              <a:rPr lang="en-US" altLang="en-US" sz="2400" err="1">
                <a:solidFill>
                  <a:srgbClr val="000000"/>
                </a:solidFill>
              </a:rPr>
              <a:t>berubah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  <a:r>
              <a:rPr lang="en-US" altLang="en-US" sz="2400" err="1">
                <a:solidFill>
                  <a:srgbClr val="000000"/>
                </a:solidFill>
              </a:rPr>
              <a:t>menjadi</a:t>
            </a:r>
            <a:r>
              <a:rPr lang="en-US" altLang="en-US" sz="2400">
                <a:solidFill>
                  <a:srgbClr val="000000"/>
                </a:solidFill>
              </a:rPr>
              <a:t> V0, V3, V6, V5)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32817" name="Group 49"/>
          <p:cNvGraphicFramePr>
            <a:graphicFrameLocks noGrp="1"/>
          </p:cNvGraphicFramePr>
          <p:nvPr>
            <p:ph sz="quarter" idx="2"/>
          </p:nvPr>
        </p:nvGraphicFramePr>
        <p:xfrm>
          <a:off x="2362200" y="2209800"/>
          <a:ext cx="6172200" cy="5334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(V6,5)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(V5,8)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20" name="Group 5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68113766"/>
              </p:ext>
            </p:extLst>
          </p:nvPr>
        </p:nvGraphicFramePr>
        <p:xfrm>
          <a:off x="2362200" y="4876800"/>
          <a:ext cx="6096000" cy="557213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(V5,6)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89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Shortest Path (16)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pPr marL="342900" lvl="0" indent="-342900" defTabSz="914400">
              <a:buFontTx/>
              <a:buChar char="•"/>
            </a:pP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4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4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400" kern="0">
                <a:solidFill>
                  <a:srgbClr val="000000"/>
                </a:solidFill>
                <a:latin typeface="Arial"/>
              </a:rPr>
              <a:t> V5, D = 6</a:t>
            </a:r>
          </a:p>
          <a:p>
            <a:pPr marL="342900" lvl="0" indent="-342900" defTabSz="914400">
              <a:buFontTx/>
              <a:buChar char="•"/>
            </a:pP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Min_PQ</a:t>
            </a:r>
            <a:r>
              <a:rPr lang="en-US" altLang="en-US" sz="24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menjadi</a:t>
            </a:r>
            <a:r>
              <a:rPr lang="en-US" altLang="en-US" sz="24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err="1">
                <a:solidFill>
                  <a:srgbClr val="000000"/>
                </a:solidFill>
                <a:latin typeface="Arial"/>
              </a:rPr>
              <a:t>kosong</a:t>
            </a:r>
            <a:endParaRPr lang="en-US" altLang="en-US" sz="2400" kern="0">
              <a:solidFill>
                <a:srgbClr val="000000"/>
              </a:solidFill>
              <a:latin typeface="Arial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err="1"/>
              <a:t>Dengan</a:t>
            </a:r>
            <a:r>
              <a:rPr lang="en-US" altLang="en-US" sz="2800"/>
              <a:t> </a:t>
            </a:r>
            <a:r>
              <a:rPr lang="en-US" altLang="en-US" sz="2800" err="1"/>
              <a:t>demikan</a:t>
            </a:r>
            <a:r>
              <a:rPr lang="en-US" altLang="en-US" sz="2800"/>
              <a:t> </a:t>
            </a:r>
            <a:r>
              <a:rPr lang="en-US" altLang="en-US" sz="2800" err="1"/>
              <a:t>jarak</a:t>
            </a:r>
            <a:r>
              <a:rPr lang="en-US" altLang="en-US" sz="2800"/>
              <a:t> </a:t>
            </a:r>
            <a:r>
              <a:rPr lang="en-US" altLang="en-US" sz="2800" err="1"/>
              <a:t>terpendek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 V0 </a:t>
            </a:r>
            <a:r>
              <a:rPr lang="en-US" altLang="en-US" sz="2800" err="1"/>
              <a:t>ke</a:t>
            </a:r>
            <a:r>
              <a:rPr lang="en-US" altLang="en-US" sz="2800"/>
              <a:t> V5 </a:t>
            </a:r>
            <a:r>
              <a:rPr lang="en-US" altLang="en-US" sz="2800" err="1"/>
              <a:t>adalah</a:t>
            </a:r>
            <a:r>
              <a:rPr lang="en-US" altLang="en-US" sz="2800"/>
              <a:t> 6 </a:t>
            </a:r>
            <a:r>
              <a:rPr lang="en-US" altLang="en-US" sz="2800" err="1"/>
              <a:t>dengan</a:t>
            </a:r>
            <a:r>
              <a:rPr lang="en-US" altLang="en-US" sz="2800"/>
              <a:t> path V0, V3, V6, V5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err="1"/>
              <a:t>Ilustrasi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proses shortest path </a:t>
            </a:r>
            <a:r>
              <a:rPr lang="en-US" altLang="en-US" sz="2800" err="1"/>
              <a:t>dapat</a:t>
            </a:r>
            <a:r>
              <a:rPr lang="en-US" altLang="en-US" sz="2800"/>
              <a:t> </a:t>
            </a:r>
            <a:r>
              <a:rPr lang="en-US" altLang="en-US" sz="2800" err="1"/>
              <a:t>dilihat</a:t>
            </a:r>
            <a:r>
              <a:rPr lang="en-US" altLang="en-US" sz="2800"/>
              <a:t> </a:t>
            </a:r>
            <a:r>
              <a:rPr lang="en-US" altLang="en-US" sz="2800" err="1"/>
              <a:t>pada</a:t>
            </a:r>
            <a:r>
              <a:rPr lang="en-US" altLang="en-US" sz="2800"/>
              <a:t> fig 14.25 (Weiss)  di slide </a:t>
            </a:r>
            <a:r>
              <a:rPr lang="en-US" altLang="en-US" sz="2800" err="1"/>
              <a:t>berikut</a:t>
            </a:r>
            <a:r>
              <a:rPr lang="en-US" alt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67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weiss14-25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7038"/>
            <a:ext cx="7543800" cy="6752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95602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err="1"/>
              <a:t>Objektif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35563"/>
          </a:xfrm>
        </p:spPr>
        <p:txBody>
          <a:bodyPr/>
          <a:lstStyle/>
          <a:p>
            <a:r>
              <a:rPr lang="en-US" err="1"/>
              <a:t>Menjelaskan</a:t>
            </a:r>
            <a:r>
              <a:rPr lang="en-US"/>
              <a:t> </a:t>
            </a:r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mencari</a:t>
            </a:r>
            <a:r>
              <a:rPr lang="en-US"/>
              <a:t> </a:t>
            </a:r>
            <a:r>
              <a:rPr lang="en-US" err="1"/>
              <a:t>jalur</a:t>
            </a:r>
            <a:r>
              <a:rPr lang="en-US"/>
              <a:t> </a:t>
            </a:r>
            <a:r>
              <a:rPr lang="en-US" err="1"/>
              <a:t>terpendek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graph</a:t>
            </a:r>
          </a:p>
          <a:p>
            <a:r>
              <a:rPr lang="en-US" err="1"/>
              <a:t>Menjelaskan</a:t>
            </a:r>
            <a:r>
              <a:rPr lang="en-US"/>
              <a:t> </a:t>
            </a:r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mencari</a:t>
            </a:r>
            <a:r>
              <a:rPr lang="en-US"/>
              <a:t> Minimum Spanning Tree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8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 err="1">
                <a:solidFill>
                  <a:prstClr val="black"/>
                </a:solidFill>
              </a:rPr>
              <a:t>Implementasi</a:t>
            </a:r>
            <a:r>
              <a:rPr lang="en-US" altLang="en-US" sz="4000">
                <a:solidFill>
                  <a:prstClr val="black"/>
                </a:solidFill>
              </a:rPr>
              <a:t> Shortest Path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458200" cy="4906965"/>
          </a:xfrm>
        </p:spPr>
        <p:txBody>
          <a:bodyPr/>
          <a:lstStyle/>
          <a:p>
            <a:r>
              <a:rPr lang="en-US" sz="2800" err="1"/>
              <a:t>Algoritma</a:t>
            </a:r>
            <a:r>
              <a:rPr lang="en-US" sz="2800"/>
              <a:t> </a:t>
            </a:r>
            <a:r>
              <a:rPr lang="en-US" sz="2800" err="1"/>
              <a:t>untuk</a:t>
            </a:r>
            <a:r>
              <a:rPr lang="en-US" sz="2800"/>
              <a:t> </a:t>
            </a:r>
            <a:r>
              <a:rPr lang="en-US" sz="2800" err="1"/>
              <a:t>mencari</a:t>
            </a:r>
            <a:r>
              <a:rPr lang="en-US" sz="2800"/>
              <a:t> </a:t>
            </a:r>
            <a:r>
              <a:rPr lang="en-US" sz="2800" err="1"/>
              <a:t>jarak</a:t>
            </a:r>
            <a:r>
              <a:rPr lang="en-US" sz="2800"/>
              <a:t> </a:t>
            </a:r>
            <a:r>
              <a:rPr lang="en-US" sz="2800" err="1"/>
              <a:t>terpendek</a:t>
            </a:r>
            <a:r>
              <a:rPr lang="en-US" sz="2800"/>
              <a:t> </a:t>
            </a:r>
            <a:r>
              <a:rPr lang="en-US" sz="2800" err="1"/>
              <a:t>untuk</a:t>
            </a:r>
            <a:r>
              <a:rPr lang="en-US" sz="2800"/>
              <a:t> unweighted digraph </a:t>
            </a:r>
            <a:r>
              <a:rPr lang="en-US" sz="2800" err="1"/>
              <a:t>dapat</a:t>
            </a:r>
            <a:r>
              <a:rPr lang="en-US" sz="2800"/>
              <a:t> </a:t>
            </a:r>
            <a:r>
              <a:rPr lang="en-US" sz="2800" err="1"/>
              <a:t>dilihat</a:t>
            </a:r>
            <a:r>
              <a:rPr lang="en-US" sz="2800"/>
              <a:t> </a:t>
            </a:r>
            <a:r>
              <a:rPr lang="en-US" sz="2800" err="1"/>
              <a:t>pada</a:t>
            </a:r>
            <a:r>
              <a:rPr lang="en-US" sz="2800"/>
              <a:t> </a:t>
            </a:r>
            <a:r>
              <a:rPr lang="en-US" sz="2800" err="1"/>
              <a:t>Carrano</a:t>
            </a:r>
            <a:r>
              <a:rPr lang="en-US" sz="2800"/>
              <a:t>: 28.19</a:t>
            </a:r>
          </a:p>
          <a:p>
            <a:pPr lvl="0"/>
            <a:r>
              <a:rPr lang="en-US" sz="2800" err="1">
                <a:solidFill>
                  <a:prstClr val="black"/>
                </a:solidFill>
              </a:rPr>
              <a:t>Algoritma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mencari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jarak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terpendek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unweighted digraph </a:t>
            </a:r>
            <a:r>
              <a:rPr lang="en-US" sz="2800" err="1">
                <a:solidFill>
                  <a:prstClr val="black"/>
                </a:solidFill>
              </a:rPr>
              <a:t>dapat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dilihat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pada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Carrano</a:t>
            </a:r>
            <a:r>
              <a:rPr lang="en-US" sz="2800">
                <a:solidFill>
                  <a:prstClr val="black"/>
                </a:solidFill>
              </a:rPr>
              <a:t>: 28.24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Interface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operasi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dasar</a:t>
            </a:r>
            <a:r>
              <a:rPr lang="en-US" sz="2800">
                <a:solidFill>
                  <a:prstClr val="black"/>
                </a:solidFill>
              </a:rPr>
              <a:t> graph </a:t>
            </a:r>
            <a:r>
              <a:rPr lang="en-US" sz="2800" err="1">
                <a:solidFill>
                  <a:prstClr val="black"/>
                </a:solidFill>
              </a:rPr>
              <a:t>dapat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dilihat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pada</a:t>
            </a:r>
            <a:r>
              <a:rPr lang="en-US" sz="2800">
                <a:solidFill>
                  <a:prstClr val="black"/>
                </a:solidFill>
              </a:rPr>
              <a:t> program 28.1 (</a:t>
            </a:r>
            <a:r>
              <a:rPr lang="en-US" sz="2800" err="1">
                <a:solidFill>
                  <a:prstClr val="black"/>
                </a:solidFill>
              </a:rPr>
              <a:t>Carrano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Interface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operasi</a:t>
            </a:r>
            <a:r>
              <a:rPr lang="en-US" sz="2800">
                <a:solidFill>
                  <a:prstClr val="black"/>
                </a:solidFill>
              </a:rPr>
              <a:t> graph (BFS, DFS </a:t>
            </a:r>
            <a:r>
              <a:rPr lang="en-US" sz="2800" err="1">
                <a:solidFill>
                  <a:prstClr val="black"/>
                </a:solidFill>
              </a:rPr>
              <a:t>dan</a:t>
            </a:r>
            <a:r>
              <a:rPr lang="en-US" sz="2800">
                <a:solidFill>
                  <a:prstClr val="black"/>
                </a:solidFill>
              </a:rPr>
              <a:t> shortest path) </a:t>
            </a:r>
            <a:r>
              <a:rPr lang="en-US" sz="2800" err="1">
                <a:solidFill>
                  <a:prstClr val="black"/>
                </a:solidFill>
              </a:rPr>
              <a:t>dapat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dilihat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pada</a:t>
            </a:r>
            <a:r>
              <a:rPr lang="en-US" sz="2800">
                <a:solidFill>
                  <a:prstClr val="black"/>
                </a:solidFill>
              </a:rPr>
              <a:t> program 28.2 (</a:t>
            </a:r>
            <a:r>
              <a:rPr lang="en-US" sz="2800" err="1">
                <a:solidFill>
                  <a:prstClr val="black"/>
                </a:solidFill>
              </a:rPr>
              <a:t>Carrano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2800">
                <a:solidFill>
                  <a:prstClr val="black"/>
                </a:solidFill>
              </a:rPr>
              <a:t>Method </a:t>
            </a:r>
            <a:r>
              <a:rPr lang="en-US" sz="2800" err="1">
                <a:solidFill>
                  <a:prstClr val="black"/>
                </a:solidFill>
              </a:rPr>
              <a:t>untuk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mencari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jarak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terpendek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dapat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dilihat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pada</a:t>
            </a:r>
            <a:r>
              <a:rPr lang="en-US" sz="2800">
                <a:solidFill>
                  <a:prstClr val="black"/>
                </a:solidFill>
              </a:rPr>
              <a:t> program 29.24 (</a:t>
            </a:r>
            <a:r>
              <a:rPr lang="en-US" sz="2800" err="1">
                <a:solidFill>
                  <a:prstClr val="black"/>
                </a:solidFill>
              </a:rPr>
              <a:t>Carrano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  <a:p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75942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Rehat</a:t>
            </a:r>
            <a:r>
              <a:rPr lang="en-US"/>
              <a:t> </a:t>
            </a:r>
            <a:r>
              <a:rPr lang="en-US" err="1"/>
              <a:t>Sejenak</a:t>
            </a:r>
            <a:endParaRPr lang="id-ID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0174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70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/>
              <a:t>Minimum Spanning Tree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 err="1"/>
              <a:t>Atau</a:t>
            </a:r>
            <a:r>
              <a:rPr lang="en-US" altLang="en-US" sz="3200"/>
              <a:t> </a:t>
            </a:r>
            <a:r>
              <a:rPr lang="en-US" altLang="en-US" sz="3200" err="1"/>
              <a:t>pohon</a:t>
            </a:r>
            <a:r>
              <a:rPr lang="en-US" altLang="en-US" sz="3200"/>
              <a:t> </a:t>
            </a:r>
            <a:r>
              <a:rPr lang="en-US" altLang="en-US" sz="3200" err="1"/>
              <a:t>rentang</a:t>
            </a:r>
            <a:r>
              <a:rPr lang="en-US" altLang="en-US" sz="3200"/>
              <a:t> minimum </a:t>
            </a:r>
          </a:p>
          <a:p>
            <a:pPr>
              <a:lnSpc>
                <a:spcPct val="80000"/>
              </a:lnSpc>
            </a:pPr>
            <a:r>
              <a:rPr lang="en-US" altLang="en-US" sz="3200" err="1"/>
              <a:t>Definisi</a:t>
            </a:r>
            <a:r>
              <a:rPr lang="en-US" altLang="en-US" sz="3200"/>
              <a:t>: </a:t>
            </a:r>
            <a:r>
              <a:rPr lang="en-US" altLang="en-US" sz="3200" err="1"/>
              <a:t>bagian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</a:t>
            </a:r>
            <a:r>
              <a:rPr lang="en-US" altLang="en-US" sz="3200" err="1"/>
              <a:t>himpunan</a:t>
            </a:r>
            <a:r>
              <a:rPr lang="en-US" altLang="en-US" sz="3200"/>
              <a:t> edge yang </a:t>
            </a:r>
            <a:r>
              <a:rPr lang="en-US" altLang="en-US" sz="3200" err="1"/>
              <a:t>menghubungkan</a:t>
            </a:r>
            <a:r>
              <a:rPr lang="en-US" altLang="en-US" sz="3200"/>
              <a:t> </a:t>
            </a:r>
            <a:r>
              <a:rPr lang="en-US" altLang="en-US" sz="3200" err="1"/>
              <a:t>semua</a:t>
            </a:r>
            <a:r>
              <a:rPr lang="en-US" altLang="en-US" sz="3200"/>
              <a:t> vertex </a:t>
            </a:r>
            <a:r>
              <a:rPr lang="en-US" altLang="en-US" sz="3200" err="1"/>
              <a:t>dalam</a:t>
            </a:r>
            <a:r>
              <a:rPr lang="en-US" altLang="en-US" sz="3200"/>
              <a:t> weighted graph G </a:t>
            </a:r>
            <a:r>
              <a:rPr lang="en-US" altLang="en-US" sz="3200" err="1"/>
              <a:t>tanpa</a:t>
            </a:r>
            <a:r>
              <a:rPr lang="en-US" altLang="en-US" sz="3200"/>
              <a:t> </a:t>
            </a:r>
            <a:r>
              <a:rPr lang="en-US" altLang="en-US" sz="3200" err="1"/>
              <a:t>membentuk</a:t>
            </a:r>
            <a:r>
              <a:rPr lang="en-US" altLang="en-US" sz="3200"/>
              <a:t> </a:t>
            </a:r>
            <a:r>
              <a:rPr lang="en-US" altLang="en-US" sz="3200" err="1"/>
              <a:t>siklus</a:t>
            </a:r>
            <a:r>
              <a:rPr lang="en-US" altLang="en-US" sz="3200"/>
              <a:t> </a:t>
            </a:r>
            <a:r>
              <a:rPr lang="en-US" altLang="en-US" sz="3200" err="1"/>
              <a:t>dan</a:t>
            </a:r>
            <a:r>
              <a:rPr lang="en-US" altLang="en-US" sz="3200"/>
              <a:t> </a:t>
            </a:r>
            <a:r>
              <a:rPr lang="en-US" altLang="en-US" sz="3200" err="1"/>
              <a:t>mempunyai</a:t>
            </a:r>
            <a:r>
              <a:rPr lang="en-US" altLang="en-US" sz="3200"/>
              <a:t> </a:t>
            </a:r>
            <a:r>
              <a:rPr lang="en-US" altLang="en-US" sz="3200" err="1"/>
              <a:t>bobot</a:t>
            </a:r>
            <a:r>
              <a:rPr lang="en-US" altLang="en-US" sz="3200"/>
              <a:t> minimum. </a:t>
            </a:r>
          </a:p>
          <a:p>
            <a:pPr>
              <a:lnSpc>
                <a:spcPct val="80000"/>
              </a:lnSpc>
            </a:pPr>
            <a:endParaRPr lang="en-US" altLang="en-US" sz="3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020050" cy="281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11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1"/>
            <a:ext cx="8229600" cy="4678364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3200" err="1"/>
              <a:t>Aplikasi</a:t>
            </a:r>
            <a:r>
              <a:rPr lang="en-US" altLang="en-US" sz="3200"/>
              <a:t>: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3200" err="1"/>
              <a:t>Mencari</a:t>
            </a:r>
            <a:r>
              <a:rPr lang="en-US" altLang="en-US" sz="3200"/>
              <a:t> </a:t>
            </a:r>
            <a:r>
              <a:rPr lang="en-US" altLang="en-US" sz="3200" err="1"/>
              <a:t>biaya</a:t>
            </a:r>
            <a:r>
              <a:rPr lang="en-US" altLang="en-US" sz="3200"/>
              <a:t> Minimum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menghubungkan</a:t>
            </a:r>
            <a:r>
              <a:rPr lang="en-US" altLang="en-US" sz="3200"/>
              <a:t> </a:t>
            </a:r>
            <a:r>
              <a:rPr lang="en-US" altLang="en-US" sz="3200" err="1"/>
              <a:t>semua</a:t>
            </a:r>
            <a:r>
              <a:rPr lang="en-US" altLang="en-US" sz="3200"/>
              <a:t> airport </a:t>
            </a:r>
            <a:r>
              <a:rPr lang="en-US" altLang="en-US" sz="3200" err="1"/>
              <a:t>dalam</a:t>
            </a:r>
            <a:r>
              <a:rPr lang="en-US" altLang="en-US" sz="3200"/>
              <a:t> </a:t>
            </a:r>
            <a:r>
              <a:rPr lang="en-US" altLang="en-US" sz="3200" err="1"/>
              <a:t>rute</a:t>
            </a:r>
            <a:r>
              <a:rPr lang="en-US" altLang="en-US" sz="3200"/>
              <a:t> </a:t>
            </a:r>
            <a:r>
              <a:rPr lang="en-US" altLang="en-US" sz="3200" err="1"/>
              <a:t>penerbangan</a:t>
            </a:r>
            <a:r>
              <a:rPr lang="en-US" altLang="en-US" sz="3200"/>
              <a:t> </a:t>
            </a:r>
            <a:r>
              <a:rPr lang="en-US" altLang="en-US" sz="3200" err="1"/>
              <a:t>pesawat</a:t>
            </a:r>
            <a:r>
              <a:rPr lang="en-US" altLang="en-US" sz="3200"/>
              <a:t> </a:t>
            </a:r>
            <a:r>
              <a:rPr lang="en-US" altLang="en-US" sz="3200" err="1"/>
              <a:t>komersial</a:t>
            </a:r>
            <a:endParaRPr lang="en-US" altLang="en-US" sz="3200"/>
          </a:p>
          <a:p>
            <a:pPr marL="533400" indent="-5334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3200" err="1"/>
              <a:t>Mencari</a:t>
            </a:r>
            <a:r>
              <a:rPr lang="en-US" altLang="en-US" sz="3200"/>
              <a:t> </a:t>
            </a:r>
            <a:r>
              <a:rPr lang="en-US" altLang="en-US" sz="3200" err="1"/>
              <a:t>biaya</a:t>
            </a:r>
            <a:r>
              <a:rPr lang="en-US" altLang="en-US" sz="3200"/>
              <a:t> Minimum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menhubungkan</a:t>
            </a:r>
            <a:r>
              <a:rPr lang="en-US" altLang="en-US" sz="3200"/>
              <a:t> </a:t>
            </a:r>
            <a:r>
              <a:rPr lang="en-US" altLang="en-US" sz="3200" err="1"/>
              <a:t>semua</a:t>
            </a:r>
            <a:r>
              <a:rPr lang="en-US" altLang="en-US" sz="3200"/>
              <a:t> node </a:t>
            </a:r>
            <a:r>
              <a:rPr lang="en-US" altLang="en-US" sz="3200" err="1"/>
              <a:t>dalam</a:t>
            </a:r>
            <a:r>
              <a:rPr lang="en-US" altLang="en-US" sz="3200"/>
              <a:t> </a:t>
            </a:r>
            <a:r>
              <a:rPr lang="en-US" altLang="en-US" sz="3200" err="1"/>
              <a:t>jaringan</a:t>
            </a:r>
            <a:r>
              <a:rPr lang="en-US" altLang="en-US" sz="3200"/>
              <a:t> </a:t>
            </a:r>
            <a:r>
              <a:rPr lang="en-US" altLang="en-US" sz="3200" err="1"/>
              <a:t>komputer</a:t>
            </a:r>
            <a:r>
              <a:rPr lang="en-US" altLang="en-US" sz="3200"/>
              <a:t>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lphaLcParenBoth"/>
            </a:pPr>
            <a:r>
              <a:rPr lang="en-US" altLang="en-US" sz="3200" err="1"/>
              <a:t>Mencari</a:t>
            </a:r>
            <a:r>
              <a:rPr lang="en-US" altLang="en-US" sz="3200"/>
              <a:t> </a:t>
            </a:r>
            <a:r>
              <a:rPr lang="en-US" altLang="en-US" sz="3200" err="1"/>
              <a:t>biaya</a:t>
            </a:r>
            <a:r>
              <a:rPr lang="en-US" altLang="en-US" sz="3200"/>
              <a:t> Minimum </a:t>
            </a:r>
            <a:r>
              <a:rPr lang="en-US" altLang="en-US" sz="3200" err="1"/>
              <a:t>untuk</a:t>
            </a:r>
            <a:r>
              <a:rPr lang="en-US" altLang="en-US" sz="3200"/>
              <a:t> </a:t>
            </a:r>
            <a:r>
              <a:rPr lang="en-US" altLang="en-US" sz="3200" err="1"/>
              <a:t>menghubungkan</a:t>
            </a:r>
            <a:r>
              <a:rPr lang="en-US" altLang="en-US" sz="3200"/>
              <a:t> </a:t>
            </a:r>
            <a:r>
              <a:rPr lang="en-US" altLang="en-US" sz="3200" err="1"/>
              <a:t>telepon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</a:t>
            </a:r>
            <a:r>
              <a:rPr lang="en-US" altLang="en-US" sz="3200" err="1"/>
              <a:t>pelanggan</a:t>
            </a:r>
            <a:r>
              <a:rPr lang="en-US" altLang="en-US" sz="3200"/>
              <a:t> </a:t>
            </a:r>
            <a:r>
              <a:rPr lang="en-US" altLang="en-US" sz="3200" err="1"/>
              <a:t>perorangan</a:t>
            </a:r>
            <a:r>
              <a:rPr lang="en-US" altLang="en-US" sz="3200"/>
              <a:t> </a:t>
            </a:r>
            <a:r>
              <a:rPr lang="en-US" altLang="en-US" sz="3200" err="1"/>
              <a:t>ke</a:t>
            </a:r>
            <a:r>
              <a:rPr lang="en-US" altLang="en-US" sz="3200"/>
              <a:t> sub central </a:t>
            </a:r>
            <a:r>
              <a:rPr lang="en-US" altLang="en-US" sz="3200" err="1"/>
              <a:t>telepon</a:t>
            </a:r>
            <a:r>
              <a:rPr lang="en-US" altLang="en-US" sz="3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155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prstClr val="black"/>
                </a:solidFill>
              </a:rPr>
              <a:t>Minimum Spanning Tree (3)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534400" cy="4830764"/>
          </a:xfrm>
        </p:spPr>
        <p:txBody>
          <a:bodyPr/>
          <a:lstStyle/>
          <a:p>
            <a:r>
              <a:rPr lang="en-US" sz="3200"/>
              <a:t>Ada 2 </a:t>
            </a:r>
            <a:r>
              <a:rPr lang="en-US" sz="3200" err="1"/>
              <a:t>algoritma</a:t>
            </a:r>
            <a:r>
              <a:rPr lang="en-US" sz="3200"/>
              <a:t> yang </a:t>
            </a:r>
            <a:r>
              <a:rPr lang="en-US" sz="3200" err="1"/>
              <a:t>biasa</a:t>
            </a:r>
            <a:r>
              <a:rPr lang="en-US" sz="3200"/>
              <a:t> </a:t>
            </a:r>
            <a:r>
              <a:rPr lang="en-US" sz="3200" err="1"/>
              <a:t>digunakan</a:t>
            </a:r>
            <a:r>
              <a:rPr lang="en-US" sz="3200"/>
              <a:t> </a:t>
            </a:r>
            <a:r>
              <a:rPr lang="en-US" sz="3200" err="1"/>
              <a:t>untuk</a:t>
            </a:r>
            <a:r>
              <a:rPr lang="en-US" sz="3200"/>
              <a:t> </a:t>
            </a:r>
            <a:r>
              <a:rPr lang="en-US" sz="3200" err="1"/>
              <a:t>menyelesaikan</a:t>
            </a:r>
            <a:r>
              <a:rPr lang="en-US" sz="3200"/>
              <a:t> MST, </a:t>
            </a:r>
            <a:r>
              <a:rPr lang="en-US" sz="3200" err="1"/>
              <a:t>yaitu</a:t>
            </a:r>
            <a:r>
              <a:rPr lang="en-US" sz="3200"/>
              <a:t>:</a:t>
            </a:r>
          </a:p>
          <a:p>
            <a:pPr marL="742950" indent="-742950">
              <a:buAutoNum type="arabicPeriod"/>
            </a:pPr>
            <a:r>
              <a:rPr lang="en-US" sz="3200" err="1"/>
              <a:t>Algoritma</a:t>
            </a:r>
            <a:r>
              <a:rPr lang="en-US" sz="3200"/>
              <a:t> Prim-</a:t>
            </a:r>
            <a:r>
              <a:rPr lang="en-US" sz="3200" err="1"/>
              <a:t>Jarnik</a:t>
            </a:r>
            <a:r>
              <a:rPr lang="en-US" sz="3200"/>
              <a:t> </a:t>
            </a:r>
            <a:r>
              <a:rPr lang="en-US" sz="3200" err="1"/>
              <a:t>atau</a:t>
            </a:r>
            <a:r>
              <a:rPr lang="en-US" sz="3200"/>
              <a:t> </a:t>
            </a:r>
            <a:r>
              <a:rPr lang="en-US" sz="3200" err="1"/>
              <a:t>disebut</a:t>
            </a:r>
            <a:r>
              <a:rPr lang="en-US" sz="3200"/>
              <a:t> </a:t>
            </a:r>
            <a:r>
              <a:rPr lang="en-US" sz="3200" err="1"/>
              <a:t>algoritma</a:t>
            </a:r>
            <a:r>
              <a:rPr lang="en-US" sz="3200"/>
              <a:t> Prim, </a:t>
            </a:r>
            <a:r>
              <a:rPr lang="en-US" sz="3200" err="1"/>
              <a:t>diciptakan</a:t>
            </a:r>
            <a:r>
              <a:rPr lang="en-US" sz="3200"/>
              <a:t> </a:t>
            </a:r>
            <a:r>
              <a:rPr lang="en-US" sz="3200" err="1"/>
              <a:t>oleh</a:t>
            </a:r>
            <a:r>
              <a:rPr lang="en-US" sz="3200"/>
              <a:t> </a:t>
            </a:r>
            <a:r>
              <a:rPr lang="en-US" sz="3200" err="1"/>
              <a:t>Vojtech</a:t>
            </a:r>
            <a:r>
              <a:rPr lang="en-US" sz="3200"/>
              <a:t> </a:t>
            </a:r>
            <a:r>
              <a:rPr lang="en-US" sz="3200" err="1"/>
              <a:t>Jarnik</a:t>
            </a:r>
            <a:r>
              <a:rPr lang="en-US" sz="3200"/>
              <a:t> </a:t>
            </a:r>
            <a:r>
              <a:rPr lang="en-US" sz="3200" err="1"/>
              <a:t>dari</a:t>
            </a:r>
            <a:r>
              <a:rPr lang="en-US" sz="3200"/>
              <a:t> </a:t>
            </a:r>
            <a:r>
              <a:rPr lang="en-US" sz="3200" err="1"/>
              <a:t>Cekoslovania</a:t>
            </a:r>
            <a:r>
              <a:rPr lang="en-US" sz="3200"/>
              <a:t> </a:t>
            </a:r>
            <a:r>
              <a:rPr lang="en-US" sz="3200" err="1"/>
              <a:t>tahun</a:t>
            </a:r>
            <a:r>
              <a:rPr lang="en-US" sz="3200"/>
              <a:t> 1930 </a:t>
            </a:r>
            <a:r>
              <a:rPr lang="en-US" sz="3200" err="1"/>
              <a:t>kemudian</a:t>
            </a:r>
            <a:r>
              <a:rPr lang="en-US" sz="3200"/>
              <a:t> </a:t>
            </a:r>
            <a:r>
              <a:rPr lang="en-US" sz="3200" err="1"/>
              <a:t>tahun</a:t>
            </a:r>
            <a:r>
              <a:rPr lang="en-US" sz="3200"/>
              <a:t> 1957 </a:t>
            </a:r>
            <a:r>
              <a:rPr lang="en-US" sz="3200" err="1"/>
              <a:t>ditemukan</a:t>
            </a:r>
            <a:r>
              <a:rPr lang="en-US" sz="3200"/>
              <a:t> </a:t>
            </a:r>
            <a:r>
              <a:rPr lang="en-US" sz="3200" err="1"/>
              <a:t>kembali</a:t>
            </a:r>
            <a:r>
              <a:rPr lang="en-US" sz="3200"/>
              <a:t> </a:t>
            </a:r>
            <a:r>
              <a:rPr lang="en-US" sz="3200" err="1"/>
              <a:t>oleh</a:t>
            </a:r>
            <a:r>
              <a:rPr lang="en-US" sz="3200"/>
              <a:t> Robert Clay Prim </a:t>
            </a:r>
            <a:r>
              <a:rPr lang="en-US" sz="3200" err="1"/>
              <a:t>dari</a:t>
            </a:r>
            <a:r>
              <a:rPr lang="en-US" sz="3200"/>
              <a:t> AS. </a:t>
            </a:r>
            <a:r>
              <a:rPr lang="en-US" sz="3200" err="1"/>
              <a:t>Algoritma</a:t>
            </a:r>
            <a:r>
              <a:rPr lang="en-US" sz="3200"/>
              <a:t> </a:t>
            </a:r>
            <a:r>
              <a:rPr lang="en-US" sz="3200" err="1"/>
              <a:t>ini</a:t>
            </a:r>
            <a:r>
              <a:rPr lang="en-US" sz="3200"/>
              <a:t> </a:t>
            </a:r>
            <a:r>
              <a:rPr lang="en-US" sz="3200" err="1"/>
              <a:t>dimulai</a:t>
            </a:r>
            <a:r>
              <a:rPr lang="en-US" sz="3200"/>
              <a:t> </a:t>
            </a:r>
            <a:r>
              <a:rPr lang="en-US" sz="3200" err="1"/>
              <a:t>dari</a:t>
            </a:r>
            <a:r>
              <a:rPr lang="en-US" sz="3200"/>
              <a:t> </a:t>
            </a:r>
            <a:r>
              <a:rPr lang="en-US" sz="3200" err="1"/>
              <a:t>sembarang</a:t>
            </a:r>
            <a:r>
              <a:rPr lang="en-US" sz="3200"/>
              <a:t> vertex </a:t>
            </a:r>
            <a:r>
              <a:rPr lang="en-US" sz="3200" err="1"/>
              <a:t>lalu</a:t>
            </a:r>
            <a:r>
              <a:rPr lang="en-US" sz="3200"/>
              <a:t> </a:t>
            </a:r>
            <a:r>
              <a:rPr lang="en-US" sz="3200" err="1"/>
              <a:t>cari</a:t>
            </a:r>
            <a:r>
              <a:rPr lang="en-US" sz="3200"/>
              <a:t> edge yang </a:t>
            </a:r>
            <a:r>
              <a:rPr lang="en-US" sz="3200" err="1"/>
              <a:t>bobotnya</a:t>
            </a:r>
            <a:r>
              <a:rPr lang="en-US" sz="3200"/>
              <a:t> minimum.</a:t>
            </a:r>
          </a:p>
          <a:p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59218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/>
              <a:t>Minimum Spanning Tree (4)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800600"/>
          </a:xfrm>
        </p:spPr>
        <p:txBody>
          <a:bodyPr/>
          <a:lstStyle/>
          <a:p>
            <a:pPr marL="514350" lvl="0" indent="-514350">
              <a:buAutoNum type="arabicPeriod" startAt="2"/>
            </a:pPr>
            <a:r>
              <a:rPr lang="en-US" sz="2800" err="1">
                <a:solidFill>
                  <a:prstClr val="black"/>
                </a:solidFill>
              </a:rPr>
              <a:t>Algoritma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Kruskal</a:t>
            </a:r>
            <a:r>
              <a:rPr lang="en-US" sz="2800">
                <a:solidFill>
                  <a:prstClr val="black"/>
                </a:solidFill>
              </a:rPr>
              <a:t>, </a:t>
            </a:r>
            <a:r>
              <a:rPr lang="en-US" sz="2800" err="1">
                <a:solidFill>
                  <a:prstClr val="black"/>
                </a:solidFill>
              </a:rPr>
              <a:t>ditemukan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oleh</a:t>
            </a:r>
            <a:r>
              <a:rPr lang="en-US" sz="2800">
                <a:solidFill>
                  <a:prstClr val="black"/>
                </a:solidFill>
              </a:rPr>
              <a:t> Joseph Bernard </a:t>
            </a:r>
            <a:r>
              <a:rPr lang="en-US" sz="2800" err="1">
                <a:solidFill>
                  <a:prstClr val="black"/>
                </a:solidFill>
              </a:rPr>
              <a:t>Kruskal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tahun</a:t>
            </a:r>
            <a:r>
              <a:rPr lang="en-US" sz="2800">
                <a:solidFill>
                  <a:prstClr val="black"/>
                </a:solidFill>
              </a:rPr>
              <a:t> 1956 di AS. </a:t>
            </a:r>
            <a:r>
              <a:rPr lang="en-US" sz="2800" err="1">
                <a:solidFill>
                  <a:prstClr val="black"/>
                </a:solidFill>
              </a:rPr>
              <a:t>Algoritma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ini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dimulai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dengan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memilih</a:t>
            </a:r>
            <a:r>
              <a:rPr lang="en-US" sz="2800">
                <a:solidFill>
                  <a:prstClr val="black"/>
                </a:solidFill>
              </a:rPr>
              <a:t> edge yang </a:t>
            </a:r>
            <a:r>
              <a:rPr lang="en-US" sz="2800" err="1">
                <a:solidFill>
                  <a:prstClr val="black"/>
                </a:solidFill>
              </a:rPr>
              <a:t>bobotnya</a:t>
            </a:r>
            <a:r>
              <a:rPr lang="en-US" sz="2800">
                <a:solidFill>
                  <a:prstClr val="black"/>
                </a:solidFill>
              </a:rPr>
              <a:t> minimum </a:t>
            </a:r>
            <a:r>
              <a:rPr lang="en-US" sz="2800" err="1">
                <a:solidFill>
                  <a:prstClr val="black"/>
                </a:solidFill>
              </a:rPr>
              <a:t>secara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berturut-turut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sampai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seluruh</a:t>
            </a:r>
            <a:r>
              <a:rPr lang="en-US" sz="2800">
                <a:solidFill>
                  <a:prstClr val="black"/>
                </a:solidFill>
              </a:rPr>
              <a:t> vertex </a:t>
            </a:r>
            <a:r>
              <a:rPr lang="en-US" sz="2800" err="1">
                <a:solidFill>
                  <a:prstClr val="black"/>
                </a:solidFill>
              </a:rPr>
              <a:t>terhubung</a:t>
            </a:r>
            <a:r>
              <a:rPr lang="en-US" sz="2800">
                <a:solidFill>
                  <a:prstClr val="black"/>
                </a:solidFill>
              </a:rPr>
              <a:t>. </a:t>
            </a:r>
            <a:r>
              <a:rPr lang="en-US" sz="2800" err="1">
                <a:solidFill>
                  <a:prstClr val="black"/>
                </a:solidFill>
              </a:rPr>
              <a:t>Selain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itu</a:t>
            </a:r>
            <a:r>
              <a:rPr lang="en-US" sz="2800">
                <a:solidFill>
                  <a:prstClr val="black"/>
                </a:solidFill>
              </a:rPr>
              <a:t>, edge </a:t>
            </a:r>
            <a:r>
              <a:rPr lang="en-US" sz="2800" err="1">
                <a:solidFill>
                  <a:prstClr val="black"/>
                </a:solidFill>
              </a:rPr>
              <a:t>dipilih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tidak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boleh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err="1">
                <a:solidFill>
                  <a:prstClr val="black"/>
                </a:solidFill>
              </a:rPr>
              <a:t>membentuk</a:t>
            </a:r>
            <a:r>
              <a:rPr lang="en-US" sz="2800">
                <a:solidFill>
                  <a:prstClr val="black"/>
                </a:solidFill>
              </a:rPr>
              <a:t> cycle.</a:t>
            </a:r>
          </a:p>
          <a:p>
            <a:pPr marL="0" lvl="0" indent="0">
              <a:buNone/>
            </a:pPr>
            <a:endParaRPr lang="en-US" sz="1400">
              <a:solidFill>
                <a:prstClr val="black"/>
              </a:solidFill>
            </a:endParaRPr>
          </a:p>
          <a:p>
            <a:pPr marL="609600" lvl="0" indent="-609600">
              <a:lnSpc>
                <a:spcPct val="90000"/>
              </a:lnSpc>
            </a:pPr>
            <a:r>
              <a:rPr lang="en-US" altLang="en-US" sz="2800" err="1">
                <a:solidFill>
                  <a:prstClr val="black"/>
                </a:solidFill>
              </a:rPr>
              <a:t>Kedua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Algoritma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termasuk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algoritma</a:t>
            </a:r>
            <a:r>
              <a:rPr lang="en-US" altLang="en-US" sz="2800">
                <a:solidFill>
                  <a:prstClr val="black"/>
                </a:solidFill>
              </a:rPr>
              <a:t> greedy </a:t>
            </a:r>
            <a:r>
              <a:rPr lang="en-US" altLang="en-US" sz="2800" err="1">
                <a:solidFill>
                  <a:prstClr val="black"/>
                </a:solidFill>
              </a:rPr>
              <a:t>karena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algoritma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menyelesaikan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masalah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dengan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membuat</a:t>
            </a:r>
            <a:r>
              <a:rPr lang="en-US" altLang="en-US" sz="2800">
                <a:solidFill>
                  <a:prstClr val="black"/>
                </a:solidFill>
              </a:rPr>
              <a:t> locally greedy choice. </a:t>
            </a:r>
            <a:r>
              <a:rPr lang="en-US" altLang="en-US" sz="2800" err="1">
                <a:solidFill>
                  <a:prstClr val="black"/>
                </a:solidFill>
              </a:rPr>
              <a:t>Komplesitas</a:t>
            </a:r>
            <a:r>
              <a:rPr lang="en-US" altLang="en-US" sz="2800">
                <a:solidFill>
                  <a:prstClr val="black"/>
                </a:solidFill>
              </a:rPr>
              <a:t> </a:t>
            </a:r>
            <a:r>
              <a:rPr lang="en-US" altLang="en-US" sz="2800" err="1">
                <a:solidFill>
                  <a:prstClr val="black"/>
                </a:solidFill>
              </a:rPr>
              <a:t>waktu</a:t>
            </a:r>
            <a:r>
              <a:rPr lang="en-US" altLang="en-US" sz="2800">
                <a:solidFill>
                  <a:prstClr val="black"/>
                </a:solidFill>
              </a:rPr>
              <a:t>: O(n log n)</a:t>
            </a:r>
          </a:p>
          <a:p>
            <a:pPr marL="0" lvl="0" indent="0">
              <a:lnSpc>
                <a:spcPct val="90000"/>
              </a:lnSpc>
              <a:buNone/>
            </a:pPr>
            <a:endParaRPr lang="en-US" alt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eaLnBrk="1" hangingPunct="1"/>
            <a:r>
              <a:rPr lang="en-US" altLang="en-US" sz="3600"/>
              <a:t>Minimum Spanning Tree (5)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err="1"/>
              <a:t>Algoritma</a:t>
            </a:r>
            <a:r>
              <a:rPr lang="en-US" altLang="en-US" sz="2800"/>
              <a:t> Prim: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800" err="1"/>
              <a:t>Tentukan</a:t>
            </a:r>
            <a:r>
              <a:rPr lang="en-US" altLang="en-US" sz="2800"/>
              <a:t> vertex </a:t>
            </a:r>
            <a:r>
              <a:rPr lang="en-US" altLang="en-US" sz="2800" err="1"/>
              <a:t>awal</a:t>
            </a:r>
            <a:r>
              <a:rPr lang="en-US" altLang="en-US" sz="2800"/>
              <a:t>, </a:t>
            </a:r>
            <a:r>
              <a:rPr lang="en-US" altLang="en-US" sz="2800" err="1"/>
              <a:t>misalkan</a:t>
            </a:r>
            <a:r>
              <a:rPr lang="en-US" altLang="en-US" sz="2800"/>
              <a:t> V, </a:t>
            </a:r>
            <a:r>
              <a:rPr lang="en-US" altLang="en-US" sz="2800" err="1"/>
              <a:t>masukkan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tree 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800" err="1"/>
              <a:t>Cari</a:t>
            </a:r>
            <a:r>
              <a:rPr lang="en-US" altLang="en-US" sz="2800"/>
              <a:t> vertex </a:t>
            </a:r>
            <a:r>
              <a:rPr lang="en-US" altLang="en-US" sz="2800" err="1"/>
              <a:t>tetangga</a:t>
            </a:r>
            <a:r>
              <a:rPr lang="en-US" altLang="en-US" sz="2800"/>
              <a:t> V yang </a:t>
            </a:r>
            <a:r>
              <a:rPr lang="en-US" altLang="en-US" sz="2800" err="1"/>
              <a:t>mempunyai</a:t>
            </a:r>
            <a:r>
              <a:rPr lang="en-US" altLang="en-US" sz="2800"/>
              <a:t> </a:t>
            </a:r>
            <a:r>
              <a:rPr lang="en-US" altLang="en-US" sz="2800" err="1"/>
              <a:t>bobot</a:t>
            </a:r>
            <a:r>
              <a:rPr lang="en-US" altLang="en-US" sz="2800"/>
              <a:t> Minimum, </a:t>
            </a:r>
            <a:r>
              <a:rPr lang="en-US" altLang="en-US" sz="2800" err="1"/>
              <a:t>misalkan</a:t>
            </a:r>
            <a:r>
              <a:rPr lang="en-US" altLang="en-US" sz="2800"/>
              <a:t> 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800" err="1"/>
              <a:t>Masukkan</a:t>
            </a:r>
            <a:r>
              <a:rPr lang="en-US" altLang="en-US" sz="2800"/>
              <a:t> W </a:t>
            </a:r>
            <a:r>
              <a:rPr lang="en-US" altLang="en-US" sz="2800" err="1"/>
              <a:t>beserta</a:t>
            </a:r>
            <a:r>
              <a:rPr lang="en-US" altLang="en-US" sz="2800"/>
              <a:t> </a:t>
            </a:r>
            <a:r>
              <a:rPr lang="en-US" altLang="en-US" sz="2800" err="1"/>
              <a:t>bobotnya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tree 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800" err="1"/>
              <a:t>Lanjutkan</a:t>
            </a:r>
            <a:r>
              <a:rPr lang="en-US" altLang="en-US" sz="2800"/>
              <a:t> </a:t>
            </a:r>
            <a:r>
              <a:rPr lang="en-US" altLang="en-US" sz="2800" err="1"/>
              <a:t>dengan</a:t>
            </a:r>
            <a:r>
              <a:rPr lang="en-US" altLang="en-US" sz="2800"/>
              <a:t> </a:t>
            </a:r>
            <a:r>
              <a:rPr lang="en-US" altLang="en-US" sz="2800" err="1"/>
              <a:t>mencari</a:t>
            </a:r>
            <a:r>
              <a:rPr lang="en-US" altLang="en-US" sz="2800"/>
              <a:t> vertex </a:t>
            </a:r>
            <a:r>
              <a:rPr lang="en-US" altLang="en-US" sz="2800" err="1"/>
              <a:t>tetangga</a:t>
            </a:r>
            <a:r>
              <a:rPr lang="en-US" altLang="en-US" sz="2800"/>
              <a:t> </a:t>
            </a:r>
            <a:r>
              <a:rPr lang="en-US" altLang="en-US" sz="2800" err="1"/>
              <a:t>dari</a:t>
            </a:r>
            <a:r>
              <a:rPr lang="en-US" altLang="en-US" sz="2800"/>
              <a:t> V </a:t>
            </a:r>
            <a:r>
              <a:rPr lang="en-US" altLang="en-US" sz="2800" err="1"/>
              <a:t>dan</a:t>
            </a:r>
            <a:r>
              <a:rPr lang="en-US" altLang="en-US" sz="2800"/>
              <a:t> W yang edge-</a:t>
            </a:r>
            <a:r>
              <a:rPr lang="en-US" altLang="en-US" sz="2800" err="1"/>
              <a:t>nya</a:t>
            </a:r>
            <a:r>
              <a:rPr lang="en-US" altLang="en-US" sz="2800"/>
              <a:t> </a:t>
            </a:r>
            <a:r>
              <a:rPr lang="en-US" altLang="en-US" sz="2800" err="1"/>
              <a:t>mempunyai</a:t>
            </a:r>
            <a:r>
              <a:rPr lang="en-US" altLang="en-US" sz="2800"/>
              <a:t> </a:t>
            </a:r>
            <a:r>
              <a:rPr lang="en-US" altLang="en-US" sz="2800" err="1"/>
              <a:t>bobot</a:t>
            </a:r>
            <a:r>
              <a:rPr lang="en-US" altLang="en-US" sz="2800"/>
              <a:t> Minimum, </a:t>
            </a:r>
            <a:r>
              <a:rPr lang="en-US" altLang="en-US" sz="2800" err="1"/>
              <a:t>lalu</a:t>
            </a:r>
            <a:r>
              <a:rPr lang="en-US" altLang="en-US" sz="2800"/>
              <a:t>  </a:t>
            </a:r>
            <a:r>
              <a:rPr lang="en-US" altLang="en-US" sz="2800" err="1"/>
              <a:t>masukkan</a:t>
            </a:r>
            <a:r>
              <a:rPr lang="en-US" altLang="en-US" sz="2800"/>
              <a:t> </a:t>
            </a:r>
            <a:r>
              <a:rPr lang="en-US" altLang="en-US" sz="2800" err="1"/>
              <a:t>ke</a:t>
            </a:r>
            <a:r>
              <a:rPr lang="en-US" altLang="en-US" sz="2800"/>
              <a:t> tree 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800" err="1"/>
              <a:t>Lakukan</a:t>
            </a:r>
            <a:r>
              <a:rPr lang="en-US" altLang="en-US" sz="2800"/>
              <a:t> </a:t>
            </a:r>
            <a:r>
              <a:rPr lang="en-US" altLang="en-US" sz="2800" err="1"/>
              <a:t>langkah</a:t>
            </a:r>
            <a:r>
              <a:rPr lang="en-US" altLang="en-US" sz="2800"/>
              <a:t> 4 </a:t>
            </a:r>
            <a:r>
              <a:rPr lang="en-US" altLang="en-US" sz="2800" err="1"/>
              <a:t>dan</a:t>
            </a:r>
            <a:r>
              <a:rPr lang="en-US" altLang="en-US" sz="2800"/>
              <a:t> 5 </a:t>
            </a:r>
            <a:r>
              <a:rPr lang="en-US" altLang="en-US" sz="2800" err="1"/>
              <a:t>sampai</a:t>
            </a:r>
            <a:r>
              <a:rPr lang="en-US" altLang="en-US" sz="2800"/>
              <a:t> </a:t>
            </a:r>
            <a:r>
              <a:rPr lang="en-US" altLang="en-US" sz="2800" err="1"/>
              <a:t>seluruh</a:t>
            </a:r>
            <a:r>
              <a:rPr lang="en-US" altLang="en-US" sz="2800"/>
              <a:t> vertex </a:t>
            </a:r>
            <a:r>
              <a:rPr lang="en-US" altLang="en-US" sz="2800" err="1"/>
              <a:t>dalam</a:t>
            </a:r>
            <a:r>
              <a:rPr lang="en-US" altLang="en-US" sz="2800"/>
              <a:t> graph G </a:t>
            </a:r>
            <a:r>
              <a:rPr lang="en-US" altLang="en-US" sz="2800" err="1"/>
              <a:t>masuk</a:t>
            </a:r>
            <a:r>
              <a:rPr lang="en-US" altLang="en-US" sz="2800"/>
              <a:t> </a:t>
            </a:r>
            <a:r>
              <a:rPr lang="en-US" altLang="en-US" sz="2800" err="1"/>
              <a:t>dalam</a:t>
            </a:r>
            <a:r>
              <a:rPr lang="en-US" altLang="en-US" sz="2800"/>
              <a:t> tree T</a:t>
            </a:r>
          </a:p>
        </p:txBody>
      </p:sp>
    </p:spTree>
    <p:extLst>
      <p:ext uri="{BB962C8B-B14F-4D97-AF65-F5344CB8AC3E}">
        <p14:creationId xmlns:p14="http://schemas.microsoft.com/office/powerpoint/2010/main" val="1207280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(6)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Misalkan</a:t>
            </a:r>
            <a:r>
              <a:rPr lang="en-US" altLang="en-US" sz="2400"/>
              <a:t> Vertex </a:t>
            </a:r>
            <a:r>
              <a:rPr lang="en-US" altLang="en-US" sz="2400" err="1"/>
              <a:t>awal</a:t>
            </a:r>
            <a:r>
              <a:rPr lang="en-US" altLang="en-US" sz="2400"/>
              <a:t> = V1</a:t>
            </a:r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 </a:t>
            </a:r>
            <a:r>
              <a:rPr lang="en-US" altLang="en-US" sz="2400" err="1"/>
              <a:t>adalah</a:t>
            </a:r>
            <a:r>
              <a:rPr lang="en-US" altLang="en-US" sz="2400"/>
              <a:t>:  V3, V4, V7 </a:t>
            </a:r>
            <a:r>
              <a:rPr lang="en-US" altLang="en-US" sz="2400" err="1"/>
              <a:t>dan</a:t>
            </a:r>
            <a:r>
              <a:rPr lang="en-US" altLang="en-US" sz="2400"/>
              <a:t> V2 (</a:t>
            </a:r>
            <a:r>
              <a:rPr lang="en-US" altLang="en-US" sz="2400" err="1"/>
              <a:t>urutkan</a:t>
            </a:r>
            <a:r>
              <a:rPr lang="en-US" altLang="en-US" sz="2400"/>
              <a:t> </a:t>
            </a:r>
            <a:r>
              <a:rPr lang="en-US" altLang="en-US" sz="2400" err="1"/>
              <a:t>bobot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V3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10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7681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02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(7)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 </a:t>
            </a:r>
            <a:r>
              <a:rPr lang="en-US" altLang="en-US" sz="2400" err="1"/>
              <a:t>dan</a:t>
            </a:r>
            <a:r>
              <a:rPr lang="en-US" altLang="en-US" sz="2400"/>
              <a:t> V3 </a:t>
            </a:r>
            <a:r>
              <a:rPr lang="en-US" altLang="en-US" sz="2400" err="1"/>
              <a:t>adalah</a:t>
            </a:r>
            <a:r>
              <a:rPr lang="en-US" altLang="en-US" sz="2400"/>
              <a:t>:  V6, V4, V7 </a:t>
            </a:r>
            <a:r>
              <a:rPr lang="en-US" altLang="en-US" sz="2400" err="1"/>
              <a:t>dan</a:t>
            </a:r>
            <a:r>
              <a:rPr lang="en-US" altLang="en-US" sz="2400"/>
              <a:t> V2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V6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10 + 12 = 22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9392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(8)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V1, V3 </a:t>
            </a:r>
            <a:r>
              <a:rPr lang="en-US" altLang="en-US" sz="2400" err="1"/>
              <a:t>dan</a:t>
            </a:r>
            <a:r>
              <a:rPr lang="en-US" altLang="en-US" sz="2400"/>
              <a:t> V6 </a:t>
            </a:r>
            <a:r>
              <a:rPr lang="en-US" altLang="en-US" sz="2400" err="1"/>
              <a:t>adalah</a:t>
            </a:r>
            <a:r>
              <a:rPr lang="en-US" altLang="en-US" sz="2400"/>
              <a:t> :  V4, V7 </a:t>
            </a:r>
            <a:r>
              <a:rPr lang="en-US" altLang="en-US" sz="2400" err="1"/>
              <a:t>dan</a:t>
            </a:r>
            <a:r>
              <a:rPr lang="en-US" altLang="en-US" sz="2400"/>
              <a:t> V2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V4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22 + 14 = 36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05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Shortest Path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21176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3200" err="1"/>
              <a:t>Dengan</a:t>
            </a:r>
            <a:r>
              <a:rPr lang="en-US" altLang="en-US" sz="3200"/>
              <a:t> </a:t>
            </a:r>
            <a:r>
              <a:rPr lang="en-US" altLang="en-US" sz="3200" err="1"/>
              <a:t>menggunakan</a:t>
            </a:r>
            <a:r>
              <a:rPr lang="en-US" altLang="en-US" sz="3200"/>
              <a:t> </a:t>
            </a:r>
            <a:r>
              <a:rPr lang="en-US" altLang="en-US" sz="3200" err="1"/>
              <a:t>algoritma</a:t>
            </a:r>
            <a:r>
              <a:rPr lang="en-US" altLang="en-US" sz="3200"/>
              <a:t> DFS </a:t>
            </a:r>
            <a:r>
              <a:rPr lang="en-US" altLang="en-US" sz="3200" err="1"/>
              <a:t>dan</a:t>
            </a:r>
            <a:r>
              <a:rPr lang="en-US" altLang="en-US" sz="3200"/>
              <a:t> BFS </a:t>
            </a:r>
            <a:r>
              <a:rPr lang="en-US" altLang="en-US" sz="3200" err="1"/>
              <a:t>semua</a:t>
            </a:r>
            <a:r>
              <a:rPr lang="en-US" altLang="en-US" sz="3200"/>
              <a:t> vertex </a:t>
            </a:r>
            <a:r>
              <a:rPr lang="en-US" altLang="en-US" sz="3200" err="1"/>
              <a:t>dalam</a:t>
            </a:r>
            <a:r>
              <a:rPr lang="en-US" altLang="en-US" sz="3200"/>
              <a:t> graph </a:t>
            </a:r>
            <a:r>
              <a:rPr lang="en-US" altLang="en-US" sz="3200" err="1"/>
              <a:t>dapat</a:t>
            </a:r>
            <a:r>
              <a:rPr lang="en-US" altLang="en-US" sz="3200"/>
              <a:t> </a:t>
            </a:r>
            <a:r>
              <a:rPr lang="en-US" altLang="en-US" sz="3200" err="1"/>
              <a:t>dikunjungi</a:t>
            </a:r>
            <a:r>
              <a:rPr lang="en-US" altLang="en-US" sz="3200"/>
              <a:t> </a:t>
            </a:r>
            <a:r>
              <a:rPr lang="en-US" altLang="en-US" sz="3200" err="1"/>
              <a:t>dalam</a:t>
            </a:r>
            <a:r>
              <a:rPr lang="en-US" altLang="en-US" sz="3200"/>
              <a:t> </a:t>
            </a:r>
            <a:r>
              <a:rPr lang="en-US" altLang="en-US" sz="3200" err="1"/>
              <a:t>beberapa</a:t>
            </a:r>
            <a:r>
              <a:rPr lang="en-US" altLang="en-US" sz="3200"/>
              <a:t> </a:t>
            </a:r>
            <a:r>
              <a:rPr lang="en-US" altLang="en-US" sz="3200" err="1"/>
              <a:t>skenario</a:t>
            </a:r>
            <a:r>
              <a:rPr lang="en-US" altLang="en-US" sz="3200"/>
              <a:t> </a:t>
            </a:r>
            <a:r>
              <a:rPr lang="en-US" altLang="en-US" sz="3200" err="1"/>
              <a:t>kunjungan</a:t>
            </a:r>
            <a:r>
              <a:rPr lang="en-US" altLang="en-US" sz="3200"/>
              <a:t> </a:t>
            </a:r>
            <a:r>
              <a:rPr lang="en-US" altLang="en-US" sz="3200" err="1"/>
              <a:t>atau</a:t>
            </a:r>
            <a:r>
              <a:rPr lang="en-US" altLang="en-US" sz="3200"/>
              <a:t> path </a:t>
            </a:r>
            <a:r>
              <a:rPr lang="en-US" altLang="en-US" sz="3200" err="1"/>
              <a:t>dan</a:t>
            </a:r>
            <a:r>
              <a:rPr lang="en-US" altLang="en-US" sz="3200"/>
              <a:t> </a:t>
            </a:r>
            <a:r>
              <a:rPr lang="en-US" altLang="en-US" sz="3200" err="1"/>
              <a:t>tiap</a:t>
            </a:r>
            <a:r>
              <a:rPr lang="en-US" altLang="en-US" sz="3200"/>
              <a:t> </a:t>
            </a:r>
            <a:r>
              <a:rPr lang="en-US" altLang="en-US" sz="3200" err="1"/>
              <a:t>skenario</a:t>
            </a:r>
            <a:r>
              <a:rPr lang="en-US" altLang="en-US" sz="3200"/>
              <a:t> </a:t>
            </a:r>
            <a:r>
              <a:rPr lang="en-US" altLang="en-US" sz="3200" err="1"/>
              <a:t>dapat</a:t>
            </a:r>
            <a:r>
              <a:rPr lang="en-US" altLang="en-US" sz="3200"/>
              <a:t> </a:t>
            </a:r>
            <a:r>
              <a:rPr lang="en-US" altLang="en-US" sz="3200" err="1"/>
              <a:t>menghasilkan</a:t>
            </a:r>
            <a:r>
              <a:rPr lang="en-US" altLang="en-US" sz="3200"/>
              <a:t> path length yang </a:t>
            </a:r>
            <a:r>
              <a:rPr lang="en-US" altLang="en-US" sz="3200" err="1"/>
              <a:t>berbeda</a:t>
            </a:r>
            <a:r>
              <a:rPr lang="en-US" altLang="en-US" sz="320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3200" err="1"/>
              <a:t>Masalah</a:t>
            </a:r>
            <a:r>
              <a:rPr lang="en-US" altLang="en-US" sz="3200"/>
              <a:t>: </a:t>
            </a:r>
            <a:r>
              <a:rPr lang="en-US" altLang="en-US" sz="3200" err="1"/>
              <a:t>skenario</a:t>
            </a:r>
            <a:r>
              <a:rPr lang="en-US" altLang="en-US" sz="3200"/>
              <a:t> mana yang </a:t>
            </a:r>
            <a:r>
              <a:rPr lang="en-US" altLang="en-US" sz="3200" err="1"/>
              <a:t>menampilkan</a:t>
            </a:r>
            <a:r>
              <a:rPr lang="en-US" altLang="en-US" sz="3200"/>
              <a:t> </a:t>
            </a:r>
            <a:r>
              <a:rPr lang="en-US" altLang="en-US" sz="3200" err="1"/>
              <a:t>kunjungan</a:t>
            </a:r>
            <a:r>
              <a:rPr lang="en-US" altLang="en-US" sz="3200"/>
              <a:t> yang paling </a:t>
            </a:r>
            <a:r>
              <a:rPr lang="en-US" altLang="en-US" sz="3200" err="1"/>
              <a:t>efisien</a:t>
            </a:r>
            <a:r>
              <a:rPr lang="en-US" altLang="en-US" sz="3200"/>
              <a:t> -&gt; </a:t>
            </a:r>
            <a:r>
              <a:rPr lang="en-US" altLang="en-US" sz="3200" err="1"/>
              <a:t>jarak</a:t>
            </a:r>
            <a:r>
              <a:rPr lang="en-US" altLang="en-US" sz="3200"/>
              <a:t> </a:t>
            </a:r>
            <a:r>
              <a:rPr lang="en-US" altLang="en-US" sz="3200" err="1"/>
              <a:t>terpendek</a:t>
            </a:r>
            <a:r>
              <a:rPr lang="en-US" altLang="en-US" sz="3200"/>
              <a:t>, </a:t>
            </a:r>
            <a:r>
              <a:rPr lang="en-US" altLang="en-US" sz="3200" err="1"/>
              <a:t>waktu</a:t>
            </a:r>
            <a:r>
              <a:rPr lang="en-US" altLang="en-US" sz="3200"/>
              <a:t> </a:t>
            </a:r>
            <a:r>
              <a:rPr lang="en-US" altLang="en-US" sz="3200" err="1"/>
              <a:t>tersingkat</a:t>
            </a:r>
            <a:r>
              <a:rPr lang="en-US" altLang="en-US" sz="3200"/>
              <a:t>, </a:t>
            </a:r>
            <a:r>
              <a:rPr lang="en-US" altLang="en-US" sz="3200" err="1"/>
              <a:t>biaya</a:t>
            </a:r>
            <a:r>
              <a:rPr lang="en-US" altLang="en-US" sz="3200"/>
              <a:t> </a:t>
            </a:r>
            <a:r>
              <a:rPr lang="en-US" altLang="en-US" sz="3200" err="1"/>
              <a:t>terkecil</a:t>
            </a:r>
            <a:r>
              <a:rPr lang="en-US" altLang="en-US" sz="3200"/>
              <a:t> ??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3200" err="1"/>
              <a:t>Definisi</a:t>
            </a:r>
            <a:r>
              <a:rPr lang="en-US" altLang="en-US" sz="3200"/>
              <a:t> Shortest Path: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200" err="1"/>
              <a:t>Mencari</a:t>
            </a:r>
            <a:r>
              <a:rPr lang="en-US" altLang="en-US" sz="3200"/>
              <a:t> </a:t>
            </a:r>
            <a:r>
              <a:rPr lang="en-US" altLang="en-US" sz="3200" err="1"/>
              <a:t>jarak</a:t>
            </a:r>
            <a:r>
              <a:rPr lang="en-US" altLang="en-US" sz="3200"/>
              <a:t> </a:t>
            </a:r>
            <a:r>
              <a:rPr lang="en-US" altLang="en-US" sz="3200" err="1"/>
              <a:t>terpendek</a:t>
            </a:r>
            <a:r>
              <a:rPr lang="en-US" altLang="en-US" sz="3200"/>
              <a:t> </a:t>
            </a:r>
            <a:r>
              <a:rPr lang="en-US" altLang="en-US" sz="3200" err="1"/>
              <a:t>dari</a:t>
            </a:r>
            <a:r>
              <a:rPr lang="en-US" altLang="en-US" sz="3200"/>
              <a:t> vertex X </a:t>
            </a:r>
            <a:r>
              <a:rPr lang="en-US" altLang="en-US" sz="3200" err="1"/>
              <a:t>ke</a:t>
            </a:r>
            <a:r>
              <a:rPr lang="en-US" altLang="en-US" sz="3200"/>
              <a:t> vertex Y </a:t>
            </a:r>
            <a:r>
              <a:rPr lang="en-US" altLang="en-US" sz="3200" err="1"/>
              <a:t>melalui</a:t>
            </a:r>
            <a:r>
              <a:rPr lang="en-US" altLang="en-US" sz="3200"/>
              <a:t> </a:t>
            </a:r>
            <a:r>
              <a:rPr lang="en-US" altLang="en-US" sz="3200" err="1"/>
              <a:t>beberapa</a:t>
            </a:r>
            <a:r>
              <a:rPr lang="en-US" altLang="en-US" sz="3200"/>
              <a:t> vertex </a:t>
            </a:r>
            <a:r>
              <a:rPr lang="en-US" altLang="en-US" sz="3200" err="1"/>
              <a:t>antara</a:t>
            </a:r>
            <a:r>
              <a:rPr lang="en-US" altLang="en-US" sz="320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endParaRPr lang="en-US" altLang="en-US" sz="240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48400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(9)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V1, V3, V6 </a:t>
            </a:r>
            <a:r>
              <a:rPr lang="en-US" altLang="en-US" sz="2400" err="1"/>
              <a:t>dan</a:t>
            </a:r>
            <a:r>
              <a:rPr lang="en-US" altLang="en-US" sz="2400"/>
              <a:t> V4 </a:t>
            </a:r>
            <a:r>
              <a:rPr lang="en-US" altLang="en-US" sz="2400" err="1"/>
              <a:t>adalah</a:t>
            </a:r>
            <a:r>
              <a:rPr lang="en-US" altLang="en-US" sz="2400"/>
              <a:t> :  V7, V5 </a:t>
            </a:r>
            <a:r>
              <a:rPr lang="en-US" altLang="en-US" sz="2400" err="1"/>
              <a:t>dan</a:t>
            </a:r>
            <a:r>
              <a:rPr lang="en-US" altLang="en-US" sz="2400"/>
              <a:t> V2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err="1"/>
              <a:t>Bobot</a:t>
            </a:r>
            <a:r>
              <a:rPr lang="en-US" altLang="en-US" sz="2400"/>
              <a:t> MST = 36 + 7 = 43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528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(10)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V1, V3, V6, V4 </a:t>
            </a:r>
            <a:r>
              <a:rPr lang="en-US" altLang="en-US" sz="2400" err="1"/>
              <a:t>dan</a:t>
            </a:r>
            <a:r>
              <a:rPr lang="en-US" altLang="en-US" sz="2400"/>
              <a:t> V7 </a:t>
            </a:r>
            <a:r>
              <a:rPr lang="en-US" altLang="en-US" sz="2400" err="1"/>
              <a:t>adalah</a:t>
            </a:r>
            <a:r>
              <a:rPr lang="en-US" altLang="en-US" sz="2400"/>
              <a:t>: V5, V2 </a:t>
            </a:r>
            <a:r>
              <a:rPr lang="en-US" altLang="en-US" sz="2400" err="1"/>
              <a:t>dan</a:t>
            </a:r>
            <a:r>
              <a:rPr lang="en-US" altLang="en-US" sz="2400"/>
              <a:t> V8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V5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43 + 8 = 51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31447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V1, V3, V6, V4, V7 </a:t>
            </a:r>
            <a:r>
              <a:rPr lang="en-US" altLang="en-US" sz="2400" err="1"/>
              <a:t>dan</a:t>
            </a:r>
            <a:r>
              <a:rPr lang="en-US" altLang="en-US" sz="2400"/>
              <a:t> V5 </a:t>
            </a:r>
            <a:r>
              <a:rPr lang="en-US" altLang="en-US" sz="2400" err="1"/>
              <a:t>adalah</a:t>
            </a:r>
            <a:r>
              <a:rPr lang="en-US" altLang="en-US" sz="2400"/>
              <a:t>: V2 </a:t>
            </a:r>
            <a:r>
              <a:rPr lang="en-US" altLang="en-US" sz="2400" err="1"/>
              <a:t>dan</a:t>
            </a:r>
            <a:r>
              <a:rPr lang="en-US" altLang="en-US" sz="2400"/>
              <a:t> V8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V2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51 + 5 = 56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698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67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(12)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err="1"/>
              <a:t>Tetangga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V1, V3, V6, V4, V7 V5 </a:t>
            </a:r>
            <a:r>
              <a:rPr lang="en-US" altLang="en-US" sz="2400" err="1"/>
              <a:t>dan</a:t>
            </a:r>
            <a:r>
              <a:rPr lang="en-US" altLang="en-US" sz="2400"/>
              <a:t>  V2 </a:t>
            </a:r>
            <a:r>
              <a:rPr lang="en-US" altLang="en-US" sz="2400" err="1"/>
              <a:t>adalah</a:t>
            </a:r>
            <a:r>
              <a:rPr lang="en-US" altLang="en-US" sz="2400"/>
              <a:t>:  V8</a:t>
            </a:r>
          </a:p>
          <a:p>
            <a:pPr eaLnBrk="1" hangingPunct="1"/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= V8</a:t>
            </a:r>
          </a:p>
          <a:p>
            <a:pPr eaLnBrk="1" hangingPunct="1"/>
            <a:r>
              <a:rPr lang="en-US" altLang="en-US" sz="2400" err="1"/>
              <a:t>Bobot</a:t>
            </a:r>
            <a:r>
              <a:rPr lang="en-US" altLang="en-US" sz="2400"/>
              <a:t> MST = 56 + 6 = 62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698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2155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(13)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/>
              <a:t>Final Minimum Spanning Tree </a:t>
            </a:r>
            <a:r>
              <a:rPr lang="en-US" altLang="en-US" sz="2400" err="1"/>
              <a:t>berdasarkan</a:t>
            </a:r>
            <a:r>
              <a:rPr lang="en-US" altLang="en-US" sz="2400"/>
              <a:t> </a:t>
            </a:r>
            <a:r>
              <a:rPr lang="en-US" altLang="en-US" sz="2400" err="1"/>
              <a:t>algoritma</a:t>
            </a:r>
            <a:r>
              <a:rPr lang="en-US" altLang="en-US" sz="2400"/>
              <a:t> Prim: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err="1"/>
              <a:t>Jarak</a:t>
            </a:r>
            <a:r>
              <a:rPr lang="en-US" altLang="en-US" sz="2400"/>
              <a:t> minimum yang </a:t>
            </a:r>
            <a:r>
              <a:rPr lang="en-US" altLang="en-US" sz="2400" err="1"/>
              <a:t>menghubungkan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vertex = 62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err="1"/>
              <a:t>Gunakan</a:t>
            </a:r>
            <a:r>
              <a:rPr lang="en-US" altLang="en-US" sz="2400"/>
              <a:t> Queue </a:t>
            </a:r>
            <a:r>
              <a:rPr lang="en-US" altLang="en-US" sz="2400" err="1"/>
              <a:t>untuk</a:t>
            </a:r>
            <a:r>
              <a:rPr lang="en-US" altLang="en-US" sz="2400"/>
              <a:t> </a:t>
            </a:r>
            <a:r>
              <a:rPr lang="en-US" altLang="en-US" sz="2400" err="1"/>
              <a:t>menyimpan</a:t>
            </a:r>
            <a:r>
              <a:rPr lang="en-US" altLang="en-US" sz="2400"/>
              <a:t> </a:t>
            </a:r>
            <a:r>
              <a:rPr lang="en-US" altLang="en-US" sz="2400" err="1"/>
              <a:t>sementara</a:t>
            </a:r>
            <a:r>
              <a:rPr lang="en-US" altLang="en-US" sz="2400"/>
              <a:t> vertex yang </a:t>
            </a:r>
            <a:r>
              <a:rPr lang="en-US" altLang="en-US" sz="2400" err="1"/>
              <a:t>sudah</a:t>
            </a:r>
            <a:r>
              <a:rPr lang="en-US" altLang="en-US" sz="2400"/>
              <a:t> </a:t>
            </a:r>
            <a:r>
              <a:rPr lang="en-US" altLang="en-US" sz="2400" err="1"/>
              <a:t>masuk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MST.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v1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v2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v4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v3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v7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v8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v6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rgbClr val="F2BBA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v5</a:t>
            </a: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698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22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18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15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17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0938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prstClr val="black"/>
                </a:solidFill>
              </a:rPr>
              <a:t>Minimum Spanning Tree (14)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err="1"/>
              <a:t>Algoritma</a:t>
            </a:r>
            <a:r>
              <a:rPr lang="en-US" sz="2800"/>
              <a:t> </a:t>
            </a:r>
            <a:r>
              <a:rPr lang="en-US" sz="2800" err="1"/>
              <a:t>Kruskal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Urutkan</a:t>
            </a:r>
            <a:r>
              <a:rPr lang="en-US" sz="2800"/>
              <a:t> </a:t>
            </a:r>
            <a:r>
              <a:rPr lang="en-US" sz="2800" err="1"/>
              <a:t>bobot</a:t>
            </a:r>
            <a:r>
              <a:rPr lang="en-US" sz="2800"/>
              <a:t> </a:t>
            </a:r>
            <a:r>
              <a:rPr lang="en-US" sz="2800" err="1"/>
              <a:t>semua</a:t>
            </a:r>
            <a:r>
              <a:rPr lang="en-US" sz="2800"/>
              <a:t> edge </a:t>
            </a:r>
            <a:r>
              <a:rPr lang="en-US" sz="2800" err="1"/>
              <a:t>dari</a:t>
            </a:r>
            <a:r>
              <a:rPr lang="en-US" sz="2800"/>
              <a:t> </a:t>
            </a:r>
            <a:r>
              <a:rPr lang="en-US" sz="2800" err="1"/>
              <a:t>kecil</a:t>
            </a:r>
            <a:r>
              <a:rPr lang="en-US" sz="2800"/>
              <a:t> </a:t>
            </a:r>
            <a:r>
              <a:rPr lang="en-US" sz="2800" err="1"/>
              <a:t>ke</a:t>
            </a:r>
            <a:r>
              <a:rPr lang="en-US" sz="2800"/>
              <a:t> </a:t>
            </a:r>
            <a:r>
              <a:rPr lang="en-US" sz="2800" err="1"/>
              <a:t>besar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err="1"/>
              <a:t>Pilih</a:t>
            </a:r>
            <a:r>
              <a:rPr lang="en-US" sz="2800"/>
              <a:t> edge </a:t>
            </a:r>
            <a:r>
              <a:rPr lang="en-US" sz="2800" err="1"/>
              <a:t>dengan</a:t>
            </a:r>
            <a:r>
              <a:rPr lang="en-US" sz="2800"/>
              <a:t> </a:t>
            </a:r>
            <a:r>
              <a:rPr lang="en-US" sz="2800" err="1"/>
              <a:t>bobot</a:t>
            </a:r>
            <a:r>
              <a:rPr lang="en-US" sz="2800"/>
              <a:t> </a:t>
            </a:r>
            <a:r>
              <a:rPr lang="en-US" sz="2800" err="1"/>
              <a:t>terkecil</a:t>
            </a:r>
            <a:r>
              <a:rPr lang="en-US" sz="2800"/>
              <a:t>, </a:t>
            </a:r>
            <a:r>
              <a:rPr lang="en-US" sz="2800" err="1"/>
              <a:t>jika</a:t>
            </a:r>
            <a:r>
              <a:rPr lang="en-US" sz="2800"/>
              <a:t> edge yang </a:t>
            </a:r>
            <a:r>
              <a:rPr lang="en-US" sz="2800" err="1"/>
              <a:t>dipilih</a:t>
            </a:r>
            <a:r>
              <a:rPr lang="en-US" sz="2800"/>
              <a:t> </a:t>
            </a:r>
            <a:r>
              <a:rPr lang="en-US" sz="2800" err="1"/>
              <a:t>membentuk</a:t>
            </a:r>
            <a:r>
              <a:rPr lang="en-US" sz="2800"/>
              <a:t> cycle, </a:t>
            </a:r>
            <a:r>
              <a:rPr lang="en-US" sz="2800" err="1"/>
              <a:t>maka</a:t>
            </a:r>
            <a:r>
              <a:rPr lang="en-US" sz="2800"/>
              <a:t> </a:t>
            </a:r>
            <a:r>
              <a:rPr lang="en-US" sz="2800" err="1"/>
              <a:t>pilih</a:t>
            </a:r>
            <a:r>
              <a:rPr lang="en-US" sz="2800"/>
              <a:t> edge yang lain.</a:t>
            </a:r>
          </a:p>
          <a:p>
            <a:pPr marL="742950" indent="-742950">
              <a:buAutoNum type="arabicPeriod"/>
            </a:pPr>
            <a:r>
              <a:rPr lang="en-US" sz="2800" err="1"/>
              <a:t>Lakukan</a:t>
            </a:r>
            <a:r>
              <a:rPr lang="en-US" sz="2800"/>
              <a:t> </a:t>
            </a:r>
            <a:r>
              <a:rPr lang="en-US" sz="2800" err="1"/>
              <a:t>langkah</a:t>
            </a:r>
            <a:r>
              <a:rPr lang="en-US" sz="2800"/>
              <a:t> di </a:t>
            </a:r>
            <a:r>
              <a:rPr lang="en-US" sz="2800" err="1"/>
              <a:t>atas</a:t>
            </a:r>
            <a:r>
              <a:rPr lang="en-US" sz="2800"/>
              <a:t> </a:t>
            </a:r>
            <a:r>
              <a:rPr lang="en-US" sz="2800" err="1"/>
              <a:t>sampai</a:t>
            </a:r>
            <a:r>
              <a:rPr lang="en-US" sz="2800"/>
              <a:t> </a:t>
            </a:r>
            <a:r>
              <a:rPr lang="en-US" sz="2800" err="1"/>
              <a:t>semua</a:t>
            </a:r>
            <a:r>
              <a:rPr lang="en-US" sz="2800"/>
              <a:t> vertex </a:t>
            </a:r>
            <a:r>
              <a:rPr lang="en-US" sz="2800" err="1"/>
              <a:t>sudah</a:t>
            </a:r>
            <a:r>
              <a:rPr lang="en-US" sz="2800"/>
              <a:t> </a:t>
            </a:r>
            <a:r>
              <a:rPr lang="en-US" sz="2800" err="1"/>
              <a:t>terhubung</a:t>
            </a:r>
            <a:r>
              <a:rPr lang="en-US" sz="2800"/>
              <a:t>.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2350570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(15)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Buat</a:t>
            </a:r>
            <a:r>
              <a:rPr lang="en-US" altLang="en-US" sz="2400"/>
              <a:t> </a:t>
            </a:r>
            <a:r>
              <a:rPr lang="en-US" altLang="en-US" sz="2400" err="1"/>
              <a:t>tabel</a:t>
            </a:r>
            <a:r>
              <a:rPr lang="en-US" altLang="en-US" sz="2400"/>
              <a:t> edge yang </a:t>
            </a:r>
            <a:r>
              <a:rPr lang="en-US" altLang="en-US" sz="2400" err="1"/>
              <a:t>terurut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besar</a:t>
            </a:r>
            <a:r>
              <a:rPr lang="en-US" altLang="en-US" sz="2400"/>
              <a:t>: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484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36462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73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(16)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: 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5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6149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92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(17)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11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76538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12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(18)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 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18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019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1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prstClr val="black"/>
                </a:solidFill>
              </a:rPr>
              <a:t>Shortest Path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5"/>
          </a:xfrm>
        </p:spPr>
        <p:txBody>
          <a:bodyPr/>
          <a:lstStyle/>
          <a:p>
            <a:r>
              <a:rPr lang="en-US" sz="3200" err="1"/>
              <a:t>Masalah</a:t>
            </a:r>
            <a:r>
              <a:rPr lang="en-US" sz="3200"/>
              <a:t> shortest path </a:t>
            </a:r>
            <a:r>
              <a:rPr lang="en-US" sz="3200" err="1"/>
              <a:t>dapat</a:t>
            </a:r>
            <a:r>
              <a:rPr lang="en-US" sz="3200"/>
              <a:t> </a:t>
            </a:r>
            <a:r>
              <a:rPr lang="en-US" sz="3200" err="1"/>
              <a:t>ditemui</a:t>
            </a:r>
            <a:r>
              <a:rPr lang="en-US" sz="3200"/>
              <a:t> </a:t>
            </a:r>
            <a:r>
              <a:rPr lang="en-US" sz="3200" err="1"/>
              <a:t>pada</a:t>
            </a:r>
            <a:r>
              <a:rPr lang="en-US" sz="3200"/>
              <a:t> Graph </a:t>
            </a:r>
            <a:r>
              <a:rPr lang="en-US" sz="3200" err="1"/>
              <a:t>dan</a:t>
            </a:r>
            <a:r>
              <a:rPr lang="en-US" sz="3200"/>
              <a:t> Digraph </a:t>
            </a:r>
          </a:p>
          <a:p>
            <a:r>
              <a:rPr lang="en-US" sz="3200" err="1"/>
              <a:t>Algoritma</a:t>
            </a:r>
            <a:r>
              <a:rPr lang="en-US" sz="3200"/>
              <a:t> Dijkstra: </a:t>
            </a:r>
            <a:r>
              <a:rPr lang="en-US" sz="3200" err="1"/>
              <a:t>algoritma</a:t>
            </a:r>
            <a:r>
              <a:rPr lang="en-US" sz="3200"/>
              <a:t> </a:t>
            </a:r>
            <a:r>
              <a:rPr lang="en-US" sz="3200" err="1"/>
              <a:t>untuk</a:t>
            </a:r>
            <a:r>
              <a:rPr lang="en-US" sz="3200"/>
              <a:t> </a:t>
            </a:r>
            <a:r>
              <a:rPr lang="en-US" sz="3200" err="1"/>
              <a:t>menemukan</a:t>
            </a:r>
            <a:r>
              <a:rPr lang="en-US" sz="3200"/>
              <a:t> </a:t>
            </a:r>
            <a:r>
              <a:rPr lang="en-US" sz="3200" err="1"/>
              <a:t>jalur</a:t>
            </a:r>
            <a:r>
              <a:rPr lang="en-US" sz="3200"/>
              <a:t> </a:t>
            </a:r>
            <a:r>
              <a:rPr lang="en-US" sz="3200" err="1"/>
              <a:t>terpendek</a:t>
            </a:r>
            <a:r>
              <a:rPr lang="en-US" sz="3200"/>
              <a:t> di </a:t>
            </a:r>
            <a:r>
              <a:rPr lang="en-US" sz="3200" err="1"/>
              <a:t>antara</a:t>
            </a:r>
            <a:r>
              <a:rPr lang="en-US" sz="3200"/>
              <a:t> 2 vertex </a:t>
            </a:r>
            <a:r>
              <a:rPr lang="en-US" sz="3200" err="1"/>
              <a:t>dalam</a:t>
            </a:r>
            <a:r>
              <a:rPr lang="en-US" sz="3200"/>
              <a:t> graph. </a:t>
            </a:r>
            <a:r>
              <a:rPr lang="en-US" sz="3200" err="1"/>
              <a:t>Algoritma</a:t>
            </a:r>
            <a:r>
              <a:rPr lang="en-US" sz="3200"/>
              <a:t> </a:t>
            </a:r>
            <a:r>
              <a:rPr lang="en-US" sz="3200" err="1"/>
              <a:t>ini</a:t>
            </a:r>
            <a:r>
              <a:rPr lang="en-US" sz="3200"/>
              <a:t> </a:t>
            </a:r>
            <a:r>
              <a:rPr lang="en-US" sz="3200" err="1"/>
              <a:t>dibuat</a:t>
            </a:r>
            <a:r>
              <a:rPr lang="en-US" sz="3200"/>
              <a:t> </a:t>
            </a:r>
            <a:r>
              <a:rPr lang="en-US" sz="3200" err="1"/>
              <a:t>oleh</a:t>
            </a:r>
            <a:r>
              <a:rPr lang="en-US" sz="3200"/>
              <a:t> </a:t>
            </a:r>
            <a:r>
              <a:rPr lang="en-US" sz="3200" err="1"/>
              <a:t>Edsger</a:t>
            </a:r>
            <a:r>
              <a:rPr lang="en-US" sz="3200"/>
              <a:t> W. Dijkstra, </a:t>
            </a:r>
            <a:r>
              <a:rPr lang="en-US" sz="3200" err="1"/>
              <a:t>ilmuan</a:t>
            </a:r>
            <a:r>
              <a:rPr lang="en-US" sz="3200"/>
              <a:t> </a:t>
            </a:r>
            <a:r>
              <a:rPr lang="en-US" sz="3200" err="1"/>
              <a:t>komputer</a:t>
            </a:r>
            <a:r>
              <a:rPr lang="en-US" sz="3200"/>
              <a:t> di Mathematical Center </a:t>
            </a:r>
            <a:r>
              <a:rPr lang="en-US" sz="3200" err="1"/>
              <a:t>Amterdam</a:t>
            </a:r>
            <a:r>
              <a:rPr lang="en-US" sz="3200"/>
              <a:t> </a:t>
            </a:r>
            <a:r>
              <a:rPr lang="en-US" sz="3200" err="1"/>
              <a:t>tahun</a:t>
            </a:r>
            <a:r>
              <a:rPr lang="en-US" sz="3200"/>
              <a:t> 1956.</a:t>
            </a:r>
          </a:p>
          <a:p>
            <a:r>
              <a:rPr lang="en-US" sz="3200" err="1"/>
              <a:t>Termasuk</a:t>
            </a:r>
            <a:r>
              <a:rPr lang="en-US" sz="3200"/>
              <a:t> </a:t>
            </a:r>
            <a:r>
              <a:rPr lang="en-US" sz="3200" err="1"/>
              <a:t>dalam</a:t>
            </a:r>
            <a:r>
              <a:rPr lang="en-US" sz="3200"/>
              <a:t> </a:t>
            </a:r>
            <a:r>
              <a:rPr lang="en-US" sz="3200" err="1"/>
              <a:t>algoritma</a:t>
            </a:r>
            <a:r>
              <a:rPr lang="en-US" sz="3200"/>
              <a:t> greedy </a:t>
            </a:r>
            <a:r>
              <a:rPr lang="en-US" sz="3200" err="1"/>
              <a:t>karena</a:t>
            </a:r>
            <a:r>
              <a:rPr lang="en-US" sz="3200"/>
              <a:t> </a:t>
            </a:r>
            <a:r>
              <a:rPr lang="en-US" sz="3200" err="1"/>
              <a:t>dalam</a:t>
            </a:r>
            <a:r>
              <a:rPr lang="en-US" sz="3200"/>
              <a:t> </a:t>
            </a:r>
            <a:r>
              <a:rPr lang="en-US" sz="3200" err="1"/>
              <a:t>prosesnya</a:t>
            </a:r>
            <a:r>
              <a:rPr lang="en-US" sz="3200"/>
              <a:t> </a:t>
            </a:r>
            <a:r>
              <a:rPr lang="en-US" sz="3200" err="1"/>
              <a:t>hanya</a:t>
            </a:r>
            <a:r>
              <a:rPr lang="en-US" sz="3200"/>
              <a:t> </a:t>
            </a:r>
            <a:r>
              <a:rPr lang="en-US" sz="3200" err="1"/>
              <a:t>mencari</a:t>
            </a:r>
            <a:r>
              <a:rPr lang="en-US" sz="3200"/>
              <a:t> </a:t>
            </a:r>
            <a:r>
              <a:rPr lang="en-US" sz="3200" err="1"/>
              <a:t>solusi</a:t>
            </a:r>
            <a:r>
              <a:rPr lang="en-US" sz="3200"/>
              <a:t> </a:t>
            </a:r>
            <a:r>
              <a:rPr lang="en-US" sz="3200" err="1"/>
              <a:t>terbaik</a:t>
            </a:r>
            <a:r>
              <a:rPr lang="en-US" sz="3200"/>
              <a:t> </a:t>
            </a:r>
            <a:r>
              <a:rPr lang="en-US" sz="3200" err="1"/>
              <a:t>pada</a:t>
            </a:r>
            <a:r>
              <a:rPr lang="en-US" sz="3200"/>
              <a:t> </a:t>
            </a:r>
            <a:r>
              <a:rPr lang="en-US" sz="3200" err="1"/>
              <a:t>satu</a:t>
            </a:r>
            <a:r>
              <a:rPr lang="en-US" sz="3200"/>
              <a:t> </a:t>
            </a:r>
            <a:r>
              <a:rPr lang="en-US" sz="3200" err="1"/>
              <a:t>saat</a:t>
            </a:r>
            <a:r>
              <a:rPr lang="en-US" sz="3200"/>
              <a:t> </a:t>
            </a:r>
            <a:r>
              <a:rPr lang="en-US" sz="3200" err="1"/>
              <a:t>saja</a:t>
            </a:r>
            <a:r>
              <a:rPr lang="en-US" sz="3200"/>
              <a:t>.</a:t>
            </a:r>
          </a:p>
          <a:p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868787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(19)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26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47341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66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(20)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36 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9546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4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(21)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 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48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90768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89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 (22)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400" err="1"/>
              <a:t>Contoh</a:t>
            </a:r>
            <a:r>
              <a:rPr lang="en-US" altLang="en-US" sz="2400"/>
              <a:t>: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 err="1"/>
              <a:t>Pilih</a:t>
            </a:r>
            <a:r>
              <a:rPr lang="en-US" altLang="en-US" sz="2400"/>
              <a:t> 1 edge yang paling </a:t>
            </a:r>
            <a:r>
              <a:rPr lang="en-US" altLang="en-US" sz="2400" err="1"/>
              <a:t>kecil</a:t>
            </a:r>
            <a:r>
              <a:rPr lang="en-US" altLang="en-US" sz="2400"/>
              <a:t>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tidak</a:t>
            </a:r>
            <a:r>
              <a:rPr lang="en-US" altLang="en-US" sz="2400"/>
              <a:t> </a:t>
            </a:r>
            <a:r>
              <a:rPr lang="en-US" altLang="en-US" sz="2400" err="1"/>
              <a:t>membentuk</a:t>
            </a:r>
            <a:r>
              <a:rPr lang="en-US" altLang="en-US" sz="2400"/>
              <a:t> </a:t>
            </a:r>
            <a:r>
              <a:rPr lang="en-US" altLang="en-US" sz="2400" err="1"/>
              <a:t>siklus</a:t>
            </a:r>
            <a:r>
              <a:rPr lang="en-US" altLang="en-US" sz="2400"/>
              <a:t>: </a:t>
            </a:r>
          </a:p>
          <a:p>
            <a:pPr eaLnBrk="1" hangingPunct="1">
              <a:buFontTx/>
              <a:buNone/>
            </a:pPr>
            <a:r>
              <a:rPr lang="en-US" altLang="en-US" sz="2400" err="1"/>
              <a:t>Bobot</a:t>
            </a:r>
            <a:r>
              <a:rPr lang="en-US" altLang="en-US" sz="2400"/>
              <a:t> = 62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9718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v1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562600" y="1752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v2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v4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1676400" y="24384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v3</a:t>
            </a:r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1242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v7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3340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v8</a:t>
            </a: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1295400" y="34290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v6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10300" y="2514600"/>
            <a:ext cx="381000" cy="381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v5</a:t>
            </a: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352800" y="1905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276600" y="2057400"/>
            <a:ext cx="7620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1905000" y="1981200"/>
            <a:ext cx="1066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524000" y="2819400"/>
            <a:ext cx="304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2057400" y="2667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16764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3429000" y="2895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505200" y="3657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419600" y="26670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943600" y="1981200"/>
            <a:ext cx="4572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5715000" y="2895600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4343400" y="20574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057400" y="1905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3946525" y="1484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479925" y="20177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089525" y="2322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156325" y="19415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1279525" y="2855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2498725" y="2627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18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2117725" y="3694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267200" y="36576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17</a:t>
            </a: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6096000" y="3200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886200" y="2971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prstClr val="black"/>
                </a:solidFill>
              </a:rPr>
              <a:t>7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0962"/>
              </p:ext>
            </p:extLst>
          </p:nvPr>
        </p:nvGraphicFramePr>
        <p:xfrm>
          <a:off x="2419061" y="4724400"/>
          <a:ext cx="5493702" cy="1484630"/>
        </p:xfrm>
        <a:graphic>
          <a:graphicData uri="http://schemas.openxmlformats.org/drawingml/2006/table">
            <a:tbl>
              <a:tblPr firstRow="1" firstCol="1" bandRow="1"/>
              <a:tblGrid>
                <a:gridCol w="854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Edge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(v1,v3)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(v2,v4)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(v3,v6)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(v7,v8)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(v1,v4)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(v4,v5)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v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(v6,v7)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(v1,v2)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1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prstClr val="black"/>
                </a:solidFill>
              </a:rPr>
              <a:t>Minimum Spanning Tree (23)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err="1"/>
              <a:t>Penelusuran</a:t>
            </a:r>
            <a:r>
              <a:rPr lang="en-US" sz="3200"/>
              <a:t> </a:t>
            </a:r>
            <a:r>
              <a:rPr lang="en-US" sz="3200" err="1"/>
              <a:t>tidak</a:t>
            </a:r>
            <a:r>
              <a:rPr lang="en-US" sz="3200"/>
              <a:t> </a:t>
            </a:r>
            <a:r>
              <a:rPr lang="en-US" sz="3200" err="1"/>
              <a:t>perlu</a:t>
            </a:r>
            <a:r>
              <a:rPr lang="en-US" sz="3200"/>
              <a:t> </a:t>
            </a:r>
            <a:r>
              <a:rPr lang="en-US" sz="3200" err="1"/>
              <a:t>dilanjutkan</a:t>
            </a:r>
            <a:r>
              <a:rPr lang="en-US" sz="3200"/>
              <a:t> </a:t>
            </a:r>
            <a:r>
              <a:rPr lang="en-US" sz="3200" err="1"/>
              <a:t>karena</a:t>
            </a:r>
            <a:r>
              <a:rPr lang="en-US" sz="3200"/>
              <a:t> </a:t>
            </a:r>
            <a:r>
              <a:rPr lang="en-US" sz="3200" err="1"/>
              <a:t>semua</a:t>
            </a:r>
            <a:r>
              <a:rPr lang="en-US" sz="3200"/>
              <a:t> vertex </a:t>
            </a:r>
            <a:r>
              <a:rPr lang="en-US" sz="3200" err="1"/>
              <a:t>telah</a:t>
            </a:r>
            <a:r>
              <a:rPr lang="en-US" sz="3200"/>
              <a:t> </a:t>
            </a:r>
            <a:r>
              <a:rPr lang="en-US" sz="3200" err="1"/>
              <a:t>terhubung</a:t>
            </a:r>
            <a:endParaRPr lang="en-US" sz="3200"/>
          </a:p>
          <a:p>
            <a:r>
              <a:rPr lang="en-US" sz="3200"/>
              <a:t>Total </a:t>
            </a:r>
            <a:r>
              <a:rPr lang="en-US" sz="3200" err="1"/>
              <a:t>bobot</a:t>
            </a:r>
            <a:r>
              <a:rPr lang="en-US" sz="3200"/>
              <a:t> MST </a:t>
            </a:r>
            <a:r>
              <a:rPr lang="en-US" sz="3200" err="1"/>
              <a:t>berdasarkan</a:t>
            </a:r>
            <a:r>
              <a:rPr lang="en-US" sz="3200"/>
              <a:t> </a:t>
            </a:r>
            <a:r>
              <a:rPr lang="en-US" sz="3200" err="1"/>
              <a:t>algoritma</a:t>
            </a:r>
            <a:r>
              <a:rPr lang="en-US" sz="3200"/>
              <a:t> </a:t>
            </a:r>
            <a:r>
              <a:rPr lang="en-US" sz="3200" err="1"/>
              <a:t>Kruskal</a:t>
            </a:r>
            <a:r>
              <a:rPr lang="en-US" sz="3200"/>
              <a:t> = 62</a:t>
            </a:r>
          </a:p>
          <a:p>
            <a:r>
              <a:rPr lang="en-US" sz="3200" err="1"/>
              <a:t>Gunakan</a:t>
            </a:r>
            <a:r>
              <a:rPr lang="en-US" sz="3200"/>
              <a:t> Queue </a:t>
            </a:r>
            <a:r>
              <a:rPr lang="en-US" sz="3200" err="1"/>
              <a:t>untuk</a:t>
            </a:r>
            <a:r>
              <a:rPr lang="en-US" sz="3200"/>
              <a:t> </a:t>
            </a:r>
            <a:r>
              <a:rPr lang="en-US" sz="3200" err="1"/>
              <a:t>menyimpan</a:t>
            </a:r>
            <a:r>
              <a:rPr lang="en-US" sz="3200"/>
              <a:t> </a:t>
            </a:r>
            <a:r>
              <a:rPr lang="en-US" sz="3200" err="1"/>
              <a:t>sementara</a:t>
            </a:r>
            <a:r>
              <a:rPr lang="en-US" sz="3200"/>
              <a:t> vertex yang </a:t>
            </a:r>
            <a:r>
              <a:rPr lang="en-US" sz="3200" err="1"/>
              <a:t>sudah</a:t>
            </a:r>
            <a:r>
              <a:rPr lang="en-US" sz="3200"/>
              <a:t> </a:t>
            </a:r>
            <a:r>
              <a:rPr lang="en-US" sz="3200" err="1"/>
              <a:t>terhubung</a:t>
            </a:r>
            <a:r>
              <a:rPr lang="en-US" sz="3200"/>
              <a:t> </a:t>
            </a:r>
            <a:r>
              <a:rPr lang="en-US" sz="3200" err="1"/>
              <a:t>dalam</a:t>
            </a:r>
            <a:r>
              <a:rPr lang="en-US" sz="3200"/>
              <a:t> MST</a:t>
            </a:r>
          </a:p>
          <a:p>
            <a:pPr marL="0" indent="0">
              <a:buNone/>
            </a:pPr>
            <a:r>
              <a:rPr lang="en-US"/>
              <a:t>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722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400" err="1"/>
              <a:t>Implementasi</a:t>
            </a:r>
            <a:r>
              <a:rPr lang="en-US" sz="4400"/>
              <a:t> MST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35564"/>
          </a:xfrm>
        </p:spPr>
        <p:txBody>
          <a:bodyPr/>
          <a:lstStyle/>
          <a:p>
            <a:r>
              <a:rPr lang="en-US" err="1"/>
              <a:t>Implementasi</a:t>
            </a:r>
            <a:r>
              <a:rPr lang="en-US"/>
              <a:t> MST </a:t>
            </a:r>
            <a:r>
              <a:rPr lang="en-US" err="1"/>
              <a:t>dengan</a:t>
            </a:r>
            <a:r>
              <a:rPr lang="en-US"/>
              <a:t> Java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dilihat</a:t>
            </a:r>
            <a:r>
              <a:rPr lang="en-US"/>
              <a:t> </a:t>
            </a:r>
            <a:r>
              <a:rPr lang="en-US" err="1"/>
              <a:t>pada</a:t>
            </a:r>
            <a:r>
              <a:rPr lang="en-US"/>
              <a:t> </a:t>
            </a:r>
            <a:r>
              <a:rPr lang="en-US" err="1"/>
              <a:t>buku</a:t>
            </a:r>
            <a:r>
              <a:rPr lang="en-US"/>
              <a:t> Goodrich </a:t>
            </a:r>
            <a:r>
              <a:rPr lang="en-US" err="1"/>
              <a:t>bab</a:t>
            </a:r>
            <a:r>
              <a:rPr lang="en-US"/>
              <a:t> 14.</a:t>
            </a:r>
          </a:p>
          <a:p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Prim_Jarnik</a:t>
            </a:r>
            <a:r>
              <a:rPr lang="en-US"/>
              <a:t>: program 14.15</a:t>
            </a:r>
          </a:p>
          <a:p>
            <a:r>
              <a:rPr lang="en-US" err="1"/>
              <a:t>Algoritma</a:t>
            </a:r>
            <a:r>
              <a:rPr lang="en-US"/>
              <a:t> </a:t>
            </a:r>
            <a:r>
              <a:rPr lang="en-US" err="1"/>
              <a:t>Kruskal</a:t>
            </a:r>
            <a:r>
              <a:rPr lang="en-US"/>
              <a:t>: program 14.16 </a:t>
            </a:r>
            <a:r>
              <a:rPr lang="en-US" err="1"/>
              <a:t>dan</a:t>
            </a:r>
            <a:r>
              <a:rPr lang="en-US"/>
              <a:t> program 14.17</a:t>
            </a:r>
          </a:p>
          <a:p>
            <a:pPr marL="0" indent="0">
              <a:buNone/>
            </a:pP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682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34925"/>
            <a:ext cx="8229600" cy="715963"/>
          </a:xfrm>
        </p:spPr>
        <p:txBody>
          <a:bodyPr/>
          <a:lstStyle/>
          <a:p>
            <a:r>
              <a:rPr lang="en-US" altLang="id-ID" sz="4400" err="1"/>
              <a:t>Latihan</a:t>
            </a:r>
            <a:r>
              <a:rPr lang="en-US" altLang="id-ID" sz="4400"/>
              <a:t> </a:t>
            </a:r>
            <a:r>
              <a:rPr lang="en-US" altLang="id-ID" sz="4400" err="1"/>
              <a:t>soal</a:t>
            </a:r>
            <a:endParaRPr lang="id-ID" altLang="id-ID" sz="440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id-ID" sz="2400" err="1"/>
              <a:t>Untuk</a:t>
            </a:r>
            <a:r>
              <a:rPr lang="en-US" altLang="id-ID" sz="2400"/>
              <a:t> digraph A dan B di slide </a:t>
            </a:r>
            <a:r>
              <a:rPr lang="en-US" altLang="id-ID" sz="2400" err="1"/>
              <a:t>berikut</a:t>
            </a:r>
            <a:r>
              <a:rPr lang="en-US" altLang="id-ID" sz="2400"/>
              <a:t>, </a:t>
            </a:r>
            <a:r>
              <a:rPr lang="en-US" altLang="id-ID" sz="2400" err="1"/>
              <a:t>tentukanlah</a:t>
            </a:r>
            <a:r>
              <a:rPr lang="en-US" altLang="id-ID" sz="2400"/>
              <a:t>: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altLang="id-ID" sz="2400" err="1"/>
              <a:t>Carilah</a:t>
            </a:r>
            <a:r>
              <a:rPr lang="en-US" altLang="id-ID" sz="2400"/>
              <a:t> </a:t>
            </a:r>
            <a:r>
              <a:rPr lang="en-US" altLang="id-ID" sz="2400" err="1"/>
              <a:t>jarak</a:t>
            </a:r>
            <a:r>
              <a:rPr lang="en-US" altLang="id-ID" sz="2400"/>
              <a:t> </a:t>
            </a:r>
            <a:r>
              <a:rPr lang="en-US" altLang="id-ID" sz="2400" err="1"/>
              <a:t>terpendek</a:t>
            </a:r>
            <a:r>
              <a:rPr lang="en-US" altLang="id-ID" sz="2400"/>
              <a:t> </a:t>
            </a:r>
            <a:r>
              <a:rPr lang="en-US" altLang="id-ID" sz="2400" err="1"/>
              <a:t>dari</a:t>
            </a:r>
            <a:r>
              <a:rPr lang="en-US" altLang="id-ID" sz="2400"/>
              <a:t> vertex A </a:t>
            </a:r>
            <a:r>
              <a:rPr lang="en-US" altLang="id-ID" sz="2400" err="1"/>
              <a:t>ke</a:t>
            </a:r>
            <a:r>
              <a:rPr lang="en-US" altLang="id-ID" sz="2400"/>
              <a:t> </a:t>
            </a:r>
            <a:r>
              <a:rPr lang="en-US" altLang="id-ID" sz="2400" err="1"/>
              <a:t>semua</a:t>
            </a:r>
            <a:r>
              <a:rPr lang="en-US" altLang="id-ID" sz="2400"/>
              <a:t> vertex </a:t>
            </a:r>
            <a:r>
              <a:rPr lang="en-US" altLang="id-ID" sz="2400" err="1"/>
              <a:t>dalam</a:t>
            </a:r>
            <a:r>
              <a:rPr lang="en-US" altLang="id-ID" sz="2400"/>
              <a:t> digraph. </a:t>
            </a:r>
            <a:r>
              <a:rPr lang="en-US" altLang="id-ID" sz="2400" err="1"/>
              <a:t>Gambarkan</a:t>
            </a:r>
            <a:r>
              <a:rPr lang="en-US" altLang="id-ID" sz="2400"/>
              <a:t> </a:t>
            </a:r>
            <a:r>
              <a:rPr lang="en-US" altLang="id-ID" sz="2400" err="1"/>
              <a:t>prosesnya</a:t>
            </a:r>
            <a:r>
              <a:rPr lang="en-US" altLang="id-ID" sz="2400"/>
              <a:t> dan  </a:t>
            </a:r>
            <a:r>
              <a:rPr lang="en-US" altLang="id-ID" sz="2400" err="1"/>
              <a:t>isi</a:t>
            </a:r>
            <a:r>
              <a:rPr lang="en-US" altLang="id-ID" sz="2400"/>
              <a:t> </a:t>
            </a:r>
            <a:r>
              <a:rPr lang="en-US" altLang="id-ID" sz="2400" err="1"/>
              <a:t>dari</a:t>
            </a:r>
            <a:r>
              <a:rPr lang="en-US" altLang="id-ID" sz="2400"/>
              <a:t> PQ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altLang="id-ID" sz="2400" err="1"/>
              <a:t>Ubahlah</a:t>
            </a:r>
            <a:r>
              <a:rPr lang="en-US" altLang="id-ID" sz="2400"/>
              <a:t> digraph A dan B </a:t>
            </a:r>
            <a:r>
              <a:rPr lang="en-US" altLang="id-ID" sz="2400" err="1"/>
              <a:t>menjadi</a:t>
            </a:r>
            <a:r>
              <a:rPr lang="en-US" altLang="id-ID" sz="2400"/>
              <a:t> graph,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altLang="id-ID" sz="2400" err="1"/>
              <a:t>Pilih</a:t>
            </a:r>
            <a:r>
              <a:rPr lang="en-US" altLang="id-ID" sz="2400"/>
              <a:t> 1 vertex </a:t>
            </a:r>
            <a:r>
              <a:rPr lang="en-US" altLang="id-ID" sz="2400" err="1"/>
              <a:t>lalu</a:t>
            </a:r>
            <a:r>
              <a:rPr lang="en-US" altLang="id-ID" sz="2400"/>
              <a:t> </a:t>
            </a:r>
            <a:r>
              <a:rPr lang="en-US" altLang="id-ID" sz="2400" err="1"/>
              <a:t>tentukan</a:t>
            </a:r>
            <a:r>
              <a:rPr lang="en-US" altLang="id-ID" sz="2400"/>
              <a:t> </a:t>
            </a:r>
            <a:r>
              <a:rPr lang="en-US" altLang="id-ID" sz="2400" err="1"/>
              <a:t>jarak</a:t>
            </a:r>
            <a:r>
              <a:rPr lang="en-US" altLang="id-ID" sz="2400"/>
              <a:t> </a:t>
            </a:r>
            <a:r>
              <a:rPr lang="en-US" altLang="id-ID" sz="2400" err="1"/>
              <a:t>terpendek</a:t>
            </a:r>
            <a:r>
              <a:rPr lang="en-US" altLang="id-ID" sz="2400"/>
              <a:t> </a:t>
            </a:r>
            <a:r>
              <a:rPr lang="en-US" altLang="id-ID" sz="2400" err="1"/>
              <a:t>dari</a:t>
            </a:r>
            <a:r>
              <a:rPr lang="en-US" altLang="id-ID" sz="2400"/>
              <a:t> vertex </a:t>
            </a:r>
            <a:r>
              <a:rPr lang="en-US" altLang="id-ID" sz="2400" err="1"/>
              <a:t>itu</a:t>
            </a:r>
            <a:r>
              <a:rPr lang="en-US" altLang="id-ID" sz="2400"/>
              <a:t> </a:t>
            </a:r>
            <a:r>
              <a:rPr lang="en-US" altLang="id-ID" sz="2400" err="1"/>
              <a:t>ke</a:t>
            </a:r>
            <a:r>
              <a:rPr lang="en-US" altLang="id-ID" sz="2400"/>
              <a:t> </a:t>
            </a:r>
            <a:r>
              <a:rPr lang="en-US" altLang="id-ID" sz="2400" err="1"/>
              <a:t>semua</a:t>
            </a:r>
            <a:r>
              <a:rPr lang="en-US" altLang="id-ID" sz="2400"/>
              <a:t> vertex </a:t>
            </a:r>
            <a:r>
              <a:rPr lang="en-US" altLang="id-ID" sz="2400" err="1"/>
              <a:t>dalam</a:t>
            </a:r>
            <a:r>
              <a:rPr lang="en-US" altLang="id-ID" sz="2400"/>
              <a:t> graph. </a:t>
            </a:r>
            <a:r>
              <a:rPr lang="en-US" altLang="id-ID" sz="2400" err="1"/>
              <a:t>Gambarkan</a:t>
            </a:r>
            <a:r>
              <a:rPr lang="en-US" altLang="id-ID" sz="2400"/>
              <a:t> </a:t>
            </a:r>
            <a:r>
              <a:rPr lang="en-US" altLang="id-ID" sz="2400" err="1"/>
              <a:t>prosesnya</a:t>
            </a:r>
            <a:r>
              <a:rPr lang="en-US" altLang="id-ID" sz="2400"/>
              <a:t> dan </a:t>
            </a:r>
            <a:r>
              <a:rPr lang="en-US" altLang="id-ID" sz="2400" err="1"/>
              <a:t>isi</a:t>
            </a:r>
            <a:r>
              <a:rPr lang="en-US" altLang="id-ID" sz="2400"/>
              <a:t> </a:t>
            </a:r>
            <a:r>
              <a:rPr lang="en-US" altLang="id-ID" sz="2400" err="1"/>
              <a:t>dari</a:t>
            </a:r>
            <a:r>
              <a:rPr lang="en-US" altLang="id-ID" sz="2400"/>
              <a:t> PQ</a:t>
            </a:r>
          </a:p>
          <a:p>
            <a:pPr marL="457200" indent="-457200">
              <a:buFont typeface="Arial" charset="0"/>
              <a:buAutoNum type="arabicPeriod"/>
              <a:defRPr/>
            </a:pPr>
            <a:r>
              <a:rPr lang="en-US" altLang="id-ID" sz="2400" err="1">
                <a:solidFill>
                  <a:prstClr val="black"/>
                </a:solidFill>
              </a:rPr>
              <a:t>Buatlah</a:t>
            </a:r>
            <a:r>
              <a:rPr lang="en-US" altLang="id-ID" sz="2400">
                <a:solidFill>
                  <a:prstClr val="black"/>
                </a:solidFill>
              </a:rPr>
              <a:t> MST </a:t>
            </a:r>
            <a:r>
              <a:rPr lang="en-US" altLang="id-ID" sz="2400" err="1">
                <a:solidFill>
                  <a:prstClr val="black"/>
                </a:solidFill>
              </a:rPr>
              <a:t>untuk</a:t>
            </a:r>
            <a:r>
              <a:rPr lang="en-US" altLang="id-ID" sz="2400">
                <a:solidFill>
                  <a:prstClr val="black"/>
                </a:solidFill>
              </a:rPr>
              <a:t> graph pada no 2 di </a:t>
            </a:r>
            <a:r>
              <a:rPr lang="en-US" altLang="id-ID" sz="2400" err="1">
                <a:solidFill>
                  <a:prstClr val="black"/>
                </a:solidFill>
              </a:rPr>
              <a:t>atas</a:t>
            </a:r>
            <a:r>
              <a:rPr lang="en-US" altLang="id-ID" sz="2400">
                <a:solidFill>
                  <a:prstClr val="black"/>
                </a:solidFill>
              </a:rPr>
              <a:t> </a:t>
            </a:r>
            <a:r>
              <a:rPr lang="en-US" altLang="id-ID" sz="2400" err="1">
                <a:solidFill>
                  <a:prstClr val="black"/>
                </a:solidFill>
              </a:rPr>
              <a:t>dengan</a:t>
            </a:r>
            <a:r>
              <a:rPr lang="en-US" altLang="id-ID" sz="2400">
                <a:solidFill>
                  <a:prstClr val="black"/>
                </a:solidFill>
              </a:rPr>
              <a:t> </a:t>
            </a:r>
            <a:r>
              <a:rPr lang="en-US" altLang="id-ID" sz="2400" err="1">
                <a:solidFill>
                  <a:prstClr val="black"/>
                </a:solidFill>
              </a:rPr>
              <a:t>menggunakan</a:t>
            </a:r>
            <a:r>
              <a:rPr lang="en-US" altLang="id-ID" sz="2400">
                <a:solidFill>
                  <a:prstClr val="black"/>
                </a:solidFill>
              </a:rPr>
              <a:t> </a:t>
            </a:r>
            <a:r>
              <a:rPr lang="en-US" altLang="id-ID" sz="2400" err="1">
                <a:solidFill>
                  <a:prstClr val="black"/>
                </a:solidFill>
              </a:rPr>
              <a:t>algoritma</a:t>
            </a:r>
            <a:r>
              <a:rPr lang="en-US" altLang="id-ID" sz="2400">
                <a:solidFill>
                  <a:prstClr val="black"/>
                </a:solidFill>
              </a:rPr>
              <a:t> Prim dan Kruskal. </a:t>
            </a:r>
            <a:r>
              <a:rPr lang="en-US" altLang="id-ID" sz="2400" err="1">
                <a:solidFill>
                  <a:prstClr val="black"/>
                </a:solidFill>
              </a:rPr>
              <a:t>Gambarkan</a:t>
            </a:r>
            <a:r>
              <a:rPr lang="en-US" altLang="id-ID" sz="2400">
                <a:solidFill>
                  <a:prstClr val="black"/>
                </a:solidFill>
              </a:rPr>
              <a:t> </a:t>
            </a:r>
            <a:r>
              <a:rPr lang="en-US" altLang="id-ID" sz="2400" err="1">
                <a:solidFill>
                  <a:prstClr val="black"/>
                </a:solidFill>
              </a:rPr>
              <a:t>prosesnya</a:t>
            </a:r>
            <a:r>
              <a:rPr lang="en-US" altLang="id-ID" sz="2400">
                <a:solidFill>
                  <a:prstClr val="black"/>
                </a:solidFill>
              </a:rPr>
              <a:t> </a:t>
            </a:r>
            <a:r>
              <a:rPr lang="en-US" altLang="id-ID" sz="2400" err="1">
                <a:solidFill>
                  <a:prstClr val="black"/>
                </a:solidFill>
              </a:rPr>
              <a:t>untuk</a:t>
            </a:r>
            <a:r>
              <a:rPr lang="en-US" altLang="id-ID" sz="2400">
                <a:solidFill>
                  <a:prstClr val="black"/>
                </a:solidFill>
              </a:rPr>
              <a:t> masing-masing </a:t>
            </a:r>
            <a:r>
              <a:rPr lang="en-US" altLang="id-ID" sz="2400" err="1">
                <a:solidFill>
                  <a:prstClr val="black"/>
                </a:solidFill>
              </a:rPr>
              <a:t>algoritma</a:t>
            </a:r>
            <a:endParaRPr lang="en-US" altLang="id-ID" sz="240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AutoNum type="arabicPeriod"/>
              <a:defRPr/>
            </a:pPr>
            <a:endParaRPr lang="en-US" altLang="id-ID" sz="2400"/>
          </a:p>
          <a:p>
            <a:pPr marL="0" indent="0">
              <a:buFont typeface="Arial" charset="0"/>
              <a:buNone/>
              <a:defRPr/>
            </a:pPr>
            <a:endParaRPr lang="id-ID" altLang="id-ID" sz="2400"/>
          </a:p>
        </p:txBody>
      </p:sp>
    </p:spTree>
    <p:extLst>
      <p:ext uri="{BB962C8B-B14F-4D97-AF65-F5344CB8AC3E}">
        <p14:creationId xmlns:p14="http://schemas.microsoft.com/office/powerpoint/2010/main" val="4147636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33400" y="6350"/>
            <a:ext cx="8229600" cy="715963"/>
          </a:xfrm>
        </p:spPr>
        <p:txBody>
          <a:bodyPr/>
          <a:lstStyle/>
          <a:p>
            <a:r>
              <a:rPr lang="en-US" altLang="id-ID" sz="4400" err="1"/>
              <a:t>Latihan</a:t>
            </a:r>
            <a:r>
              <a:rPr lang="en-US" altLang="id-ID" sz="4400"/>
              <a:t> </a:t>
            </a:r>
            <a:r>
              <a:rPr lang="en-US" altLang="id-ID" sz="4400" err="1"/>
              <a:t>soal</a:t>
            </a:r>
            <a:r>
              <a:rPr lang="en-US" altLang="id-ID" sz="4400"/>
              <a:t> (2)</a:t>
            </a:r>
            <a:endParaRPr lang="id-ID" altLang="id-ID" sz="440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id-ID" sz="3200"/>
              <a:t>A. </a:t>
            </a:r>
            <a:r>
              <a:rPr lang="en-US" altLang="id-ID" sz="3200" err="1"/>
              <a:t>Diketahui</a:t>
            </a:r>
            <a:r>
              <a:rPr lang="en-US" altLang="id-ID" sz="3200"/>
              <a:t> Digraph </a:t>
            </a:r>
            <a:r>
              <a:rPr lang="en-US" altLang="id-ID" sz="3200" err="1"/>
              <a:t>berikut</a:t>
            </a:r>
            <a:r>
              <a:rPr lang="en-US" altLang="id-ID" sz="3200"/>
              <a:t> </a:t>
            </a:r>
            <a:r>
              <a:rPr lang="en-US" altLang="id-ID" sz="3200" err="1"/>
              <a:t>ini</a:t>
            </a:r>
            <a:r>
              <a:rPr lang="en-US" altLang="id-ID" sz="3200"/>
              <a:t>:</a:t>
            </a:r>
            <a:endParaRPr lang="id-ID" altLang="id-ID" sz="320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8" y="2226467"/>
            <a:ext cx="5541963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5791200" y="2667000"/>
            <a:ext cx="990600" cy="198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286000" y="2590800"/>
            <a:ext cx="914400" cy="2057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29000" y="4876800"/>
            <a:ext cx="91440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38800" y="4876800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81" name="TextBox 11"/>
          <p:cNvSpPr txBox="1">
            <a:spLocks noChangeArrowheads="1"/>
          </p:cNvSpPr>
          <p:nvPr/>
        </p:nvSpPr>
        <p:spPr bwMode="auto">
          <a:xfrm>
            <a:off x="2305050" y="3671888"/>
            <a:ext cx="488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400">
                <a:solidFill>
                  <a:prstClr val="black"/>
                </a:solidFill>
                <a:latin typeface="Arial" charset="0"/>
              </a:rPr>
              <a:t>16</a:t>
            </a:r>
            <a:endParaRPr lang="id-ID" altLang="id-ID" sz="14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2" name="TextBox 12"/>
          <p:cNvSpPr txBox="1">
            <a:spLocks noChangeArrowheads="1"/>
          </p:cNvSpPr>
          <p:nvPr/>
        </p:nvSpPr>
        <p:spPr bwMode="auto">
          <a:xfrm>
            <a:off x="3657600" y="541020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800">
                <a:solidFill>
                  <a:prstClr val="black"/>
                </a:solidFill>
                <a:latin typeface="Arial" charset="0"/>
              </a:rPr>
              <a:t>5</a:t>
            </a:r>
          </a:p>
        </p:txBody>
      </p:sp>
      <p:sp>
        <p:nvSpPr>
          <p:cNvPr id="54283" name="TextBox 17"/>
          <p:cNvSpPr txBox="1">
            <a:spLocks noChangeArrowheads="1"/>
          </p:cNvSpPr>
          <p:nvPr/>
        </p:nvSpPr>
        <p:spPr bwMode="auto">
          <a:xfrm>
            <a:off x="5734050" y="5040313"/>
            <a:ext cx="495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800">
                <a:solidFill>
                  <a:prstClr val="black"/>
                </a:solidFill>
                <a:latin typeface="Arial" charset="0"/>
              </a:rPr>
              <a:t>6</a:t>
            </a:r>
            <a:endParaRPr lang="id-ID" altLang="id-ID" sz="18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84" name="TextBox 18"/>
          <p:cNvSpPr txBox="1">
            <a:spLocks noChangeArrowheads="1"/>
          </p:cNvSpPr>
          <p:nvPr/>
        </p:nvSpPr>
        <p:spPr bwMode="auto">
          <a:xfrm>
            <a:off x="6400800" y="361950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800">
                <a:solidFill>
                  <a:prstClr val="black"/>
                </a:solidFill>
                <a:latin typeface="Arial" charset="0"/>
              </a:rPr>
              <a:t>8</a:t>
            </a:r>
            <a:endParaRPr lang="id-ID" altLang="id-ID" sz="180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1850" y="3825875"/>
            <a:ext cx="920750" cy="82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86" name="TextBox 21"/>
          <p:cNvSpPr txBox="1">
            <a:spLocks noChangeArrowheads="1"/>
          </p:cNvSpPr>
          <p:nvPr/>
        </p:nvSpPr>
        <p:spPr bwMode="auto">
          <a:xfrm>
            <a:off x="5102225" y="3867150"/>
            <a:ext cx="30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800">
                <a:solidFill>
                  <a:prstClr val="black"/>
                </a:solidFill>
                <a:latin typeface="Arial" charset="0"/>
              </a:rPr>
              <a:t>6</a:t>
            </a:r>
            <a:endParaRPr lang="id-ID" altLang="id-ID" sz="180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495800" y="26670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88" name="TextBox 24"/>
          <p:cNvSpPr txBox="1">
            <a:spLocks noChangeArrowheads="1"/>
          </p:cNvSpPr>
          <p:nvPr/>
        </p:nvSpPr>
        <p:spPr bwMode="auto">
          <a:xfrm>
            <a:off x="4513263" y="2817813"/>
            <a:ext cx="31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3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d-ID" sz="1800">
                <a:solidFill>
                  <a:prstClr val="black"/>
                </a:solidFill>
                <a:latin typeface="Arial" charset="0"/>
              </a:rPr>
              <a:t>3</a:t>
            </a:r>
            <a:endParaRPr lang="id-ID" altLang="id-ID" sz="180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57600" y="3671888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09109" y="48768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5357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3859643" y="4445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5164568" y="505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id-ID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91200" y="4052094"/>
            <a:ext cx="990600" cy="17279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781800" y="2667000"/>
            <a:ext cx="228600" cy="138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43255" y="4470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15</a:t>
            </a:r>
            <a:endParaRPr lang="id-ID"/>
          </a:p>
        </p:txBody>
      </p:sp>
      <p:cxnSp>
        <p:nvCxnSpPr>
          <p:cNvPr id="54273" name="Straight Arrow Connector 54272"/>
          <p:cNvCxnSpPr/>
          <p:nvPr/>
        </p:nvCxnSpPr>
        <p:spPr>
          <a:xfrm>
            <a:off x="4668838" y="4916091"/>
            <a:ext cx="893762" cy="863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91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id-ID" err="1"/>
              <a:t>Latihan</a:t>
            </a:r>
            <a:r>
              <a:rPr lang="en-US" altLang="id-ID"/>
              <a:t> </a:t>
            </a:r>
            <a:r>
              <a:rPr lang="en-US" altLang="id-ID" err="1"/>
              <a:t>soal</a:t>
            </a:r>
            <a:r>
              <a:rPr lang="en-US" altLang="id-ID"/>
              <a:t> (3)</a:t>
            </a:r>
            <a:endParaRPr lang="id-ID" altLang="id-ID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id-ID"/>
              <a:t>B. </a:t>
            </a:r>
            <a:r>
              <a:rPr lang="en-US" altLang="id-ID" err="1"/>
              <a:t>Diketahui</a:t>
            </a:r>
            <a:r>
              <a:rPr lang="en-US" altLang="id-ID"/>
              <a:t> digraph </a:t>
            </a:r>
            <a:r>
              <a:rPr lang="en-US" altLang="id-ID" err="1"/>
              <a:t>berikut</a:t>
            </a:r>
            <a:r>
              <a:rPr lang="en-US" altLang="id-ID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id-ID" altLang="id-ID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" t="-1667" r="198" b="1667"/>
          <a:stretch/>
        </p:blipFill>
        <p:spPr bwMode="auto">
          <a:xfrm>
            <a:off x="762000" y="2209800"/>
            <a:ext cx="7239007" cy="345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5791200" y="3810000"/>
            <a:ext cx="16002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06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AB04-EBDE-8513-5C44-322B9D3F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11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263-0D31-8E33-9221-23CAC6DD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D" err="1"/>
              <a:t>Kelompok</a:t>
            </a:r>
            <a:r>
              <a:rPr lang="en-ID"/>
              <a:t> no </a:t>
            </a:r>
            <a:r>
              <a:rPr lang="en-ID" err="1"/>
              <a:t>ganjil</a:t>
            </a:r>
            <a:r>
              <a:rPr lang="en-ID"/>
              <a:t>: Latihan </a:t>
            </a:r>
            <a:r>
              <a:rPr lang="en-ID" err="1"/>
              <a:t>Soal</a:t>
            </a:r>
            <a:r>
              <a:rPr lang="en-ID"/>
              <a:t> dan </a:t>
            </a:r>
            <a:r>
              <a:rPr lang="en-ID" err="1"/>
              <a:t>gunakan</a:t>
            </a:r>
            <a:r>
              <a:rPr lang="en-ID"/>
              <a:t> digraph pada no A </a:t>
            </a:r>
          </a:p>
          <a:p>
            <a:pPr>
              <a:defRPr/>
            </a:pPr>
            <a:r>
              <a:rPr lang="en-ID" err="1"/>
              <a:t>Kelompok</a:t>
            </a:r>
            <a:r>
              <a:rPr lang="en-ID"/>
              <a:t> no </a:t>
            </a:r>
            <a:r>
              <a:rPr lang="en-ID" err="1"/>
              <a:t>genap</a:t>
            </a:r>
            <a:r>
              <a:rPr lang="en-ID"/>
              <a:t>: Latihan </a:t>
            </a:r>
            <a:r>
              <a:rPr lang="en-ID" err="1"/>
              <a:t>soal</a:t>
            </a:r>
            <a:r>
              <a:rPr lang="en-ID"/>
              <a:t> dan </a:t>
            </a:r>
            <a:r>
              <a:rPr lang="en-ID" err="1"/>
              <a:t>gunakan</a:t>
            </a:r>
            <a:r>
              <a:rPr lang="en-ID"/>
              <a:t> digraph pada no B 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130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6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Shortest Path (3)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err="1"/>
              <a:t>Algoritma</a:t>
            </a:r>
            <a:r>
              <a:rPr lang="en-US" altLang="en-US" sz="2400"/>
              <a:t> Dijkstra: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 err="1"/>
              <a:t>Tentukan</a:t>
            </a:r>
            <a:r>
              <a:rPr lang="en-US" altLang="en-US" sz="2400"/>
              <a:t> vertex </a:t>
            </a:r>
            <a:r>
              <a:rPr lang="en-US" altLang="en-US" sz="2400" err="1"/>
              <a:t>awal</a:t>
            </a:r>
            <a:r>
              <a:rPr lang="en-US" altLang="en-US" sz="2400"/>
              <a:t>, </a:t>
            </a:r>
            <a:r>
              <a:rPr lang="en-US" altLang="en-US" sz="2400" err="1"/>
              <a:t>misal</a:t>
            </a:r>
            <a:r>
              <a:rPr lang="en-US" altLang="en-US" sz="2400"/>
              <a:t> X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X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jaraknya</a:t>
            </a:r>
            <a:r>
              <a:rPr lang="en-US" altLang="en-US" sz="2400"/>
              <a:t> (D) </a:t>
            </a:r>
            <a:r>
              <a:rPr lang="en-US" altLang="en-US" sz="2400" err="1"/>
              <a:t>dalam</a:t>
            </a:r>
            <a:r>
              <a:rPr lang="en-US" altLang="en-US" sz="2400"/>
              <a:t> min-PQ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/>
              <a:t>Remove vertex yang </a:t>
            </a:r>
            <a:r>
              <a:rPr lang="en-US" altLang="en-US" sz="2400" err="1"/>
              <a:t>mempunyai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minimum </a:t>
            </a:r>
            <a:r>
              <a:rPr lang="en-US" altLang="en-US" sz="2400" err="1"/>
              <a:t>dari</a:t>
            </a:r>
            <a:r>
              <a:rPr lang="en-US" altLang="en-US" sz="2400"/>
              <a:t> vertex X, </a:t>
            </a:r>
            <a:r>
              <a:rPr lang="en-US" altLang="en-US" sz="2400" err="1"/>
              <a:t>misal</a:t>
            </a:r>
            <a:r>
              <a:rPr lang="en-US" altLang="en-US" sz="2400"/>
              <a:t> W1. </a:t>
            </a:r>
            <a:r>
              <a:rPr lang="en-US" altLang="en-US" sz="2400" err="1"/>
              <a:t>Dw</a:t>
            </a:r>
            <a:r>
              <a:rPr lang="en-US" altLang="en-US" sz="2400"/>
              <a:t> =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X </a:t>
            </a:r>
            <a:r>
              <a:rPr lang="en-US" altLang="en-US" sz="2400" err="1"/>
              <a:t>ke</a:t>
            </a:r>
            <a:r>
              <a:rPr lang="en-US" altLang="en-US" sz="2400"/>
              <a:t> W1.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 err="1"/>
              <a:t>Masukkan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W1 (yang </a:t>
            </a:r>
            <a:r>
              <a:rPr lang="en-US" altLang="en-US" sz="2400" err="1"/>
              <a:t>belum</a:t>
            </a:r>
            <a:r>
              <a:rPr lang="en-US" altLang="en-US" sz="2400"/>
              <a:t> </a:t>
            </a:r>
            <a:r>
              <a:rPr lang="en-US" altLang="en-US" sz="2400" err="1"/>
              <a:t>ada</a:t>
            </a:r>
            <a:r>
              <a:rPr lang="en-US" altLang="en-US" sz="2400"/>
              <a:t> </a:t>
            </a:r>
            <a:r>
              <a:rPr lang="en-US" altLang="en-US" sz="2400" err="1"/>
              <a:t>dalam</a:t>
            </a:r>
            <a:r>
              <a:rPr lang="en-US" altLang="en-US" sz="2400"/>
              <a:t> </a:t>
            </a:r>
            <a:r>
              <a:rPr lang="en-US" altLang="en-US" sz="2400" err="1"/>
              <a:t>min_PQ</a:t>
            </a:r>
            <a:r>
              <a:rPr lang="en-US" altLang="en-US" sz="2400"/>
              <a:t>) </a:t>
            </a:r>
            <a:r>
              <a:rPr lang="en-US" altLang="en-US" sz="2400" err="1"/>
              <a:t>dan</a:t>
            </a:r>
            <a:r>
              <a:rPr lang="en-US" altLang="en-US" sz="2400"/>
              <a:t>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X </a:t>
            </a:r>
            <a:r>
              <a:rPr lang="en-US" altLang="en-US" sz="2400" err="1"/>
              <a:t>ke</a:t>
            </a:r>
            <a:r>
              <a:rPr lang="en-US" altLang="en-US" sz="2400"/>
              <a:t> </a:t>
            </a:r>
            <a:r>
              <a:rPr lang="en-US" altLang="en-US" sz="2400" err="1"/>
              <a:t>semua</a:t>
            </a:r>
            <a:r>
              <a:rPr lang="en-US" altLang="en-US" sz="2400"/>
              <a:t> </a:t>
            </a:r>
            <a:r>
              <a:rPr lang="en-US" altLang="en-US" sz="2400" err="1"/>
              <a:t>tetangga</a:t>
            </a:r>
            <a:r>
              <a:rPr lang="en-US" altLang="en-US" sz="2400"/>
              <a:t> W1 </a:t>
            </a:r>
            <a:r>
              <a:rPr lang="en-US" altLang="en-US" sz="2400" err="1"/>
              <a:t>ke</a:t>
            </a:r>
            <a:r>
              <a:rPr lang="en-US" altLang="en-US" sz="2400"/>
              <a:t> min-PQ. 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 err="1"/>
              <a:t>Lakukan</a:t>
            </a:r>
            <a:r>
              <a:rPr lang="en-US" altLang="en-US" sz="2400"/>
              <a:t> </a:t>
            </a:r>
            <a:r>
              <a:rPr lang="en-US" altLang="en-US" sz="2400" err="1"/>
              <a:t>langkah</a:t>
            </a:r>
            <a:r>
              <a:rPr lang="en-US" altLang="en-US" sz="2400"/>
              <a:t> 3 </a:t>
            </a:r>
            <a:r>
              <a:rPr lang="en-US" altLang="en-US" sz="2400" err="1"/>
              <a:t>dan</a:t>
            </a:r>
            <a:r>
              <a:rPr lang="en-US" altLang="en-US" sz="2400"/>
              <a:t> 4 </a:t>
            </a:r>
            <a:r>
              <a:rPr lang="en-US" altLang="en-US" sz="2400" err="1"/>
              <a:t>sampai</a:t>
            </a:r>
            <a:r>
              <a:rPr lang="en-US" altLang="en-US" sz="2400"/>
              <a:t> </a:t>
            </a:r>
            <a:r>
              <a:rPr lang="en-US" altLang="en-US" sz="2400" err="1"/>
              <a:t>mencapai</a:t>
            </a:r>
            <a:r>
              <a:rPr lang="en-US" altLang="en-US" sz="2400"/>
              <a:t> vertex Y.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400" err="1"/>
              <a:t>Dw</a:t>
            </a:r>
            <a:r>
              <a:rPr lang="en-US" altLang="en-US" sz="2400"/>
              <a:t> = </a:t>
            </a:r>
            <a:r>
              <a:rPr lang="en-US" altLang="en-US" sz="2400" err="1"/>
              <a:t>jarak</a:t>
            </a:r>
            <a:r>
              <a:rPr lang="en-US" altLang="en-US" sz="2400"/>
              <a:t> </a:t>
            </a:r>
            <a:r>
              <a:rPr lang="en-US" altLang="en-US" sz="2400" err="1"/>
              <a:t>terpendek</a:t>
            </a:r>
            <a:r>
              <a:rPr lang="en-US" altLang="en-US" sz="2400"/>
              <a:t> </a:t>
            </a:r>
            <a:r>
              <a:rPr lang="en-US" altLang="en-US" sz="2400" err="1"/>
              <a:t>dari</a:t>
            </a:r>
            <a:r>
              <a:rPr lang="en-US" altLang="en-US" sz="2400"/>
              <a:t> vertex X </a:t>
            </a:r>
            <a:r>
              <a:rPr lang="en-US" altLang="en-US" sz="2400" err="1"/>
              <a:t>ke</a:t>
            </a:r>
            <a:r>
              <a:rPr lang="en-US" altLang="en-US" sz="2400"/>
              <a:t> vertex Y </a:t>
            </a:r>
            <a:r>
              <a:rPr lang="en-US" altLang="en-US" sz="2400" err="1"/>
              <a:t>melalui</a:t>
            </a:r>
            <a:r>
              <a:rPr lang="en-US" altLang="en-US" sz="2400"/>
              <a:t> W1, W2, ... </a:t>
            </a:r>
            <a:r>
              <a:rPr lang="en-US" altLang="en-US" sz="2400" err="1"/>
              <a:t>Wn</a:t>
            </a:r>
            <a:r>
              <a:rPr lang="en-US" altLang="en-US" sz="240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endParaRPr lang="en-US" altLang="en-US" sz="2400"/>
          </a:p>
          <a:p>
            <a:pPr marL="609600" indent="-609600" eaLnBrk="1" hangingPunct="1">
              <a:lnSpc>
                <a:spcPct val="90000"/>
              </a:lnSpc>
              <a:buFontTx/>
              <a:buAutoNum type="arabicParenBoth"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12857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Praktikum</a:t>
            </a:r>
            <a:r>
              <a:rPr lang="en-US"/>
              <a:t> Java 11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Membuat</a:t>
            </a:r>
            <a:r>
              <a:rPr lang="en-US"/>
              <a:t> program Java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mengimplementasikan</a:t>
            </a:r>
            <a:r>
              <a:rPr lang="en-US"/>
              <a:t> Shortest path</a:t>
            </a:r>
          </a:p>
          <a:p>
            <a:r>
              <a:rPr lang="en-US"/>
              <a:t>Uji program </a:t>
            </a:r>
            <a:r>
              <a:rPr lang="en-US" err="1"/>
              <a:t>dengan</a:t>
            </a:r>
            <a:r>
              <a:rPr lang="en-US"/>
              <a:t> graph di slide 6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ganjil</a:t>
            </a:r>
            <a:r>
              <a:rPr lang="en-US"/>
              <a:t>) dan slide 14 (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genap</a:t>
            </a:r>
            <a:r>
              <a:rPr lang="en-US"/>
              <a:t>)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456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Terima</a:t>
            </a:r>
            <a:r>
              <a:rPr lang="en-US"/>
              <a:t> </a:t>
            </a:r>
            <a:r>
              <a:rPr lang="en-US" err="1"/>
              <a:t>kasih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94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kern="0" dirty="0">
                <a:solidFill>
                  <a:srgbClr val="000000"/>
                </a:solidFill>
                <a:latin typeface="Arial"/>
              </a:rPr>
              <a:t>Shortest Path (4)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marL="742950" indent="-742950">
              <a:buAutoNum type="alphaUcPeriod"/>
            </a:pPr>
            <a:r>
              <a:rPr lang="en-US" sz="3200" dirty="0" err="1"/>
              <a:t>Untuk</a:t>
            </a:r>
            <a:r>
              <a:rPr lang="en-US" sz="3200" dirty="0"/>
              <a:t> unweighted digraph</a:t>
            </a:r>
          </a:p>
          <a:p>
            <a:r>
              <a:rPr lang="en-US" sz="3200" dirty="0"/>
              <a:t>Panjang </a:t>
            </a:r>
            <a:r>
              <a:rPr lang="en-US" sz="3200" dirty="0" err="1"/>
              <a:t>semua</a:t>
            </a:r>
            <a:r>
              <a:rPr lang="en-US" sz="3200" dirty="0"/>
              <a:t> edge  </a:t>
            </a:r>
            <a:r>
              <a:rPr lang="en-US" sz="3200" dirty="0" err="1"/>
              <a:t>adalah</a:t>
            </a:r>
            <a:r>
              <a:rPr lang="en-US" sz="3200" dirty="0"/>
              <a:t> 1</a:t>
            </a:r>
          </a:p>
          <a:p>
            <a:r>
              <a:rPr lang="en-US" sz="3200" dirty="0" err="1"/>
              <a:t>Diasumsikan</a:t>
            </a:r>
            <a:r>
              <a:rPr lang="en-US" sz="3200" dirty="0"/>
              <a:t> </a:t>
            </a:r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V2, </a:t>
            </a:r>
            <a:r>
              <a:rPr lang="en-US" sz="3200" dirty="0" err="1"/>
              <a:t>tentukan</a:t>
            </a:r>
            <a:r>
              <a:rPr lang="en-US" sz="3200" dirty="0"/>
              <a:t> </a:t>
            </a:r>
            <a:r>
              <a:rPr lang="en-US" sz="3200" dirty="0" err="1"/>
              <a:t>jarak</a:t>
            </a:r>
            <a:r>
              <a:rPr lang="en-US" sz="3200" dirty="0"/>
              <a:t> </a:t>
            </a:r>
            <a:r>
              <a:rPr lang="en-US" sz="3200" dirty="0" err="1"/>
              <a:t>terpendek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V2 </a:t>
            </a:r>
            <a:r>
              <a:rPr lang="en-US" sz="3200" dirty="0" err="1"/>
              <a:t>ke</a:t>
            </a:r>
            <a:r>
              <a:rPr lang="en-US" sz="3200" dirty="0"/>
              <a:t> V6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92338"/>
            <a:ext cx="5257800" cy="297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7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(5)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r>
              <a:rPr lang="en-US"/>
              <a:t>Adjacency matrix digraph di slide 6:</a:t>
            </a:r>
          </a:p>
          <a:p>
            <a:endParaRPr lang="id-ID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46007"/>
              </p:ext>
            </p:extLst>
          </p:nvPr>
        </p:nvGraphicFramePr>
        <p:xfrm>
          <a:off x="1219200" y="2057400"/>
          <a:ext cx="6781800" cy="4038600"/>
        </p:xfrm>
        <a:graphic>
          <a:graphicData uri="http://schemas.openxmlformats.org/drawingml/2006/table">
            <a:tbl>
              <a:tblPr firstRow="1" firstCol="1" bandRow="1"/>
              <a:tblGrid>
                <a:gridCol w="116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6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Vertex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V2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V3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V4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V5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V6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V0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V1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V2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V3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V4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V5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V6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id-ID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id-ID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0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(6)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/>
          <a:lstStyle/>
          <a:p>
            <a:r>
              <a:rPr lang="en-US" sz="3200" err="1"/>
              <a:t>Dengan</a:t>
            </a:r>
            <a:r>
              <a:rPr lang="en-US" sz="3200"/>
              <a:t> </a:t>
            </a:r>
            <a:r>
              <a:rPr lang="en-US" sz="3200" err="1"/>
              <a:t>menggunakan</a:t>
            </a:r>
            <a:r>
              <a:rPr lang="en-US" sz="3200"/>
              <a:t> BFS </a:t>
            </a:r>
            <a:r>
              <a:rPr lang="en-US" sz="3200" err="1"/>
              <a:t>dapat</a:t>
            </a:r>
            <a:r>
              <a:rPr lang="en-US" sz="3200"/>
              <a:t> </a:t>
            </a:r>
            <a:r>
              <a:rPr lang="en-US" sz="3200" err="1"/>
              <a:t>diketahui</a:t>
            </a:r>
            <a:r>
              <a:rPr lang="en-US" sz="3200"/>
              <a:t> </a:t>
            </a:r>
            <a:r>
              <a:rPr lang="en-US" sz="3200" err="1"/>
              <a:t>tetangga</a:t>
            </a:r>
            <a:r>
              <a:rPr lang="en-US" sz="3200"/>
              <a:t> </a:t>
            </a:r>
            <a:r>
              <a:rPr lang="en-US" sz="3200" err="1"/>
              <a:t>dari</a:t>
            </a:r>
            <a:r>
              <a:rPr lang="en-US" sz="3200"/>
              <a:t> V2 </a:t>
            </a:r>
            <a:r>
              <a:rPr lang="en-US" sz="3200" err="1"/>
              <a:t>adalah</a:t>
            </a:r>
            <a:r>
              <a:rPr lang="en-US" sz="3200"/>
              <a:t> V0 </a:t>
            </a:r>
            <a:r>
              <a:rPr lang="en-US" sz="3200" err="1"/>
              <a:t>dan</a:t>
            </a:r>
            <a:r>
              <a:rPr lang="en-US" sz="3200"/>
              <a:t> V5 </a:t>
            </a:r>
            <a:r>
              <a:rPr lang="en-US" sz="3200" err="1"/>
              <a:t>dengan</a:t>
            </a:r>
            <a:r>
              <a:rPr lang="en-US" sz="3200"/>
              <a:t> </a:t>
            </a:r>
            <a:r>
              <a:rPr lang="en-US" sz="3200" err="1"/>
              <a:t>jarak</a:t>
            </a:r>
            <a:r>
              <a:rPr lang="en-US" sz="3200"/>
              <a:t> </a:t>
            </a:r>
            <a:r>
              <a:rPr lang="en-US" sz="3200" err="1"/>
              <a:t>masing-masing</a:t>
            </a:r>
            <a:r>
              <a:rPr lang="en-US" sz="3200"/>
              <a:t> = 1</a:t>
            </a:r>
          </a:p>
          <a:p>
            <a:r>
              <a:rPr lang="en-US" sz="3200" err="1"/>
              <a:t>MinPQ</a:t>
            </a:r>
            <a:r>
              <a:rPr lang="en-US" sz="3200"/>
              <a:t>: </a:t>
            </a:r>
          </a:p>
          <a:p>
            <a:pPr marL="0" indent="0">
              <a:buNone/>
            </a:pPr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5257800" cy="296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94207"/>
              </p:ext>
            </p:extLst>
          </p:nvPr>
        </p:nvGraphicFramePr>
        <p:xfrm>
          <a:off x="2743200" y="2895600"/>
          <a:ext cx="5410200" cy="461899"/>
        </p:xfrm>
        <a:graphic>
          <a:graphicData uri="http://schemas.openxmlformats.org/drawingml/2006/table">
            <a:tbl>
              <a:tblPr firstRow="1" firstCol="1" bandRow="1"/>
              <a:tblGrid>
                <a:gridCol w="1159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(V0,1)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(V5,1)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65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altLang="en-US" sz="3600" kern="0">
                <a:solidFill>
                  <a:srgbClr val="000000"/>
                </a:solidFill>
                <a:latin typeface="Arial"/>
              </a:rPr>
              <a:t>Shortest Path (7)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135565"/>
          </a:xfrm>
        </p:spPr>
        <p:txBody>
          <a:bodyPr/>
          <a:lstStyle/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Jarak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V0, D = 1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Masukkan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V0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beserta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jarak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Min_PQ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0" lvl="0" indent="0" defTabSz="914400">
              <a:lnSpc>
                <a:spcPct val="90000"/>
              </a:lnSpc>
              <a:buNone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</a:p>
          <a:p>
            <a:pPr marL="0" lvl="0" indent="0" defTabSz="914400">
              <a:lnSpc>
                <a:spcPct val="90000"/>
              </a:lnSpc>
              <a:buNone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Jarak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terpendek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ke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V5, D = 1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V5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tidak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mempunyai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tetangga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2900" lvl="0" indent="-342900" defTabSz="914400">
              <a:lnSpc>
                <a:spcPct val="90000"/>
              </a:lnSpc>
              <a:buFontTx/>
              <a:buChar char="•"/>
            </a:pPr>
            <a:endParaRPr lang="en-US" altLang="en-US" sz="2800" kern="0">
              <a:solidFill>
                <a:srgbClr val="000000"/>
              </a:solidFill>
              <a:latin typeface="Arial"/>
            </a:endParaRPr>
          </a:p>
          <a:p>
            <a:pPr marL="0" lvl="0" indent="0" defTabSz="914400">
              <a:lnSpc>
                <a:spcPct val="90000"/>
              </a:lnSpc>
              <a:buNone/>
            </a:pPr>
            <a:r>
              <a:rPr lang="en-US" altLang="en-US" sz="2800" kern="0" err="1">
                <a:solidFill>
                  <a:srgbClr val="000000"/>
                </a:solidFill>
                <a:latin typeface="Arial"/>
              </a:rPr>
              <a:t>MinPQ</a:t>
            </a:r>
            <a:r>
              <a:rPr lang="en-US" altLang="en-US" sz="2800" kern="0">
                <a:solidFill>
                  <a:srgbClr val="000000"/>
                </a:solidFill>
                <a:latin typeface="Arial"/>
              </a:rPr>
              <a:t>:  </a:t>
            </a:r>
          </a:p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77245"/>
              </p:ext>
            </p:extLst>
          </p:nvPr>
        </p:nvGraphicFramePr>
        <p:xfrm>
          <a:off x="2286000" y="2362200"/>
          <a:ext cx="5562602" cy="461899"/>
        </p:xfrm>
        <a:graphic>
          <a:graphicData uri="http://schemas.openxmlformats.org/drawingml/2006/table">
            <a:tbl>
              <a:tblPr firstRow="1" firstCol="1" bandRow="1"/>
              <a:tblGrid>
                <a:gridCol w="113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(V5,1)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(V1,2)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(V3,2)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9366"/>
              </p:ext>
            </p:extLst>
          </p:nvPr>
        </p:nvGraphicFramePr>
        <p:xfrm>
          <a:off x="2362200" y="4876800"/>
          <a:ext cx="5638799" cy="461899"/>
        </p:xfrm>
        <a:graphic>
          <a:graphicData uri="http://schemas.openxmlformats.org/drawingml/2006/table">
            <a:tbl>
              <a:tblPr firstRow="1" firstCol="1" bandRow="1"/>
              <a:tblGrid>
                <a:gridCol w="1147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(V1,2)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/>
                          <a:ea typeface="Calibri"/>
                          <a:cs typeface="Times New Roman"/>
                        </a:rPr>
                        <a:t>(V3,2)</a:t>
                      </a:r>
                      <a:endParaRPr lang="id-ID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01EAD-3E60-43F4-B5AA-5745F025B540}">
  <ds:schemaRefs>
    <ds:schemaRef ds:uri="1143e0e2-e764-4b4a-8177-0bbfe168bd5a"/>
    <ds:schemaRef ds:uri="71a9f402-747b-4da2-8978-9907da1490f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7AC49E-F5DD-4FCB-B3A0-9428881D9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5F404C-7A49-48A9-9145-6D1651EB67A3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51</Slides>
  <Notes>2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Theme2</vt:lpstr>
      <vt:lpstr>Default Design</vt:lpstr>
      <vt:lpstr>1_Theme2</vt:lpstr>
      <vt:lpstr>2_Theme2</vt:lpstr>
      <vt:lpstr>Data Structure TK13024</vt:lpstr>
      <vt:lpstr>Objektif</vt:lpstr>
      <vt:lpstr>Shortest Path</vt:lpstr>
      <vt:lpstr>Shortest Path (2)</vt:lpstr>
      <vt:lpstr>Shortest Path (3)</vt:lpstr>
      <vt:lpstr>Shortest Path (4)</vt:lpstr>
      <vt:lpstr>Shortest Path (5)</vt:lpstr>
      <vt:lpstr>Shortest Path (6)</vt:lpstr>
      <vt:lpstr>Shortest Path (7)</vt:lpstr>
      <vt:lpstr>Shortest Path (8)</vt:lpstr>
      <vt:lpstr>Shortest Path (9)</vt:lpstr>
      <vt:lpstr>Shortest Path (10)</vt:lpstr>
      <vt:lpstr>PowerPoint Presentation</vt:lpstr>
      <vt:lpstr>Shortest Path (13)</vt:lpstr>
      <vt:lpstr>Shortest Path (12)</vt:lpstr>
      <vt:lpstr>Shortest Path (14)</vt:lpstr>
      <vt:lpstr>Shortest Path (15)</vt:lpstr>
      <vt:lpstr>Shortest Path (16)</vt:lpstr>
      <vt:lpstr>PowerPoint Presentation</vt:lpstr>
      <vt:lpstr>Implementasi Shortest Path </vt:lpstr>
      <vt:lpstr>Rehat Sejenak</vt:lpstr>
      <vt:lpstr>Minimum Spanning Tree</vt:lpstr>
      <vt:lpstr>Minimum Spanning Tree (2)</vt:lpstr>
      <vt:lpstr>Minimum Spanning Tree (3)</vt:lpstr>
      <vt:lpstr>Minimum Spanning Tree (4)</vt:lpstr>
      <vt:lpstr>Minimum Spanning Tree (5)</vt:lpstr>
      <vt:lpstr>Minimum Spanning Tree (6)</vt:lpstr>
      <vt:lpstr>Minimum Spanning Tree (7)</vt:lpstr>
      <vt:lpstr>Minimum Spanning Tree (8)</vt:lpstr>
      <vt:lpstr>Minimum Spanning Tree (9)</vt:lpstr>
      <vt:lpstr>Minimum Spanning Tree (10)</vt:lpstr>
      <vt:lpstr>Minimum Spanning Tree (11)</vt:lpstr>
      <vt:lpstr>Minimum Spanning Tree (12)</vt:lpstr>
      <vt:lpstr>Minimum Spanning Tree (13)</vt:lpstr>
      <vt:lpstr>Minimum Spanning Tree (14)</vt:lpstr>
      <vt:lpstr>Minimum Spanning Tree (15)</vt:lpstr>
      <vt:lpstr>Minimum Spanning Tree (16)</vt:lpstr>
      <vt:lpstr>Minimum Spanning Tree (17)</vt:lpstr>
      <vt:lpstr>Minimum Spanning Tree (18)</vt:lpstr>
      <vt:lpstr>Minimum Spanning Tree (19)</vt:lpstr>
      <vt:lpstr>Minimum Spanning Tree (20)</vt:lpstr>
      <vt:lpstr>Minimum Spanning Tree (21)</vt:lpstr>
      <vt:lpstr>Minimum Spanning Tree (22)</vt:lpstr>
      <vt:lpstr>Minimum Spanning Tree (23)</vt:lpstr>
      <vt:lpstr>Implementasi MST</vt:lpstr>
      <vt:lpstr>Latihan soal</vt:lpstr>
      <vt:lpstr>Latihan soal (2)</vt:lpstr>
      <vt:lpstr>Latihan soal (3)</vt:lpstr>
      <vt:lpstr>PR 11</vt:lpstr>
      <vt:lpstr>Praktikum Java 11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Pono</dc:creator>
  <cp:revision>4</cp:revision>
  <dcterms:created xsi:type="dcterms:W3CDTF">2021-02-04T06:30:28Z</dcterms:created>
  <dcterms:modified xsi:type="dcterms:W3CDTF">2024-06-08T14:15:51Z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