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</p:sldMasterIdLst>
  <p:notesMasterIdLst>
    <p:notesMasterId r:id="rId36"/>
  </p:notesMasterIdLst>
  <p:sldIdLst>
    <p:sldId id="257" r:id="rId6"/>
    <p:sldId id="258" r:id="rId7"/>
    <p:sldId id="290" r:id="rId8"/>
    <p:sldId id="280" r:id="rId9"/>
    <p:sldId id="289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95" r:id="rId18"/>
    <p:sldId id="292" r:id="rId19"/>
    <p:sldId id="288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303" r:id="rId28"/>
    <p:sldId id="294" r:id="rId29"/>
    <p:sldId id="296" r:id="rId30"/>
    <p:sldId id="298" r:id="rId31"/>
    <p:sldId id="302" r:id="rId32"/>
    <p:sldId id="293" r:id="rId33"/>
    <p:sldId id="301" r:id="rId34"/>
    <p:sldId id="260" r:id="rId3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CF4A9-7F32-4315-A176-84E9E400805A}" v="4" dt="2024-06-07T16:55:21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LIE" userId="945c30f0-0fab-45b8-ae2f-04f8696f1d94" providerId="ADAL" clId="{D0F827D3-16AC-4D88-B2FD-90609755B4C6}"/>
    <pc:docChg chg="modSld sldOrd">
      <pc:chgData name="STEVEN LIE" userId="945c30f0-0fab-45b8-ae2f-04f8696f1d94" providerId="ADAL" clId="{D0F827D3-16AC-4D88-B2FD-90609755B4C6}" dt="2024-06-04T15:57:03.339" v="1"/>
      <pc:docMkLst>
        <pc:docMk/>
      </pc:docMkLst>
      <pc:sldChg chg="ord">
        <pc:chgData name="STEVEN LIE" userId="945c30f0-0fab-45b8-ae2f-04f8696f1d94" providerId="ADAL" clId="{D0F827D3-16AC-4D88-B2FD-90609755B4C6}" dt="2024-06-04T15:57:03.339" v="1"/>
        <pc:sldMkLst>
          <pc:docMk/>
          <pc:sldMk cId="3768960723" sldId="262"/>
        </pc:sldMkLst>
      </pc:sldChg>
    </pc:docChg>
  </pc:docChgLst>
  <pc:docChgLst>
    <pc:chgData name="HANS MALVIN DJOJO" userId="S::hans.535230083@stu.untar.ac.id::f470114f-541e-4fff-9fc8-b697dbf5a57c" providerId="AD" clId="Web-{09BCF4A9-7F32-4315-A176-84E9E400805A}"/>
    <pc:docChg chg="delSld">
      <pc:chgData name="HANS MALVIN DJOJO" userId="S::hans.535230083@stu.untar.ac.id::f470114f-541e-4fff-9fc8-b697dbf5a57c" providerId="AD" clId="Web-{09BCF4A9-7F32-4315-A176-84E9E400805A}" dt="2024-06-07T16:55:13.987" v="0"/>
      <pc:docMkLst>
        <pc:docMk/>
      </pc:docMkLst>
      <pc:sldChg chg="del">
        <pc:chgData name="HANS MALVIN DJOJO" userId="S::hans.535230083@stu.untar.ac.id::f470114f-541e-4fff-9fc8-b697dbf5a57c" providerId="AD" clId="Web-{09BCF4A9-7F32-4315-A176-84E9E400805A}" dt="2024-06-07T16:55:13.987" v="0"/>
        <pc:sldMkLst>
          <pc:docMk/>
          <pc:sldMk cId="2656534270" sldId="281"/>
        </pc:sldMkLst>
      </pc:sldChg>
    </pc:docChg>
  </pc:docChgLst>
  <pc:docChgLst>
    <pc:chgData name="FELIX NATHANAEL" userId="61c39b9b-1e15-4106-9845-0d42359e8ccc" providerId="ADAL" clId="{CB9237BC-6168-412E-A667-D796CA3148C4}"/>
    <pc:docChg chg="modSld sldOrd">
      <pc:chgData name="FELIX NATHANAEL" userId="61c39b9b-1e15-4106-9845-0d42359e8ccc" providerId="ADAL" clId="{CB9237BC-6168-412E-A667-D796CA3148C4}" dt="2024-06-03T13:48:04.009" v="1"/>
      <pc:docMkLst>
        <pc:docMk/>
      </pc:docMkLst>
      <pc:sldChg chg="ord">
        <pc:chgData name="FELIX NATHANAEL" userId="61c39b9b-1e15-4106-9845-0d42359e8ccc" providerId="ADAL" clId="{CB9237BC-6168-412E-A667-D796CA3148C4}" dt="2024-06-03T13:48:04.009" v="1"/>
        <pc:sldMkLst>
          <pc:docMk/>
          <pc:sldMk cId="836447415" sldId="267"/>
        </pc:sldMkLst>
      </pc:sldChg>
    </pc:docChg>
  </pc:docChgLst>
  <pc:docChgLst>
    <pc:chgData name="BRYAN BRYAN" userId="S::bryan.535230124@stu.untar.ac.id::787ac493-de28-4434-a43a-b3f07879d6a0" providerId="AD" clId="Web-{C0061198-E459-4235-8FF5-801CB6D5AA35}"/>
    <pc:docChg chg="modSld">
      <pc:chgData name="BRYAN BRYAN" userId="S::bryan.535230124@stu.untar.ac.id::787ac493-de28-4434-a43a-b3f07879d6a0" providerId="AD" clId="Web-{C0061198-E459-4235-8FF5-801CB6D5AA35}" dt="2024-06-01T13:59:31.397" v="0" actId="1076"/>
      <pc:docMkLst>
        <pc:docMk/>
      </pc:docMkLst>
      <pc:sldChg chg="modSp">
        <pc:chgData name="BRYAN BRYAN" userId="S::bryan.535230124@stu.untar.ac.id::787ac493-de28-4434-a43a-b3f07879d6a0" providerId="AD" clId="Web-{C0061198-E459-4235-8FF5-801CB6D5AA35}" dt="2024-06-01T13:59:31.397" v="0" actId="1076"/>
        <pc:sldMkLst>
          <pc:docMk/>
          <pc:sldMk cId="3708106502" sldId="298"/>
        </pc:sldMkLst>
        <pc:spChg chg="mod">
          <ac:chgData name="BRYAN BRYAN" userId="S::bryan.535230124@stu.untar.ac.id::787ac493-de28-4434-a43a-b3f07879d6a0" providerId="AD" clId="Web-{C0061198-E459-4235-8FF5-801CB6D5AA35}" dt="2024-06-01T13:59:31.397" v="0" actId="1076"/>
          <ac:spMkLst>
            <pc:docMk/>
            <pc:sldMk cId="3708106502" sldId="298"/>
            <ac:spMk id="3" creationId="{00000000-0000-0000-0000-000000000000}"/>
          </ac:spMkLst>
        </pc:spChg>
      </pc:sldChg>
    </pc:docChg>
  </pc:docChgLst>
  <pc:docChgLst>
    <pc:chgData name="WILLIAM WENSTEIN" userId="S::william.535230099@stu.untar.ac.id::abdf8fd1-fc56-4cae-8d39-705c5211c101" providerId="AD" clId="Web-{144CEE90-6B32-B317-2C43-04E226F59D27}"/>
    <pc:docChg chg="modSld">
      <pc:chgData name="WILLIAM WENSTEIN" userId="S::william.535230099@stu.untar.ac.id::abdf8fd1-fc56-4cae-8d39-705c5211c101" providerId="AD" clId="Web-{144CEE90-6B32-B317-2C43-04E226F59D27}" dt="2024-06-01T10:44:15.699" v="0" actId="1076"/>
      <pc:docMkLst>
        <pc:docMk/>
      </pc:docMkLst>
      <pc:sldChg chg="modSp">
        <pc:chgData name="WILLIAM WENSTEIN" userId="S::william.535230099@stu.untar.ac.id::abdf8fd1-fc56-4cae-8d39-705c5211c101" providerId="AD" clId="Web-{144CEE90-6B32-B317-2C43-04E226F59D27}" dt="2024-06-01T10:44:15.699" v="0" actId="1076"/>
        <pc:sldMkLst>
          <pc:docMk/>
          <pc:sldMk cId="2035113305" sldId="285"/>
        </pc:sldMkLst>
        <pc:picChg chg="mod">
          <ac:chgData name="WILLIAM WENSTEIN" userId="S::william.535230099@stu.untar.ac.id::abdf8fd1-fc56-4cae-8d39-705c5211c101" providerId="AD" clId="Web-{144CEE90-6B32-B317-2C43-04E226F59D27}" dt="2024-06-01T10:44:15.699" v="0" actId="1076"/>
          <ac:picMkLst>
            <pc:docMk/>
            <pc:sldMk cId="2035113305" sldId="285"/>
            <ac:picMk id="58370" creationId="{00000000-0000-0000-0000-000000000000}"/>
          </ac:picMkLst>
        </pc:picChg>
      </pc:sldChg>
    </pc:docChg>
  </pc:docChgLst>
  <pc:docChgLst>
    <pc:chgData name="HIZKIA RAHUEL ANGLIE" userId="S::hizkia.535230073@stu.untar.ac.id::8fd121bc-9b7a-48c4-baf2-22d0c5fda7b1" providerId="AD" clId="Web-{41C5EDA5-2D94-168A-7F85-ED58F7B0C641}"/>
    <pc:docChg chg="sldOrd">
      <pc:chgData name="HIZKIA RAHUEL ANGLIE" userId="S::hizkia.535230073@stu.untar.ac.id::8fd121bc-9b7a-48c4-baf2-22d0c5fda7b1" providerId="AD" clId="Web-{41C5EDA5-2D94-168A-7F85-ED58F7B0C641}" dt="2024-06-04T10:25:28.872" v="1"/>
      <pc:docMkLst>
        <pc:docMk/>
      </pc:docMkLst>
      <pc:sldChg chg="ord">
        <pc:chgData name="HIZKIA RAHUEL ANGLIE" userId="S::hizkia.535230073@stu.untar.ac.id::8fd121bc-9b7a-48c4-baf2-22d0c5fda7b1" providerId="AD" clId="Web-{41C5EDA5-2D94-168A-7F85-ED58F7B0C641}" dt="2024-06-04T10:25:28.872" v="1"/>
        <pc:sldMkLst>
          <pc:docMk/>
          <pc:sldMk cId="151433787" sldId="296"/>
        </pc:sldMkLst>
      </pc:sldChg>
    </pc:docChg>
  </pc:docChgLst>
  <pc:docChgLst>
    <pc:chgData name="CHELA LORENCHIA" userId="S::chela.535230090@stu.untar.ac.id::e4c1bd67-9ca9-47bc-bb8d-505224139bcd" providerId="AD" clId="Web-{14E48EE1-E29C-4E2D-8FC9-6F84BBE61216}"/>
    <pc:docChg chg="sldOrd">
      <pc:chgData name="CHELA LORENCHIA" userId="S::chela.535230090@stu.untar.ac.id::e4c1bd67-9ca9-47bc-bb8d-505224139bcd" providerId="AD" clId="Web-{14E48EE1-E29C-4E2D-8FC9-6F84BBE61216}" dt="2024-06-02T16:26:12.672" v="1"/>
      <pc:docMkLst>
        <pc:docMk/>
      </pc:docMkLst>
      <pc:sldChg chg="ord">
        <pc:chgData name="CHELA LORENCHIA" userId="S::chela.535230090@stu.untar.ac.id::e4c1bd67-9ca9-47bc-bb8d-505224139bcd" providerId="AD" clId="Web-{14E48EE1-E29C-4E2D-8FC9-6F84BBE61216}" dt="2024-06-02T16:26:12.672" v="1"/>
        <pc:sldMkLst>
          <pc:docMk/>
          <pc:sldMk cId="3768960723" sldId="262"/>
        </pc:sldMkLst>
      </pc:sldChg>
    </pc:docChg>
  </pc:docChgLst>
  <pc:docChgLst>
    <pc:chgData name="WILLIAM SIDDHI KHANGGA" userId="S::william.535230096@stu.untar.ac.id::db3f432d-bc9b-42c9-88b1-f5f918f15eb6" providerId="AD" clId="Web-{5410AAC6-39BA-4302-8293-4D1FD7314D6E}"/>
    <pc:docChg chg="addSld">
      <pc:chgData name="WILLIAM SIDDHI KHANGGA" userId="S::william.535230096@stu.untar.ac.id::db3f432d-bc9b-42c9-88b1-f5f918f15eb6" providerId="AD" clId="Web-{5410AAC6-39BA-4302-8293-4D1FD7314D6E}" dt="2024-06-05T00:20:17.857" v="0"/>
      <pc:docMkLst>
        <pc:docMk/>
      </pc:docMkLst>
      <pc:sldChg chg="new">
        <pc:chgData name="WILLIAM SIDDHI KHANGGA" userId="S::william.535230096@stu.untar.ac.id::db3f432d-bc9b-42c9-88b1-f5f918f15eb6" providerId="AD" clId="Web-{5410AAC6-39BA-4302-8293-4D1FD7314D6E}" dt="2024-06-05T00:20:17.857" v="0"/>
        <pc:sldMkLst>
          <pc:docMk/>
          <pc:sldMk cId="80756693" sldId="3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277E5-7287-4315-BC81-E82FE37141B0}" type="datetimeFigureOut">
              <a:rPr lang="id-ID" smtClean="0"/>
              <a:t>07/06/2024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106CE-F7A4-47A1-B138-88863C239B1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030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106CE-F7A4-47A1-B138-88863C239B13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137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5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7BF24-35BF-4085-A19A-BA2B43BA1B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175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4F5E6-3AFA-4657-B183-99D60DDE06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5770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8F78C71A-FD12-4FBC-9E45-F2991FB40939}" type="datetimeFigureOut">
              <a:rPr lang="en-US"/>
              <a:pPr>
                <a:defRPr/>
              </a:pPr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B9D3ABDD-BAEC-4B36-8D20-ACA0A5E03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7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presentation Isi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6DB23568-D03D-48A8-AC1B-1D6580759FD0}" type="datetimeFigureOut">
              <a:rPr lang="en-US"/>
              <a:pPr>
                <a:defRPr/>
              </a:pPr>
              <a:t>6/7/2024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81DCB1D0-9EC5-4324-8B50-4F4AAC80D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4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presentation Isi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8A815A7E-DE97-4764-BF0A-90EA6A352455}" type="datetimeFigureOut">
              <a:rPr lang="en-US"/>
              <a:pPr>
                <a:defRPr/>
              </a:pPr>
              <a:t>6/7/2024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D2FDED82-E2C6-4F14-8CB9-E73F1DDC6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13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A9E974C8-4C57-4DC8-A11C-0CC5B0D56905}" type="datetimeFigureOut">
              <a:rPr lang="en-US"/>
              <a:pPr>
                <a:defRPr/>
              </a:pPr>
              <a:t>6/7/2024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4CC66B88-A5DB-4015-A4CA-75976A235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2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7D2A2893-8E60-44FA-AA11-81978A9AAF0D}" type="datetimeFigureOut">
              <a:rPr lang="en-US"/>
              <a:pPr>
                <a:defRPr/>
              </a:pPr>
              <a:t>6/7/2024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EC14E1AA-A3AC-4911-A7AD-C88B1A362E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5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90278FE4-3A1E-4E3D-919D-51F8C75E1B6F}" type="datetimeFigureOut">
              <a:rPr lang="en-US"/>
              <a:pPr>
                <a:defRPr/>
              </a:pPr>
              <a:t>6/7/2024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F4C42C7F-ADBB-4460-9D24-D378E6E65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7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presentation Isi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69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CA5BF2E9-C396-418A-8411-C8B8F70D9EA1}" type="datetimeFigureOut">
              <a:rPr lang="en-US"/>
              <a:pPr>
                <a:defRPr/>
              </a:pPr>
              <a:t>6/7/2024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A52E8688-6464-4E10-9FA7-138D64DEE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1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4C78037C-323F-49EA-A188-444AC7067CCD}" type="datetimeFigureOut">
              <a:rPr lang="en-US"/>
              <a:pPr>
                <a:defRPr/>
              </a:pPr>
              <a:t>6/7/2024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1634516D-C237-4ACA-BBF1-EE5A8B5A2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03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1A2F455B-5D97-4CCC-A980-D2C1CA9A97D7}" type="datetimeFigureOut">
              <a:rPr lang="en-US"/>
              <a:pPr>
                <a:defRPr/>
              </a:pPr>
              <a:t>6/7/2024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F7121183-4FCC-40F7-8BCB-ED9C73C03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50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269C635A-A90C-4907-A905-F291861E1DE8}" type="datetimeFigureOut">
              <a:rPr lang="en-US"/>
              <a:pPr>
                <a:defRPr/>
              </a:pPr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E8DAFDB1-43DF-40CF-9D79-87502F853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26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EF858266-B95C-46E0-A996-1D25159B943F}" type="datetimeFigureOut">
              <a:rPr lang="en-US"/>
              <a:pPr>
                <a:defRPr/>
              </a:pPr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86614CE1-7EB8-400F-A0B5-1E183F2EE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61D967AE-DC98-472D-83C2-C70391473B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4204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CCDEE2C4-54FA-495E-8F8D-4FB5ABE6FA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64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presentation Isi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2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0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3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template presentation-Judul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CAE910FD-3BD6-451D-8E34-893A6784257D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0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561975" rtl="0" eaLnBrk="1" fontAlgn="base" hangingPunct="1">
        <a:spcBef>
          <a:spcPct val="0"/>
        </a:spcBef>
        <a:spcAft>
          <a:spcPct val="0"/>
        </a:spcAft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2pPr>
      <a:lvl3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3pPr>
      <a:lvl4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4pPr>
      <a:lvl5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5pPr>
      <a:lvl6pPr marL="4572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6pPr>
      <a:lvl7pPr marL="9144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7pPr>
      <a:lvl8pPr marL="13716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8pPr>
      <a:lvl9pPr marL="18288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9pPr>
    </p:titleStyle>
    <p:bodyStyle>
      <a:lvl1pPr marL="420688" indent="-42068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5083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406525" indent="-28098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68500" indent="-28098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32063" indent="-28098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template presentation-Judul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7723C81E-C3E7-4E48-9D63-618E91E146E8}" type="datetimeFigureOut">
              <a:rPr lang="en-US"/>
              <a:pPr>
                <a:defRPr/>
              </a:pPr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6FDB057-560F-4EA6-BE32-488AC537E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0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defTabSz="561975" rtl="0" fontAlgn="base">
        <a:spcBef>
          <a:spcPct val="0"/>
        </a:spcBef>
        <a:spcAft>
          <a:spcPct val="0"/>
        </a:spcAft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61975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2pPr>
      <a:lvl3pPr algn="ctr" defTabSz="561975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3pPr>
      <a:lvl4pPr algn="ctr" defTabSz="561975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4pPr>
      <a:lvl5pPr algn="ctr" defTabSz="561975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5pPr>
      <a:lvl6pPr marL="4572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6pPr>
      <a:lvl7pPr marL="9144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7pPr>
      <a:lvl8pPr marL="13716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8pPr>
      <a:lvl9pPr marL="18288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9pPr>
    </p:titleStyle>
    <p:bodyStyle>
      <a:lvl1pPr marL="420688" indent="-420688" algn="l" defTabSz="561975" rtl="0" fontAlgn="base">
        <a:spcBef>
          <a:spcPct val="20000"/>
        </a:spcBef>
        <a:spcAft>
          <a:spcPct val="0"/>
        </a:spcAft>
        <a:buFont typeface="Arial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50838" algn="l" defTabSz="561975" rtl="0" fontAlgn="base">
        <a:spcBef>
          <a:spcPct val="20000"/>
        </a:spcBef>
        <a:spcAft>
          <a:spcPct val="0"/>
        </a:spcAft>
        <a:buFont typeface="Arial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406525" indent="-280988" algn="l" defTabSz="561975" rtl="0" fontAlgn="base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68500" indent="-280988" algn="l" defTabSz="561975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32063" indent="-280988" algn="l" defTabSz="561975" rtl="0" fontAlgn="base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2079625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  <a:ea typeface="+mn-ea"/>
                <a:cs typeface="+mn-cs"/>
              </a:rPr>
              <a:t>Data Structure</a:t>
            </a:r>
            <a:br>
              <a:rPr lang="en-US">
                <a:solidFill>
                  <a:srgbClr val="FFFF00"/>
                </a:solidFill>
                <a:ea typeface="+mn-ea"/>
                <a:cs typeface="+mn-cs"/>
              </a:rPr>
            </a:br>
            <a:r>
              <a:rPr lang="en-US" sz="4800">
                <a:solidFill>
                  <a:srgbClr val="FFFF00"/>
                </a:solidFill>
                <a:ea typeface="+mn-ea"/>
                <a:cs typeface="+mn-cs"/>
              </a:rPr>
              <a:t>TK13024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1371600"/>
          </a:xfrm>
        </p:spPr>
        <p:txBody>
          <a:bodyPr/>
          <a:lstStyle/>
          <a:p>
            <a:r>
              <a:rPr lang="en-US" sz="4400" err="1">
                <a:solidFill>
                  <a:srgbClr val="FFFF00"/>
                </a:solidFill>
              </a:rPr>
              <a:t>Pertemuan</a:t>
            </a:r>
            <a:r>
              <a:rPr lang="en-US" sz="4400">
                <a:solidFill>
                  <a:srgbClr val="FFFF00"/>
                </a:solidFill>
              </a:rPr>
              <a:t> 12</a:t>
            </a:r>
          </a:p>
          <a:p>
            <a:r>
              <a:rPr lang="en-US" sz="4400" err="1">
                <a:solidFill>
                  <a:srgbClr val="FFFF00"/>
                </a:solidFill>
              </a:rPr>
              <a:t>Aplikasi</a:t>
            </a:r>
            <a:r>
              <a:rPr lang="en-US" sz="4400">
                <a:solidFill>
                  <a:srgbClr val="FFFF00"/>
                </a:solidFill>
              </a:rPr>
              <a:t> </a:t>
            </a:r>
            <a:r>
              <a:rPr lang="en-US" sz="4400" err="1">
                <a:solidFill>
                  <a:srgbClr val="FFFF00"/>
                </a:solidFill>
              </a:rPr>
              <a:t>Struktur</a:t>
            </a:r>
            <a:r>
              <a:rPr lang="en-US" sz="4400">
                <a:solidFill>
                  <a:srgbClr val="FFFF00"/>
                </a:solidFill>
              </a:rPr>
              <a:t> Data Digraph</a:t>
            </a:r>
          </a:p>
        </p:txBody>
      </p:sp>
    </p:spTree>
    <p:extLst>
      <p:ext uri="{BB962C8B-B14F-4D97-AF65-F5344CB8AC3E}">
        <p14:creationId xmlns:p14="http://schemas.microsoft.com/office/powerpoint/2010/main" val="400685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weiss14-30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50" y="116041"/>
            <a:ext cx="8374169" cy="687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11330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sz="4000"/>
              <a:t>Topological Ordering (7)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err="1"/>
              <a:t>Dengan</a:t>
            </a:r>
            <a:r>
              <a:rPr lang="en-US" altLang="en-US" sz="3200"/>
              <a:t> </a:t>
            </a:r>
            <a:r>
              <a:rPr lang="en-US" altLang="en-US" sz="3200" err="1"/>
              <a:t>demikian</a:t>
            </a:r>
            <a:r>
              <a:rPr lang="en-US" altLang="en-US" sz="3200"/>
              <a:t> Topological Ordering </a:t>
            </a:r>
            <a:r>
              <a:rPr lang="en-US" altLang="en-US" sz="3200" err="1"/>
              <a:t>dari</a:t>
            </a:r>
            <a:r>
              <a:rPr lang="en-US" altLang="en-US" sz="3200"/>
              <a:t> DAG di slide 6 </a:t>
            </a:r>
            <a:r>
              <a:rPr lang="en-US" altLang="en-US" sz="3200" err="1"/>
              <a:t>adalah</a:t>
            </a:r>
            <a:r>
              <a:rPr lang="en-US" altLang="en-US" sz="320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200"/>
              <a:t>		v2, v0, v1, v3, v4, v6, v5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3200"/>
          </a:p>
          <a:p>
            <a:pPr>
              <a:lnSpc>
                <a:spcPct val="90000"/>
              </a:lnSpc>
            </a:pPr>
            <a:r>
              <a:rPr lang="en-US" altLang="en-US" sz="3200"/>
              <a:t>Topological ordering </a:t>
            </a:r>
            <a:r>
              <a:rPr lang="en-US" altLang="en-US" sz="3200" err="1"/>
              <a:t>dapat</a:t>
            </a:r>
            <a:r>
              <a:rPr lang="en-US" altLang="en-US" sz="3200"/>
              <a:t> </a:t>
            </a:r>
            <a:r>
              <a:rPr lang="en-US" altLang="en-US" sz="3200" err="1"/>
              <a:t>digunakan</a:t>
            </a:r>
            <a:r>
              <a:rPr lang="en-US" altLang="en-US" sz="3200"/>
              <a:t> </a:t>
            </a:r>
            <a:r>
              <a:rPr lang="en-US" altLang="en-US" sz="3200" err="1"/>
              <a:t>untuk</a:t>
            </a:r>
            <a:r>
              <a:rPr lang="en-US" altLang="en-US" sz="3200"/>
              <a:t> </a:t>
            </a:r>
            <a:r>
              <a:rPr lang="en-US" altLang="en-US" sz="3200" err="1"/>
              <a:t>mencari</a:t>
            </a:r>
            <a:r>
              <a:rPr lang="en-US" altLang="en-US" sz="3200"/>
              <a:t> shortest path </a:t>
            </a:r>
            <a:r>
              <a:rPr lang="en-US" altLang="en-US" sz="3200" err="1"/>
              <a:t>dari</a:t>
            </a:r>
            <a:r>
              <a:rPr lang="en-US" altLang="en-US" sz="3200"/>
              <a:t> DAG</a:t>
            </a:r>
          </a:p>
          <a:p>
            <a:pPr>
              <a:lnSpc>
                <a:spcPct val="90000"/>
              </a:lnSpc>
            </a:pPr>
            <a:r>
              <a:rPr lang="en-US" altLang="en-US" sz="3200" err="1"/>
              <a:t>Sebagai</a:t>
            </a:r>
            <a:r>
              <a:rPr lang="en-US" altLang="en-US" sz="3200"/>
              <a:t> container </a:t>
            </a:r>
            <a:r>
              <a:rPr lang="en-US" altLang="en-US" sz="3200" err="1"/>
              <a:t>sementara</a:t>
            </a:r>
            <a:r>
              <a:rPr lang="en-US" altLang="en-US" sz="3200"/>
              <a:t> </a:t>
            </a:r>
            <a:r>
              <a:rPr lang="en-US" altLang="en-US" sz="3200" err="1"/>
              <a:t>untuk</a:t>
            </a:r>
            <a:r>
              <a:rPr lang="en-US" altLang="en-US" sz="3200"/>
              <a:t> </a:t>
            </a:r>
            <a:r>
              <a:rPr lang="en-US" altLang="en-US" sz="3200" err="1"/>
              <a:t>menampung</a:t>
            </a:r>
            <a:r>
              <a:rPr lang="en-US" altLang="en-US" sz="3200"/>
              <a:t> vertex yang </a:t>
            </a:r>
            <a:r>
              <a:rPr lang="en-US" altLang="en-US" sz="3200" err="1"/>
              <a:t>indegree</a:t>
            </a:r>
            <a:r>
              <a:rPr lang="en-US" altLang="en-US" sz="3200"/>
              <a:t> = 0 </a:t>
            </a:r>
            <a:r>
              <a:rPr lang="en-US" altLang="en-US" sz="3200" err="1"/>
              <a:t>digunakan</a:t>
            </a:r>
            <a:r>
              <a:rPr lang="en-US" altLang="en-US" sz="3200"/>
              <a:t> </a:t>
            </a:r>
            <a:r>
              <a:rPr lang="en-US" altLang="en-US" sz="3200" err="1"/>
              <a:t>struktur</a:t>
            </a:r>
            <a:r>
              <a:rPr lang="en-US" altLang="en-US" sz="3200"/>
              <a:t> data queue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41388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sz="4000"/>
              <a:t>Topological Ordering (8)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err="1"/>
              <a:t>Sebagai</a:t>
            </a:r>
            <a:r>
              <a:rPr lang="en-US" altLang="en-US" sz="3200"/>
              <a:t> </a:t>
            </a:r>
            <a:r>
              <a:rPr lang="en-US" altLang="en-US" sz="3200" err="1"/>
              <a:t>contoh</a:t>
            </a:r>
            <a:r>
              <a:rPr lang="en-US" altLang="en-US" sz="3200"/>
              <a:t>, </a:t>
            </a:r>
            <a:r>
              <a:rPr lang="en-US" altLang="en-US" sz="3200" err="1"/>
              <a:t>lihat</a:t>
            </a:r>
            <a:r>
              <a:rPr lang="en-US" altLang="en-US" sz="3200"/>
              <a:t> </a:t>
            </a:r>
            <a:r>
              <a:rPr lang="en-US" altLang="en-US" sz="3200" err="1"/>
              <a:t>gambar</a:t>
            </a:r>
            <a:r>
              <a:rPr lang="en-US" altLang="en-US" sz="3200"/>
              <a:t> di slide </a:t>
            </a:r>
            <a:r>
              <a:rPr lang="en-US" altLang="en-US" sz="3200" err="1"/>
              <a:t>berikut</a:t>
            </a:r>
            <a:r>
              <a:rPr lang="en-US" altLang="en-US" sz="3200"/>
              <a:t> yang </a:t>
            </a:r>
            <a:r>
              <a:rPr lang="en-US" altLang="en-US" sz="3200" err="1"/>
              <a:t>menggambarkan</a:t>
            </a:r>
            <a:r>
              <a:rPr lang="en-US" altLang="en-US" sz="3200"/>
              <a:t> proses </a:t>
            </a:r>
            <a:r>
              <a:rPr lang="en-US" altLang="en-US" sz="3200" err="1"/>
              <a:t>untuk</a:t>
            </a:r>
            <a:r>
              <a:rPr lang="en-US" altLang="en-US" sz="3200"/>
              <a:t> </a:t>
            </a:r>
            <a:r>
              <a:rPr lang="en-US" altLang="en-US" sz="3200" err="1"/>
              <a:t>mendapatkan</a:t>
            </a:r>
            <a:r>
              <a:rPr lang="en-US" altLang="en-US" sz="3200"/>
              <a:t> shortest path </a:t>
            </a:r>
            <a:r>
              <a:rPr lang="en-US" altLang="en-US" sz="3200" err="1"/>
              <a:t>dari</a:t>
            </a:r>
            <a:r>
              <a:rPr lang="en-US" altLang="en-US" sz="3200"/>
              <a:t> DAG.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/>
              <a:t>	</a:t>
            </a:r>
            <a:r>
              <a:rPr lang="en-US" altLang="en-US" sz="3200" err="1"/>
              <a:t>Perhatikan</a:t>
            </a:r>
            <a:r>
              <a:rPr lang="en-US" altLang="en-US" sz="3200"/>
              <a:t>: proses </a:t>
            </a:r>
            <a:r>
              <a:rPr lang="en-US" altLang="en-US" sz="3200" err="1"/>
              <a:t>penentuan</a:t>
            </a:r>
            <a:r>
              <a:rPr lang="en-US" altLang="en-US" sz="3200"/>
              <a:t> vertex </a:t>
            </a:r>
            <a:r>
              <a:rPr lang="en-US" altLang="en-US" sz="3200" err="1"/>
              <a:t>tidak</a:t>
            </a:r>
            <a:r>
              <a:rPr lang="en-US" altLang="en-US" sz="3200"/>
              <a:t> </a:t>
            </a:r>
            <a:r>
              <a:rPr lang="en-US" altLang="en-US" sz="3200" err="1"/>
              <a:t>tergantung</a:t>
            </a:r>
            <a:r>
              <a:rPr lang="en-US" altLang="en-US" sz="3200"/>
              <a:t> </a:t>
            </a:r>
            <a:r>
              <a:rPr lang="en-US" altLang="en-US" sz="3200" err="1"/>
              <a:t>dari</a:t>
            </a:r>
            <a:r>
              <a:rPr lang="en-US" altLang="en-US" sz="3200"/>
              <a:t> </a:t>
            </a:r>
            <a:r>
              <a:rPr lang="en-US" altLang="en-US" sz="3200" err="1"/>
              <a:t>jarak</a:t>
            </a:r>
            <a:r>
              <a:rPr lang="en-US" altLang="en-US" sz="3200"/>
              <a:t> </a:t>
            </a:r>
            <a:r>
              <a:rPr lang="en-US" altLang="en-US" sz="3200" err="1"/>
              <a:t>terpendek</a:t>
            </a:r>
            <a:r>
              <a:rPr lang="en-US" altLang="en-US" sz="3200"/>
              <a:t> </a:t>
            </a:r>
            <a:r>
              <a:rPr lang="en-US" altLang="en-US" sz="3200" err="1"/>
              <a:t>tetapi</a:t>
            </a:r>
            <a:r>
              <a:rPr lang="en-US" altLang="en-US" sz="3200"/>
              <a:t> </a:t>
            </a:r>
            <a:r>
              <a:rPr lang="en-US" altLang="en-US" sz="3200" err="1"/>
              <a:t>dari</a:t>
            </a:r>
            <a:r>
              <a:rPr lang="en-US" altLang="en-US" sz="3200"/>
              <a:t> </a:t>
            </a:r>
            <a:r>
              <a:rPr lang="en-US" altLang="en-US" sz="3200" err="1"/>
              <a:t>indegree</a:t>
            </a:r>
            <a:r>
              <a:rPr lang="en-US" altLang="en-US" sz="3200"/>
              <a:t> vertex.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3200"/>
          </a:p>
          <a:p>
            <a:pPr marL="0" indent="0">
              <a:lnSpc>
                <a:spcPct val="90000"/>
              </a:lnSpc>
              <a:buNone/>
            </a:pP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344620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8621"/>
            <a:ext cx="5158621" cy="674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4510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Implementasi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90000"/>
              </a:lnSpc>
            </a:pPr>
            <a:r>
              <a:rPr lang="en-US" altLang="en-US" sz="3600" err="1">
                <a:solidFill>
                  <a:prstClr val="black"/>
                </a:solidFill>
              </a:rPr>
              <a:t>Implementasi</a:t>
            </a:r>
            <a:r>
              <a:rPr lang="en-US" altLang="en-US" sz="3600">
                <a:solidFill>
                  <a:prstClr val="black"/>
                </a:solidFill>
              </a:rPr>
              <a:t> </a:t>
            </a:r>
            <a:r>
              <a:rPr lang="en-US" altLang="en-US" sz="3600" err="1">
                <a:solidFill>
                  <a:prstClr val="black"/>
                </a:solidFill>
              </a:rPr>
              <a:t>dari</a:t>
            </a:r>
            <a:r>
              <a:rPr lang="en-US" altLang="en-US" sz="3600">
                <a:solidFill>
                  <a:prstClr val="black"/>
                </a:solidFill>
              </a:rPr>
              <a:t> shortest path </a:t>
            </a:r>
            <a:r>
              <a:rPr lang="en-US" altLang="en-US" sz="3600" err="1">
                <a:solidFill>
                  <a:prstClr val="black"/>
                </a:solidFill>
              </a:rPr>
              <a:t>untuk</a:t>
            </a:r>
            <a:r>
              <a:rPr lang="en-US" altLang="en-US" sz="3600">
                <a:solidFill>
                  <a:prstClr val="black"/>
                </a:solidFill>
              </a:rPr>
              <a:t> DAG </a:t>
            </a:r>
            <a:r>
              <a:rPr lang="en-US" altLang="en-US" sz="3600" err="1">
                <a:solidFill>
                  <a:prstClr val="black"/>
                </a:solidFill>
              </a:rPr>
              <a:t>dapat</a:t>
            </a:r>
            <a:r>
              <a:rPr lang="en-US" altLang="en-US" sz="3600">
                <a:solidFill>
                  <a:prstClr val="black"/>
                </a:solidFill>
              </a:rPr>
              <a:t> </a:t>
            </a:r>
            <a:r>
              <a:rPr lang="en-US" altLang="en-US" sz="3600" err="1">
                <a:solidFill>
                  <a:prstClr val="black"/>
                </a:solidFill>
              </a:rPr>
              <a:t>dilihat</a:t>
            </a:r>
            <a:r>
              <a:rPr lang="en-US" altLang="en-US" sz="3600">
                <a:solidFill>
                  <a:prstClr val="black"/>
                </a:solidFill>
              </a:rPr>
              <a:t> </a:t>
            </a:r>
            <a:r>
              <a:rPr lang="en-US" altLang="en-US" sz="3600" err="1">
                <a:solidFill>
                  <a:prstClr val="black"/>
                </a:solidFill>
              </a:rPr>
              <a:t>pada</a:t>
            </a:r>
            <a:r>
              <a:rPr lang="en-US" altLang="en-US" sz="3600">
                <a:solidFill>
                  <a:prstClr val="black"/>
                </a:solidFill>
              </a:rPr>
              <a:t> program 14.32 </a:t>
            </a:r>
            <a:r>
              <a:rPr lang="en-US" altLang="en-US" sz="3600" err="1">
                <a:solidFill>
                  <a:prstClr val="black"/>
                </a:solidFill>
              </a:rPr>
              <a:t>dari</a:t>
            </a:r>
            <a:r>
              <a:rPr lang="en-US" altLang="en-US" sz="3600">
                <a:solidFill>
                  <a:prstClr val="black"/>
                </a:solidFill>
              </a:rPr>
              <a:t> Weiss.</a:t>
            </a:r>
          </a:p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endParaRPr lang="id-ID" sz="3600"/>
          </a:p>
        </p:txBody>
      </p:sp>
    </p:spTree>
    <p:extLst>
      <p:ext uri="{BB962C8B-B14F-4D97-AF65-F5344CB8AC3E}">
        <p14:creationId xmlns:p14="http://schemas.microsoft.com/office/powerpoint/2010/main" val="247646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Rehat</a:t>
            </a:r>
            <a:r>
              <a:rPr lang="en-US"/>
              <a:t> </a:t>
            </a:r>
            <a:r>
              <a:rPr lang="en-US" err="1"/>
              <a:t>sejenak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346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Task Network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1"/>
            <a:ext cx="8229600" cy="4983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Salah </a:t>
            </a:r>
            <a:r>
              <a:rPr lang="en-US" altLang="en-US" sz="2800" err="1"/>
              <a:t>satu</a:t>
            </a:r>
            <a:r>
              <a:rPr lang="en-US" altLang="en-US" sz="2800"/>
              <a:t> </a:t>
            </a:r>
            <a:r>
              <a:rPr lang="en-US" altLang="en-US" sz="2800" err="1"/>
              <a:t>aplikasi</a:t>
            </a:r>
            <a:r>
              <a:rPr lang="en-US" altLang="en-US" sz="2800"/>
              <a:t> DAG: critical-path analysis </a:t>
            </a:r>
            <a:r>
              <a:rPr lang="en-US" altLang="en-US" sz="2800" err="1"/>
              <a:t>dalam</a:t>
            </a:r>
            <a:r>
              <a:rPr lang="en-US" altLang="en-US" sz="2800"/>
              <a:t> task network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Task network: </a:t>
            </a:r>
            <a:r>
              <a:rPr lang="en-US" altLang="en-US" sz="2800" err="1"/>
              <a:t>kumpulan</a:t>
            </a:r>
            <a:r>
              <a:rPr lang="en-US" altLang="en-US" sz="2800"/>
              <a:t> task (</a:t>
            </a:r>
            <a:r>
              <a:rPr lang="en-US" altLang="en-US" sz="2800" err="1"/>
              <a:t>aktivitas</a:t>
            </a:r>
            <a:r>
              <a:rPr lang="en-US" altLang="en-US" sz="2800"/>
              <a:t>/ </a:t>
            </a:r>
            <a:r>
              <a:rPr lang="en-US" altLang="en-US" sz="2800" err="1"/>
              <a:t>pekerjaan</a:t>
            </a:r>
            <a:r>
              <a:rPr lang="en-US" altLang="en-US" sz="2800"/>
              <a:t>) </a:t>
            </a:r>
            <a:r>
              <a:rPr lang="en-US" altLang="en-US" sz="2800" err="1"/>
              <a:t>dalam</a:t>
            </a:r>
            <a:r>
              <a:rPr lang="en-US" altLang="en-US" sz="2800"/>
              <a:t> </a:t>
            </a:r>
            <a:r>
              <a:rPr lang="en-US" altLang="en-US" sz="2800" err="1"/>
              <a:t>sebuah</a:t>
            </a:r>
            <a:r>
              <a:rPr lang="en-US" altLang="en-US" sz="2800"/>
              <a:t> </a:t>
            </a:r>
            <a:r>
              <a:rPr lang="en-US" altLang="en-US" sz="2800" err="1"/>
              <a:t>proyek</a:t>
            </a:r>
            <a:r>
              <a:rPr lang="en-US" altLang="en-US" sz="2800"/>
              <a:t>/proses. </a:t>
            </a:r>
            <a:r>
              <a:rPr lang="en-US" altLang="en-US" sz="2800" err="1"/>
              <a:t>Contoh</a:t>
            </a:r>
            <a:r>
              <a:rPr lang="en-US" altLang="en-US" sz="2800"/>
              <a:t> </a:t>
            </a:r>
            <a:r>
              <a:rPr lang="en-US" altLang="en-US" sz="2800" err="1"/>
              <a:t>proyek</a:t>
            </a:r>
            <a:r>
              <a:rPr lang="en-US" altLang="en-US" sz="2800"/>
              <a:t> </a:t>
            </a:r>
            <a:r>
              <a:rPr lang="en-US" altLang="en-US" sz="2800" err="1"/>
              <a:t>pembangunan</a:t>
            </a:r>
            <a:r>
              <a:rPr lang="en-US" altLang="en-US" sz="2800"/>
              <a:t> </a:t>
            </a:r>
            <a:r>
              <a:rPr lang="en-US" altLang="en-US" sz="2800" err="1"/>
              <a:t>gedung</a:t>
            </a:r>
            <a:r>
              <a:rPr lang="en-US" altLang="en-US" sz="2800"/>
              <a:t>, proses manufacturing,  proses </a:t>
            </a:r>
            <a:r>
              <a:rPr lang="en-US" altLang="en-US" sz="2800" err="1"/>
              <a:t>pembelian</a:t>
            </a:r>
            <a:r>
              <a:rPr lang="en-US" altLang="en-US" sz="2800"/>
              <a:t> </a:t>
            </a:r>
            <a:r>
              <a:rPr lang="en-US" altLang="en-US" sz="2800" err="1"/>
              <a:t>rumah</a:t>
            </a:r>
            <a:r>
              <a:rPr lang="en-US" altLang="en-US" sz="2800"/>
              <a:t> dan lain-lain.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err="1"/>
              <a:t>Tiap</a:t>
            </a:r>
            <a:r>
              <a:rPr lang="en-US" altLang="en-US" sz="2800"/>
              <a:t> task </a:t>
            </a:r>
            <a:r>
              <a:rPr lang="en-US" altLang="en-US" sz="2800" err="1"/>
              <a:t>mempunyai</a:t>
            </a:r>
            <a:r>
              <a:rPr lang="en-US" altLang="en-US" sz="2800"/>
              <a:t> lama </a:t>
            </a:r>
            <a:r>
              <a:rPr lang="en-US" altLang="en-US" sz="2800" err="1"/>
              <a:t>pengerjaan</a:t>
            </a:r>
            <a:r>
              <a:rPr lang="en-US" altLang="en-US" sz="2800"/>
              <a:t> (</a:t>
            </a:r>
            <a:r>
              <a:rPr lang="en-US" altLang="en-US" sz="2800" err="1"/>
              <a:t>durasi</a:t>
            </a:r>
            <a:r>
              <a:rPr lang="en-US" altLang="en-US" sz="2800"/>
              <a:t>) masing-masing. </a:t>
            </a:r>
            <a:r>
              <a:rPr lang="en-US" altLang="en-US" sz="2800" err="1"/>
              <a:t>Sebuah</a:t>
            </a:r>
            <a:r>
              <a:rPr lang="en-US" altLang="en-US" sz="2800"/>
              <a:t> task </a:t>
            </a:r>
            <a:r>
              <a:rPr lang="en-US" altLang="en-US" sz="2800" err="1"/>
              <a:t>hanya</a:t>
            </a:r>
            <a:r>
              <a:rPr lang="en-US" altLang="en-US" sz="2800"/>
              <a:t> </a:t>
            </a:r>
            <a:r>
              <a:rPr lang="en-US" altLang="en-US" sz="2800" err="1"/>
              <a:t>dapat</a:t>
            </a:r>
            <a:r>
              <a:rPr lang="en-US" altLang="en-US" sz="2800"/>
              <a:t> </a:t>
            </a:r>
            <a:r>
              <a:rPr lang="en-US" altLang="en-US" sz="2800" err="1"/>
              <a:t>dikerjakan</a:t>
            </a:r>
            <a:r>
              <a:rPr lang="en-US" altLang="en-US" sz="2800"/>
              <a:t> </a:t>
            </a:r>
            <a:r>
              <a:rPr lang="en-US" altLang="en-US" sz="2800" err="1"/>
              <a:t>jika</a:t>
            </a:r>
            <a:r>
              <a:rPr lang="en-US" altLang="en-US" sz="2800"/>
              <a:t> </a:t>
            </a:r>
            <a:r>
              <a:rPr lang="en-US" altLang="en-US" sz="2800" err="1"/>
              <a:t>semua</a:t>
            </a:r>
            <a:r>
              <a:rPr lang="en-US" altLang="en-US" sz="2800"/>
              <a:t> task predecessor-</a:t>
            </a:r>
            <a:r>
              <a:rPr lang="en-US" altLang="en-US" sz="2800" err="1"/>
              <a:t>nya</a:t>
            </a:r>
            <a:r>
              <a:rPr lang="en-US" altLang="en-US" sz="2800"/>
              <a:t> </a:t>
            </a:r>
            <a:r>
              <a:rPr lang="en-US" altLang="en-US" sz="2800" err="1"/>
              <a:t>telah</a:t>
            </a:r>
            <a:r>
              <a:rPr lang="en-US" altLang="en-US" sz="2800"/>
              <a:t> </a:t>
            </a:r>
            <a:r>
              <a:rPr lang="en-US" altLang="en-US" sz="2800" err="1"/>
              <a:t>selesai</a:t>
            </a:r>
            <a:r>
              <a:rPr lang="en-US" altLang="en-US" sz="2800"/>
              <a:t> </a:t>
            </a:r>
            <a:r>
              <a:rPr lang="en-US" altLang="en-US" sz="2800" err="1"/>
              <a:t>dikerjakan</a:t>
            </a:r>
            <a:r>
              <a:rPr lang="en-US" altLang="en-US" sz="28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Task </a:t>
            </a:r>
            <a:r>
              <a:rPr lang="en-US" altLang="en-US" sz="2800" err="1"/>
              <a:t>direpresentasikan</a:t>
            </a:r>
            <a:r>
              <a:rPr lang="en-US" altLang="en-US" sz="2800"/>
              <a:t> </a:t>
            </a:r>
            <a:r>
              <a:rPr lang="en-US" altLang="en-US" sz="2800" err="1"/>
              <a:t>sebagai</a:t>
            </a:r>
            <a:r>
              <a:rPr lang="en-US" altLang="en-US" sz="2800"/>
              <a:t> vertex, lama </a:t>
            </a:r>
            <a:r>
              <a:rPr lang="en-US" altLang="en-US" sz="2800" err="1"/>
              <a:t>pengerjaan</a:t>
            </a:r>
            <a:r>
              <a:rPr lang="en-US" altLang="en-US" sz="2800"/>
              <a:t> </a:t>
            </a:r>
            <a:r>
              <a:rPr lang="en-US" altLang="en-US" sz="2800" err="1"/>
              <a:t>direpresentasikan</a:t>
            </a:r>
            <a:r>
              <a:rPr lang="en-US" altLang="en-US" sz="2800"/>
              <a:t> </a:t>
            </a:r>
            <a:r>
              <a:rPr lang="en-US" altLang="en-US" sz="2800" err="1"/>
              <a:t>sebagai</a:t>
            </a:r>
            <a:r>
              <a:rPr lang="en-US" altLang="en-US" sz="2800"/>
              <a:t> edge. </a:t>
            </a:r>
          </a:p>
        </p:txBody>
      </p:sp>
    </p:spTree>
    <p:extLst>
      <p:ext uri="{BB962C8B-B14F-4D97-AF65-F5344CB8AC3E}">
        <p14:creationId xmlns:p14="http://schemas.microsoft.com/office/powerpoint/2010/main" val="935181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en-US" sz="3600"/>
              <a:t>Task Network (2)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pPr marL="609600" indent="-609600" eaLnBrk="1" hangingPunct="1"/>
            <a:r>
              <a:rPr lang="en-US" altLang="en-US" sz="2400" err="1"/>
              <a:t>Contoh</a:t>
            </a:r>
            <a:r>
              <a:rPr lang="en-US" altLang="en-US" sz="2400"/>
              <a:t>: task network </a:t>
            </a:r>
            <a:r>
              <a:rPr lang="en-US" altLang="en-US" sz="2400" err="1"/>
              <a:t>untuk</a:t>
            </a:r>
            <a:r>
              <a:rPr lang="en-US" altLang="en-US" sz="2400"/>
              <a:t> </a:t>
            </a:r>
            <a:r>
              <a:rPr lang="en-US" altLang="en-US" sz="2400" err="1"/>
              <a:t>membeli</a:t>
            </a:r>
            <a:r>
              <a:rPr lang="en-US" altLang="en-US" sz="2400"/>
              <a:t> </a:t>
            </a:r>
            <a:r>
              <a:rPr lang="en-US" altLang="en-US" sz="2400" err="1"/>
              <a:t>rumah</a:t>
            </a:r>
            <a:endParaRPr lang="en-US" altLang="en-US" sz="2400"/>
          </a:p>
          <a:p>
            <a:pPr marL="609600" indent="-609600" eaLnBrk="1" hangingPunct="1"/>
            <a:endParaRPr lang="en-US" altLang="en-US" sz="2400"/>
          </a:p>
          <a:p>
            <a:pPr marL="609600" indent="-609600" eaLnBrk="1" hangingPunct="1"/>
            <a:endParaRPr lang="en-US" altLang="en-US" sz="2400"/>
          </a:p>
          <a:p>
            <a:pPr marL="609600" indent="-609600" eaLnBrk="1" hangingPunct="1"/>
            <a:endParaRPr lang="en-US" altLang="en-US" sz="2400"/>
          </a:p>
          <a:p>
            <a:pPr marL="609600" indent="-609600" eaLnBrk="1" hangingPunct="1"/>
            <a:endParaRPr lang="en-US" altLang="en-US" sz="2400"/>
          </a:p>
          <a:p>
            <a:pPr marL="609600" indent="-609600" eaLnBrk="1" hangingPunct="1"/>
            <a:endParaRPr lang="en-US" altLang="en-US" sz="2400"/>
          </a:p>
          <a:p>
            <a:pPr marL="609600" indent="-609600" eaLnBrk="1" hangingPunct="1"/>
            <a:endParaRPr lang="en-US" altLang="en-US" sz="1000"/>
          </a:p>
          <a:p>
            <a:pPr marL="609600" indent="-609600" eaLnBrk="1" hangingPunct="1"/>
            <a:r>
              <a:rPr lang="en-US" altLang="en-US" sz="2400" err="1"/>
              <a:t>Keterangan</a:t>
            </a:r>
            <a:endParaRPr lang="en-US" altLang="en-US" sz="2400"/>
          </a:p>
          <a:p>
            <a:pPr marL="609600" indent="-609600" eaLnBrk="1" hangingPunct="1">
              <a:buFontTx/>
              <a:buNone/>
            </a:pPr>
            <a:r>
              <a:rPr lang="en-US" altLang="en-US" sz="2400"/>
              <a:t>(A)	</a:t>
            </a:r>
            <a:r>
              <a:rPr lang="en-US" altLang="en-US" sz="2400" err="1"/>
              <a:t>Mencari</a:t>
            </a:r>
            <a:r>
              <a:rPr lang="en-US" altLang="en-US" sz="2400"/>
              <a:t> broker	  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400"/>
              <a:t>(B)	</a:t>
            </a:r>
            <a:r>
              <a:rPr lang="en-US" altLang="en-US" sz="2400" err="1"/>
              <a:t>Melihat</a:t>
            </a:r>
            <a:r>
              <a:rPr lang="en-US" altLang="en-US" sz="2400"/>
              <a:t> 5 </a:t>
            </a:r>
            <a:r>
              <a:rPr lang="en-US" altLang="en-US" sz="2400" err="1"/>
              <a:t>rumah</a:t>
            </a:r>
            <a:r>
              <a:rPr lang="en-US" altLang="en-US" sz="2400"/>
              <a:t> yang </a:t>
            </a:r>
            <a:r>
              <a:rPr lang="en-US" altLang="en-US" sz="2400" err="1"/>
              <a:t>dipasarkan</a:t>
            </a:r>
            <a:endParaRPr lang="en-US" altLang="en-US" sz="2400"/>
          </a:p>
          <a:p>
            <a:pPr marL="609600" indent="-609600" eaLnBrk="1" hangingPunct="1">
              <a:buFontTx/>
              <a:buNone/>
            </a:pPr>
            <a:r>
              <a:rPr lang="en-US" altLang="en-US" sz="2400"/>
              <a:t>(C)	</a:t>
            </a:r>
            <a:r>
              <a:rPr lang="en-US" altLang="en-US" sz="2400" err="1"/>
              <a:t>Memilih</a:t>
            </a:r>
            <a:r>
              <a:rPr lang="en-US" altLang="en-US" sz="2400"/>
              <a:t> </a:t>
            </a:r>
            <a:r>
              <a:rPr lang="en-US" altLang="en-US" sz="2400" err="1"/>
              <a:t>rumah</a:t>
            </a:r>
            <a:r>
              <a:rPr lang="en-US" altLang="en-US" sz="2400"/>
              <a:t> yang </a:t>
            </a:r>
            <a:r>
              <a:rPr lang="en-US" altLang="en-US" sz="2400" err="1"/>
              <a:t>akan</a:t>
            </a:r>
            <a:r>
              <a:rPr lang="en-US" altLang="en-US" sz="2400"/>
              <a:t> </a:t>
            </a:r>
            <a:r>
              <a:rPr lang="en-US" altLang="en-US" sz="2400" err="1"/>
              <a:t>dibeli</a:t>
            </a:r>
            <a:endParaRPr lang="en-US" altLang="en-US" sz="2400"/>
          </a:p>
          <a:p>
            <a:pPr marL="609600" indent="-609600" eaLnBrk="1" hangingPunct="1">
              <a:buFontTx/>
              <a:buNone/>
            </a:pPr>
            <a:r>
              <a:rPr lang="en-US" altLang="en-US" sz="2400"/>
              <a:t>(D)	</a:t>
            </a:r>
            <a:r>
              <a:rPr lang="en-US" altLang="en-US" sz="2400" err="1"/>
              <a:t>Mengajukan</a:t>
            </a:r>
            <a:r>
              <a:rPr lang="en-US" altLang="en-US" sz="2400"/>
              <a:t> </a:t>
            </a:r>
            <a:r>
              <a:rPr lang="en-US" altLang="en-US" sz="2400" err="1"/>
              <a:t>bantuan</a:t>
            </a:r>
            <a:r>
              <a:rPr lang="en-US" altLang="en-US" sz="2400"/>
              <a:t> </a:t>
            </a:r>
            <a:r>
              <a:rPr lang="en-US" altLang="en-US" sz="2400" err="1"/>
              <a:t>pembiayaan</a:t>
            </a:r>
            <a:r>
              <a:rPr lang="en-US" altLang="en-US" sz="2400"/>
              <a:t> (</a:t>
            </a:r>
            <a:r>
              <a:rPr lang="en-US" altLang="en-US" sz="2400" err="1"/>
              <a:t>kredit</a:t>
            </a:r>
            <a:r>
              <a:rPr lang="en-US" altLang="en-US" sz="2400"/>
              <a:t>)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400"/>
              <a:t>(E)	</a:t>
            </a:r>
            <a:r>
              <a:rPr lang="en-US" altLang="en-US" sz="2400" err="1"/>
              <a:t>Memeriksa</a:t>
            </a:r>
            <a:r>
              <a:rPr lang="en-US" altLang="en-US" sz="2400"/>
              <a:t> </a:t>
            </a:r>
            <a:r>
              <a:rPr lang="en-US" altLang="en-US" sz="2400" err="1"/>
              <a:t>lingkungan</a:t>
            </a:r>
            <a:r>
              <a:rPr lang="en-US" altLang="en-US" sz="2400"/>
              <a:t> </a:t>
            </a:r>
            <a:r>
              <a:rPr lang="en-US" altLang="en-US" sz="2400" err="1"/>
              <a:t>sekitar</a:t>
            </a:r>
            <a:r>
              <a:rPr lang="en-US" altLang="en-US" sz="2400"/>
              <a:t> </a:t>
            </a:r>
            <a:r>
              <a:rPr lang="en-US" altLang="en-US" sz="2400" err="1"/>
              <a:t>rumah</a:t>
            </a:r>
            <a:endParaRPr lang="en-US" altLang="en-US" sz="2400"/>
          </a:p>
          <a:p>
            <a:pPr marL="609600" indent="-609600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609600" y="2286000"/>
            <a:ext cx="838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Start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2438400" y="14478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7848600" y="2286000"/>
            <a:ext cx="838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Finish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2057400" y="31242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3124200" y="22860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G</a:t>
            </a:r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4114800" y="22860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44044" name="Oval 12"/>
          <p:cNvSpPr>
            <a:spLocks noChangeArrowheads="1"/>
          </p:cNvSpPr>
          <p:nvPr/>
        </p:nvSpPr>
        <p:spPr bwMode="auto">
          <a:xfrm>
            <a:off x="4114800" y="13716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44045" name="Oval 13"/>
          <p:cNvSpPr>
            <a:spLocks noChangeArrowheads="1"/>
          </p:cNvSpPr>
          <p:nvPr/>
        </p:nvSpPr>
        <p:spPr bwMode="auto">
          <a:xfrm>
            <a:off x="5029200" y="22860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H</a:t>
            </a:r>
          </a:p>
        </p:txBody>
      </p:sp>
      <p:sp>
        <p:nvSpPr>
          <p:cNvPr id="44046" name="Oval 14"/>
          <p:cNvSpPr>
            <a:spLocks noChangeArrowheads="1"/>
          </p:cNvSpPr>
          <p:nvPr/>
        </p:nvSpPr>
        <p:spPr bwMode="auto">
          <a:xfrm>
            <a:off x="6019800" y="22860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I</a:t>
            </a: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1295400" y="26670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1981200" y="167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2895600" y="1752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 flipV="1">
            <a:off x="3429000" y="1676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35814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 flipV="1">
            <a:off x="2438400" y="2667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3429000" y="27432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45720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>
            <a:off x="54864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73914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4057" name="Oval 25"/>
          <p:cNvSpPr>
            <a:spLocks noChangeArrowheads="1"/>
          </p:cNvSpPr>
          <p:nvPr/>
        </p:nvSpPr>
        <p:spPr bwMode="auto">
          <a:xfrm>
            <a:off x="6934200" y="22860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64770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 flipV="1">
            <a:off x="4572000" y="2743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4572000" y="1600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 flipV="1">
            <a:off x="1066800" y="1828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1050925" y="1789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1355725" y="285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2041525" y="1255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2803525" y="29321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20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3032125" y="1560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44067" name="Text Box 35"/>
          <p:cNvSpPr txBox="1">
            <a:spLocks noChangeArrowheads="1"/>
          </p:cNvSpPr>
          <p:nvPr/>
        </p:nvSpPr>
        <p:spPr bwMode="auto">
          <a:xfrm>
            <a:off x="3581400" y="3048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3657600" y="2209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3489325" y="1712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4860925" y="1636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4071" name="Text Box 39"/>
          <p:cNvSpPr txBox="1">
            <a:spLocks noChangeArrowheads="1"/>
          </p:cNvSpPr>
          <p:nvPr/>
        </p:nvSpPr>
        <p:spPr bwMode="auto">
          <a:xfrm>
            <a:off x="4632325" y="2170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4784725" y="3008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5562600" y="2133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6553200" y="21336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44075" name="Text Box 43"/>
          <p:cNvSpPr txBox="1">
            <a:spLocks noChangeArrowheads="1"/>
          </p:cNvSpPr>
          <p:nvPr/>
        </p:nvSpPr>
        <p:spPr bwMode="auto">
          <a:xfrm>
            <a:off x="7391400" y="21336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68960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3600"/>
              <a:t>Task Network (3)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 sz="2400"/>
              <a:t>(F)	Memeriksa laporan keadaan tanah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400"/>
              <a:t>(G)	Mempersiapkan penawaran	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400"/>
              <a:t>(H)	Mengajukan penawaran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400"/>
              <a:t>(I)	Penjual mengajukan tawaran balik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400"/>
              <a:t>(J)	Tawaran diterima.</a:t>
            </a:r>
          </a:p>
          <a:p>
            <a:pPr marL="609600" indent="-609600" eaLnBrk="1" hangingPunct="1">
              <a:buFontTx/>
              <a:buNone/>
            </a:pPr>
            <a:endParaRPr lang="en-US" altLang="en-US" sz="1400"/>
          </a:p>
          <a:p>
            <a:pPr marL="609600" indent="-609600" eaLnBrk="1" hangingPunct="1"/>
            <a:r>
              <a:rPr lang="en-US" altLang="en-US" sz="2400"/>
              <a:t>Masalah yang dapat diselesaikan: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400"/>
              <a:t>(1)	Mencari kapan proyek selesai paling cepat (earliest project finish time - PFT): mencari shortest path dari Start ke Finish dengan topological ordering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400"/>
              <a:t>(2)	Mencari kapan task mulai dikerjakan paling lambat (latest starting time - LST) tanpa mempengaruhi waktu selesainya proyek</a:t>
            </a:r>
          </a:p>
        </p:txBody>
      </p:sp>
    </p:spTree>
    <p:extLst>
      <p:ext uri="{BB962C8B-B14F-4D97-AF65-F5344CB8AC3E}">
        <p14:creationId xmlns:p14="http://schemas.microsoft.com/office/powerpoint/2010/main" val="3141767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4000"/>
              <a:t>Task Network (4)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Both" startAt="3"/>
            </a:pPr>
            <a:r>
              <a:rPr lang="en-US" altLang="en-US" sz="2400"/>
              <a:t>Mencari kapan task mulai dikerjakan paling cepat (earliest starting time - EST) tanpa mempengaruhi waktu selesainya proyek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Both" startAt="3"/>
            </a:pPr>
            <a:r>
              <a:rPr lang="en-US" altLang="en-US" sz="2400"/>
              <a:t>Mencari kapan task selesai dikerjakan paling lambat (latest finish time - LFT) tanpa mempengaruhi waktu selesainya proyek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Both" startAt="3"/>
            </a:pPr>
            <a:r>
              <a:rPr lang="en-US" altLang="en-US" sz="2400"/>
              <a:t>Mencari kapan task selesai dikerjakan paling cepat (earliest finish time - EFT) tanpa mempengaruhi waktu selesainya proyek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(6)	Mencari slack time (selisih waktu pengerjaan task tanpa mempengaruhi waktu selesainya proyek atau LFT – EFT atau LST - EST) dari tiap task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(7)	Mencari critical path: deretan task yang tidak mempunyai slack time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59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err="1"/>
              <a:t>Objektif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135563"/>
          </a:xfrm>
        </p:spPr>
        <p:txBody>
          <a:bodyPr/>
          <a:lstStyle/>
          <a:p>
            <a:pPr lvl="0"/>
            <a:r>
              <a:rPr lang="en-US" err="1">
                <a:solidFill>
                  <a:prstClr val="black"/>
                </a:solidFill>
              </a:rPr>
              <a:t>Menjelaskan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aplikasi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dari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struktur</a:t>
            </a:r>
            <a:r>
              <a:rPr lang="en-US">
                <a:solidFill>
                  <a:prstClr val="black"/>
                </a:solidFill>
              </a:rPr>
              <a:t> data Direct Acyclic Graph</a:t>
            </a:r>
          </a:p>
          <a:p>
            <a:pPr lvl="0"/>
            <a:r>
              <a:rPr lang="en-US" err="1">
                <a:solidFill>
                  <a:prstClr val="black"/>
                </a:solidFill>
              </a:rPr>
              <a:t>Menjelaskan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algoritma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untuk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membuat</a:t>
            </a:r>
            <a:r>
              <a:rPr lang="en-US">
                <a:solidFill>
                  <a:prstClr val="black"/>
                </a:solidFill>
              </a:rPr>
              <a:t> Topological Ordering</a:t>
            </a:r>
          </a:p>
          <a:p>
            <a:r>
              <a:rPr lang="en-US" err="1"/>
              <a:t>Menjelaskan</a:t>
            </a:r>
            <a:r>
              <a:rPr lang="en-US"/>
              <a:t> </a:t>
            </a:r>
            <a:r>
              <a:rPr lang="en-US" err="1"/>
              <a:t>algoritma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menentukan</a:t>
            </a:r>
            <a:r>
              <a:rPr lang="en-US"/>
              <a:t> </a:t>
            </a:r>
            <a:r>
              <a:rPr lang="en-US" err="1"/>
              <a:t>jalur</a:t>
            </a:r>
            <a:r>
              <a:rPr lang="en-US"/>
              <a:t> </a:t>
            </a:r>
            <a:r>
              <a:rPr lang="en-US" err="1"/>
              <a:t>kritis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Task Network</a:t>
            </a:r>
          </a:p>
        </p:txBody>
      </p:sp>
    </p:spTree>
    <p:extLst>
      <p:ext uri="{BB962C8B-B14F-4D97-AF65-F5344CB8AC3E}">
        <p14:creationId xmlns:p14="http://schemas.microsoft.com/office/powerpoint/2010/main" val="3961991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3600" err="1"/>
              <a:t>Tabel</a:t>
            </a:r>
            <a:r>
              <a:rPr lang="en-US" altLang="en-US" sz="3600"/>
              <a:t> task network:</a:t>
            </a:r>
          </a:p>
        </p:txBody>
      </p:sp>
      <p:graphicFrame>
        <p:nvGraphicFramePr>
          <p:cNvPr id="5632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289995"/>
              </p:ext>
            </p:extLst>
          </p:nvPr>
        </p:nvGraphicFramePr>
        <p:xfrm>
          <a:off x="838201" y="838199"/>
          <a:ext cx="7848600" cy="5257801"/>
        </p:xfrm>
        <a:graphic>
          <a:graphicData uri="http://schemas.openxmlformats.org/drawingml/2006/table">
            <a:tbl>
              <a:tblPr/>
              <a:tblGrid>
                <a:gridCol w="989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2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88969" marR="88969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Nama Task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Durasi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Successor list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Predecessor list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</a:t>
                      </a:r>
                    </a:p>
                  </a:txBody>
                  <a:tcPr marL="88969" marR="88969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Start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(A, D)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()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69" marR="88969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Mencari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broker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(B)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(St)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69" marR="88969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Melihat 5 rumah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(C)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(A)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88969" marR="88969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Memilih rumah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(E, F, G)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(B,D)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69" marR="88969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Mengajukan kredit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(C)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(St)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88969" marR="88969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Memeriksa lingkungan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(H)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(C)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88969" marR="88969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Memeriksa tanah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(H)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(C)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88969" marR="88969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Menyiapkan tawaran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(H)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(C)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1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88969" marR="88969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Melakukan penawaran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(I)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(E, F, G)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88969" marR="88969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Tawaran balik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(J)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(H)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88969" marR="88969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Tawaran diterima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(Fin)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(I)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</a:t>
                      </a:r>
                    </a:p>
                  </a:txBody>
                  <a:tcPr marL="88969" marR="88969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Finish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()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(J)</a:t>
                      </a:r>
                    </a:p>
                  </a:txBody>
                  <a:tcPr marL="88969" marR="88969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479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Task Network (6)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1"/>
            <a:ext cx="8229600" cy="4983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err="1"/>
              <a:t>Untuk</a:t>
            </a:r>
            <a:r>
              <a:rPr lang="en-US" altLang="en-US" sz="2800"/>
              <a:t> </a:t>
            </a:r>
            <a:r>
              <a:rPr lang="en-US" altLang="en-US" sz="2800" err="1"/>
              <a:t>menjawab</a:t>
            </a:r>
            <a:r>
              <a:rPr lang="en-US" altLang="en-US" sz="2800"/>
              <a:t> </a:t>
            </a:r>
            <a:r>
              <a:rPr lang="en-US" altLang="en-US" sz="2800" err="1"/>
              <a:t>masalah</a:t>
            </a:r>
            <a:r>
              <a:rPr lang="en-US" altLang="en-US" sz="2800"/>
              <a:t> di </a:t>
            </a:r>
            <a:r>
              <a:rPr lang="en-US" altLang="en-US" sz="2800" err="1"/>
              <a:t>atas</a:t>
            </a:r>
            <a:r>
              <a:rPr lang="en-US" altLang="en-US" sz="2800"/>
              <a:t> </a:t>
            </a:r>
            <a:r>
              <a:rPr lang="en-US" altLang="en-US" sz="2800" err="1"/>
              <a:t>diasumsikan</a:t>
            </a:r>
            <a:r>
              <a:rPr lang="en-US" altLang="en-US" sz="2800"/>
              <a:t>: v </a:t>
            </a:r>
            <a:r>
              <a:rPr lang="en-US" altLang="en-US" sz="2800" err="1"/>
              <a:t>adalah</a:t>
            </a:r>
            <a:r>
              <a:rPr lang="en-US" altLang="en-US" sz="2800"/>
              <a:t> </a:t>
            </a:r>
            <a:r>
              <a:rPr lang="en-US" altLang="en-US" sz="2800" err="1"/>
              <a:t>himpunan</a:t>
            </a:r>
            <a:r>
              <a:rPr lang="en-US" altLang="en-US" sz="2800"/>
              <a:t> </a:t>
            </a:r>
            <a:r>
              <a:rPr lang="en-US" altLang="en-US" sz="2800" err="1"/>
              <a:t>predessor</a:t>
            </a:r>
            <a:r>
              <a:rPr lang="en-US" altLang="en-US" sz="2800"/>
              <a:t> </a:t>
            </a:r>
            <a:r>
              <a:rPr lang="en-US" altLang="en-US" sz="2800" err="1"/>
              <a:t>dari</a:t>
            </a:r>
            <a:r>
              <a:rPr lang="en-US" altLang="en-US" sz="2800"/>
              <a:t> w, x </a:t>
            </a:r>
            <a:r>
              <a:rPr lang="en-US" altLang="en-US" sz="2800" err="1"/>
              <a:t>adalah</a:t>
            </a:r>
            <a:r>
              <a:rPr lang="en-US" altLang="en-US" sz="2800"/>
              <a:t> </a:t>
            </a:r>
            <a:r>
              <a:rPr lang="en-US" altLang="en-US" sz="2800" err="1"/>
              <a:t>himpunan</a:t>
            </a:r>
            <a:r>
              <a:rPr lang="en-US" altLang="en-US" sz="2800"/>
              <a:t> successor </a:t>
            </a:r>
            <a:r>
              <a:rPr lang="en-US" altLang="en-US" sz="2800" err="1"/>
              <a:t>dari</a:t>
            </a:r>
            <a:r>
              <a:rPr lang="en-US" altLang="en-US" sz="2800"/>
              <a:t> w </a:t>
            </a:r>
            <a:r>
              <a:rPr lang="en-US" altLang="en-US" sz="2800" err="1"/>
              <a:t>dan</a:t>
            </a:r>
            <a:r>
              <a:rPr lang="en-US" altLang="en-US" sz="2800"/>
              <a:t> </a:t>
            </a:r>
            <a:r>
              <a:rPr lang="en-US" altLang="en-US" sz="2800" err="1"/>
              <a:t>durasi</a:t>
            </a:r>
            <a:r>
              <a:rPr lang="en-US" altLang="en-US" sz="2800"/>
              <a:t> </a:t>
            </a:r>
            <a:r>
              <a:rPr lang="en-US" altLang="en-US" sz="2800" err="1"/>
              <a:t>semua</a:t>
            </a:r>
            <a:r>
              <a:rPr lang="en-US" altLang="en-US" sz="2800"/>
              <a:t> task </a:t>
            </a:r>
            <a:r>
              <a:rPr lang="en-US" altLang="en-US" sz="2800" err="1"/>
              <a:t>disimpan</a:t>
            </a:r>
            <a:r>
              <a:rPr lang="en-US" altLang="en-US" sz="2800"/>
              <a:t> </a:t>
            </a:r>
            <a:r>
              <a:rPr lang="en-US" altLang="en-US" sz="2800" err="1"/>
              <a:t>dalam</a:t>
            </a:r>
            <a:r>
              <a:rPr lang="en-US" altLang="en-US" sz="2800"/>
              <a:t> array D[</a:t>
            </a:r>
            <a:r>
              <a:rPr lang="en-US" altLang="en-US" sz="2800" err="1"/>
              <a:t>i</a:t>
            </a:r>
            <a:r>
              <a:rPr lang="en-US" altLang="en-US" sz="2800"/>
              <a:t>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EST </a:t>
            </a:r>
            <a:r>
              <a:rPr lang="en-US" altLang="en-US" sz="2800" err="1"/>
              <a:t>dari</a:t>
            </a:r>
            <a:r>
              <a:rPr lang="en-US" altLang="en-US" sz="2800"/>
              <a:t> task Start, A </a:t>
            </a:r>
            <a:r>
              <a:rPr lang="en-US" altLang="en-US" sz="2800" err="1"/>
              <a:t>dan</a:t>
            </a:r>
            <a:r>
              <a:rPr lang="en-US" altLang="en-US" sz="2800"/>
              <a:t> D = 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EST[w]  =  EFT[v]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EFT[w]  =  EST[w] + D[w]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PFT = EFT[fin]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LFT[w] = LST[x]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LST[w] = LFT[w] – D[w]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LFT[fin] = PFT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err="1"/>
              <a:t>Hasil</a:t>
            </a:r>
            <a:r>
              <a:rPr lang="en-US" altLang="en-US" sz="2800"/>
              <a:t> </a:t>
            </a:r>
            <a:r>
              <a:rPr lang="en-US" altLang="en-US" sz="2800" err="1"/>
              <a:t>perhitungan</a:t>
            </a:r>
            <a:r>
              <a:rPr lang="en-US" altLang="en-US" sz="2800"/>
              <a:t> </a:t>
            </a:r>
            <a:r>
              <a:rPr lang="en-US" altLang="en-US" sz="2800" err="1"/>
              <a:t>dapat</a:t>
            </a:r>
            <a:r>
              <a:rPr lang="en-US" altLang="en-US" sz="2800"/>
              <a:t> </a:t>
            </a:r>
            <a:r>
              <a:rPr lang="en-US" altLang="en-US" sz="2800" err="1"/>
              <a:t>dilihat</a:t>
            </a:r>
            <a:r>
              <a:rPr lang="en-US" altLang="en-US" sz="2800"/>
              <a:t> </a:t>
            </a:r>
            <a:r>
              <a:rPr lang="en-US" altLang="en-US" sz="2800" err="1"/>
              <a:t>pada</a:t>
            </a:r>
            <a:r>
              <a:rPr lang="en-US" altLang="en-US" sz="2800"/>
              <a:t> </a:t>
            </a:r>
            <a:r>
              <a:rPr lang="en-US" altLang="en-US" sz="2800" err="1"/>
              <a:t>tabel</a:t>
            </a:r>
            <a:r>
              <a:rPr lang="en-US" altLang="en-US" sz="2800"/>
              <a:t> </a:t>
            </a:r>
            <a:r>
              <a:rPr lang="en-US" altLang="en-US" sz="2800" err="1"/>
              <a:t>berikut</a:t>
            </a:r>
            <a:endParaRPr lang="en-US" altLang="en-US" sz="2800"/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670035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3600"/>
              <a:t>Task Network (7)</a:t>
            </a:r>
          </a:p>
        </p:txBody>
      </p:sp>
      <p:graphicFrame>
        <p:nvGraphicFramePr>
          <p:cNvPr id="5837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368531"/>
              </p:ext>
            </p:extLst>
          </p:nvPr>
        </p:nvGraphicFramePr>
        <p:xfrm>
          <a:off x="482889" y="990600"/>
          <a:ext cx="8229600" cy="4232314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44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 </a:t>
                      </a:r>
                      <a:r>
                        <a:rPr kumimoji="0" lang="en-US" altLang="en-US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dalam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topological order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4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EST[v]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EFT[v]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LFT[v]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LST[v]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Slack[v]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255" name="Text Box 103"/>
          <p:cNvSpPr txBox="1">
            <a:spLocks noChangeArrowheads="1"/>
          </p:cNvSpPr>
          <p:nvPr/>
        </p:nvSpPr>
        <p:spPr bwMode="auto">
          <a:xfrm>
            <a:off x="517525" y="5334000"/>
            <a:ext cx="7318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prstClr val="black"/>
                </a:solidFill>
              </a:rPr>
              <a:t>PFT = 49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prstClr val="black"/>
                </a:solidFill>
              </a:rPr>
              <a:t>Vertex </a:t>
            </a:r>
            <a:r>
              <a:rPr lang="en-US" altLang="en-US" sz="2400" err="1">
                <a:solidFill>
                  <a:prstClr val="black"/>
                </a:solidFill>
              </a:rPr>
              <a:t>pada</a:t>
            </a:r>
            <a:r>
              <a:rPr lang="en-US" altLang="en-US" sz="2400">
                <a:solidFill>
                  <a:prstClr val="black"/>
                </a:solidFill>
              </a:rPr>
              <a:t> </a:t>
            </a:r>
            <a:r>
              <a:rPr lang="en-US" altLang="en-US" sz="2400" err="1">
                <a:solidFill>
                  <a:prstClr val="black"/>
                </a:solidFill>
              </a:rPr>
              <a:t>jalur</a:t>
            </a:r>
            <a:r>
              <a:rPr lang="en-US" altLang="en-US" sz="2400">
                <a:solidFill>
                  <a:prstClr val="black"/>
                </a:solidFill>
              </a:rPr>
              <a:t> </a:t>
            </a:r>
            <a:r>
              <a:rPr lang="en-US" altLang="en-US" sz="2400" err="1">
                <a:solidFill>
                  <a:prstClr val="black"/>
                </a:solidFill>
              </a:rPr>
              <a:t>kritis</a:t>
            </a:r>
            <a:r>
              <a:rPr lang="en-US" altLang="en-US" sz="2400">
                <a:solidFill>
                  <a:prstClr val="black"/>
                </a:solidFill>
              </a:rPr>
              <a:t> = Start, D, C, G, H, I, J, Finish</a:t>
            </a:r>
          </a:p>
        </p:txBody>
      </p:sp>
    </p:spTree>
    <p:extLst>
      <p:ext uri="{BB962C8B-B14F-4D97-AF65-F5344CB8AC3E}">
        <p14:creationId xmlns:p14="http://schemas.microsoft.com/office/powerpoint/2010/main" val="836447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734E-EE02-AE49-FD24-4950488B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D32C-0546-97BD-7580-4EAD66517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6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400" err="1"/>
              <a:t>Latihan</a:t>
            </a:r>
            <a:r>
              <a:rPr lang="en-US" sz="4400"/>
              <a:t> </a:t>
            </a:r>
            <a:r>
              <a:rPr lang="en-US" sz="4400" err="1"/>
              <a:t>Soal</a:t>
            </a:r>
            <a:endParaRPr lang="id-ID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135564"/>
          </a:xfrm>
        </p:spPr>
        <p:txBody>
          <a:bodyPr/>
          <a:lstStyle/>
          <a:p>
            <a:r>
              <a:rPr lang="en-US" sz="2800" err="1"/>
              <a:t>Untuk</a:t>
            </a:r>
            <a:r>
              <a:rPr lang="en-US" sz="2800"/>
              <a:t> digraph di slide </a:t>
            </a:r>
            <a:r>
              <a:rPr lang="en-US" sz="2800" err="1"/>
              <a:t>berikut</a:t>
            </a:r>
            <a:r>
              <a:rPr lang="en-US" sz="2800"/>
              <a:t> :</a:t>
            </a:r>
          </a:p>
          <a:p>
            <a:pPr marL="742950" indent="-742950">
              <a:buAutoNum type="arabicPeriod"/>
            </a:pPr>
            <a:r>
              <a:rPr lang="en-US" sz="2800" err="1"/>
              <a:t>Buatlah</a:t>
            </a:r>
            <a:r>
              <a:rPr lang="en-US" sz="2800"/>
              <a:t> Topological ordering</a:t>
            </a:r>
          </a:p>
          <a:p>
            <a:pPr marL="742950" indent="-742950">
              <a:buAutoNum type="arabicPeriod"/>
            </a:pPr>
            <a:r>
              <a:rPr lang="en-US" sz="2800" err="1"/>
              <a:t>Diasumsikan</a:t>
            </a:r>
            <a:r>
              <a:rPr lang="en-US" sz="2800"/>
              <a:t> DAG </a:t>
            </a:r>
            <a:r>
              <a:rPr lang="en-US" sz="2800" err="1"/>
              <a:t>tersebut</a:t>
            </a:r>
            <a:r>
              <a:rPr lang="en-US" sz="2800"/>
              <a:t> </a:t>
            </a:r>
            <a:r>
              <a:rPr lang="en-US" sz="2800" err="1"/>
              <a:t>adalah</a:t>
            </a:r>
            <a:r>
              <a:rPr lang="en-US" sz="2800"/>
              <a:t> Task Network, </a:t>
            </a:r>
            <a:r>
              <a:rPr lang="en-US" sz="2800" err="1"/>
              <a:t>hitunglah</a:t>
            </a:r>
            <a:r>
              <a:rPr lang="en-US" sz="2800"/>
              <a:t>:</a:t>
            </a:r>
          </a:p>
          <a:p>
            <a:pPr marL="514350" indent="-514350">
              <a:buAutoNum type="alphaLcPeriod"/>
            </a:pPr>
            <a:r>
              <a:rPr lang="en-US" sz="2800"/>
              <a:t>Earliest Starting Time </a:t>
            </a:r>
            <a:r>
              <a:rPr lang="en-US" sz="2800" err="1"/>
              <a:t>untuk</a:t>
            </a:r>
            <a:r>
              <a:rPr lang="en-US" sz="2800"/>
              <a:t> </a:t>
            </a:r>
            <a:r>
              <a:rPr lang="en-US" sz="2800" err="1"/>
              <a:t>tiap</a:t>
            </a:r>
            <a:r>
              <a:rPr lang="en-US" sz="2800"/>
              <a:t> task</a:t>
            </a:r>
          </a:p>
          <a:p>
            <a:pPr marL="514350" lvl="0" indent="-514350">
              <a:buFont typeface="Arial" charset="0"/>
              <a:buAutoNum type="alphaLcPeriod"/>
            </a:pPr>
            <a:r>
              <a:rPr lang="en-US" sz="2800">
                <a:solidFill>
                  <a:prstClr val="black"/>
                </a:solidFill>
              </a:rPr>
              <a:t>Latest Starting Time </a:t>
            </a:r>
            <a:r>
              <a:rPr lang="en-US" sz="2800" err="1">
                <a:solidFill>
                  <a:prstClr val="black"/>
                </a:solidFill>
              </a:rPr>
              <a:t>untuk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tiap</a:t>
            </a:r>
            <a:r>
              <a:rPr lang="en-US" sz="2800">
                <a:solidFill>
                  <a:prstClr val="black"/>
                </a:solidFill>
              </a:rPr>
              <a:t> task</a:t>
            </a:r>
          </a:p>
          <a:p>
            <a:pPr marL="514350" lvl="0" indent="-514350">
              <a:buFont typeface="Arial" charset="0"/>
              <a:buAutoNum type="alphaLcPeriod"/>
            </a:pPr>
            <a:r>
              <a:rPr lang="en-US" sz="2800">
                <a:solidFill>
                  <a:prstClr val="black"/>
                </a:solidFill>
              </a:rPr>
              <a:t>Earliest Finish Time </a:t>
            </a:r>
            <a:r>
              <a:rPr lang="en-US" sz="2800" err="1">
                <a:solidFill>
                  <a:prstClr val="black"/>
                </a:solidFill>
              </a:rPr>
              <a:t>untuk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tiap</a:t>
            </a:r>
            <a:r>
              <a:rPr lang="en-US" sz="2800">
                <a:solidFill>
                  <a:prstClr val="black"/>
                </a:solidFill>
              </a:rPr>
              <a:t> task</a:t>
            </a:r>
          </a:p>
          <a:p>
            <a:pPr marL="514350" lvl="0" indent="-514350">
              <a:buFont typeface="Arial" charset="0"/>
              <a:buAutoNum type="alphaLcPeriod"/>
            </a:pPr>
            <a:r>
              <a:rPr lang="en-US" sz="2800">
                <a:solidFill>
                  <a:prstClr val="black"/>
                </a:solidFill>
              </a:rPr>
              <a:t>Latest Finish Time </a:t>
            </a:r>
            <a:r>
              <a:rPr lang="en-US" sz="2800" err="1">
                <a:solidFill>
                  <a:prstClr val="black"/>
                </a:solidFill>
              </a:rPr>
              <a:t>untuk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tiap</a:t>
            </a:r>
            <a:r>
              <a:rPr lang="en-US" sz="2800">
                <a:solidFill>
                  <a:prstClr val="black"/>
                </a:solidFill>
              </a:rPr>
              <a:t> task</a:t>
            </a:r>
          </a:p>
          <a:p>
            <a:pPr marL="514350" indent="-514350">
              <a:buAutoNum type="alphaLcPeriod"/>
            </a:pPr>
            <a:r>
              <a:rPr lang="en-US" sz="2800"/>
              <a:t>Slack </a:t>
            </a:r>
            <a:r>
              <a:rPr lang="en-US" sz="2800" err="1"/>
              <a:t>untuk</a:t>
            </a:r>
            <a:r>
              <a:rPr lang="en-US" sz="2800"/>
              <a:t> </a:t>
            </a:r>
            <a:r>
              <a:rPr lang="en-US" sz="2800" err="1"/>
              <a:t>tiap</a:t>
            </a:r>
            <a:r>
              <a:rPr lang="en-US" sz="2800"/>
              <a:t> task </a:t>
            </a:r>
            <a:r>
              <a:rPr lang="en-US" sz="2800" err="1"/>
              <a:t>jika</a:t>
            </a:r>
            <a:r>
              <a:rPr lang="en-US" sz="2800"/>
              <a:t> </a:t>
            </a:r>
            <a:r>
              <a:rPr lang="en-US" sz="2800" err="1"/>
              <a:t>ada</a:t>
            </a:r>
            <a:endParaRPr lang="en-US" sz="2800"/>
          </a:p>
          <a:p>
            <a:pPr marL="514350" indent="-514350">
              <a:buAutoNum type="alphaLcPeriod"/>
            </a:pPr>
            <a:r>
              <a:rPr lang="en-US" sz="2800"/>
              <a:t>Project Finish Time</a:t>
            </a:r>
          </a:p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0180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err="1">
                <a:solidFill>
                  <a:prstClr val="black"/>
                </a:solidFill>
              </a:rPr>
              <a:t>Latihan</a:t>
            </a:r>
            <a:r>
              <a:rPr lang="en-US" sz="4400">
                <a:solidFill>
                  <a:prstClr val="black"/>
                </a:solidFill>
              </a:rPr>
              <a:t> </a:t>
            </a:r>
            <a:r>
              <a:rPr lang="en-US" sz="4400" err="1">
                <a:solidFill>
                  <a:prstClr val="black"/>
                </a:solidFill>
              </a:rPr>
              <a:t>Soal</a:t>
            </a:r>
            <a:r>
              <a:rPr lang="en-US" sz="4400">
                <a:solidFill>
                  <a:prstClr val="black"/>
                </a:solidFill>
              </a:rPr>
              <a:t> (a)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Diketahui</a:t>
            </a:r>
            <a:r>
              <a:rPr lang="en-US"/>
              <a:t> DAG </a:t>
            </a:r>
            <a:r>
              <a:rPr lang="en-US" err="1"/>
              <a:t>berikut</a:t>
            </a:r>
            <a:r>
              <a:rPr lang="en-US"/>
              <a:t>:</a:t>
            </a:r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1184564" y="3505200"/>
            <a:ext cx="457200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id-ID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18157" y="4648200"/>
            <a:ext cx="512618" cy="5195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Oval 18"/>
          <p:cNvSpPr/>
          <p:nvPr/>
        </p:nvSpPr>
        <p:spPr>
          <a:xfrm>
            <a:off x="2382982" y="3505200"/>
            <a:ext cx="512618" cy="5195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2382982" y="4648200"/>
            <a:ext cx="512618" cy="5195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2484441" y="26797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2486043" y="36138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2495420" y="47267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2383783" y="2604655"/>
            <a:ext cx="512618" cy="5195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TextBox 27"/>
          <p:cNvSpPr txBox="1"/>
          <p:nvPr/>
        </p:nvSpPr>
        <p:spPr>
          <a:xfrm>
            <a:off x="4491392" y="267976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4430568" y="3538743"/>
            <a:ext cx="512618" cy="5195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30" y="2604655"/>
            <a:ext cx="6096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17850"/>
            <a:ext cx="6096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10821"/>
            <a:ext cx="6096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613850"/>
            <a:ext cx="6096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06254" y="36425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4521607" y="474992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</a:t>
            </a:r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6083932" y="322060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6123709" y="42298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</a:t>
            </a:r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7550727" y="37338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</a:t>
            </a:r>
            <a:endParaRPr lang="id-ID"/>
          </a:p>
        </p:txBody>
      </p:sp>
      <p:cxnSp>
        <p:nvCxnSpPr>
          <p:cNvPr id="18" name="Straight Arrow Connector 17"/>
          <p:cNvCxnSpPr>
            <a:stCxn id="5" idx="7"/>
            <a:endCxn id="26" idx="2"/>
          </p:cNvCxnSpPr>
          <p:nvPr/>
        </p:nvCxnSpPr>
        <p:spPr>
          <a:xfrm flipV="1">
            <a:off x="1574809" y="2864428"/>
            <a:ext cx="808974" cy="707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6"/>
            <a:endCxn id="19" idx="2"/>
          </p:cNvCxnSpPr>
          <p:nvPr/>
        </p:nvCxnSpPr>
        <p:spPr>
          <a:xfrm>
            <a:off x="1641764" y="3733800"/>
            <a:ext cx="741218" cy="31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</p:cNvCxnSpPr>
          <p:nvPr/>
        </p:nvCxnSpPr>
        <p:spPr>
          <a:xfrm>
            <a:off x="1574809" y="3895445"/>
            <a:ext cx="920611" cy="854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6"/>
            <a:endCxn id="4111" idx="1"/>
          </p:cNvCxnSpPr>
          <p:nvPr/>
        </p:nvCxnSpPr>
        <p:spPr>
          <a:xfrm>
            <a:off x="2896401" y="2864428"/>
            <a:ext cx="1438629" cy="48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5"/>
          </p:cNvCxnSpPr>
          <p:nvPr/>
        </p:nvCxnSpPr>
        <p:spPr>
          <a:xfrm>
            <a:off x="2821330" y="3048115"/>
            <a:ext cx="1700277" cy="594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6"/>
            <a:endCxn id="29" idx="2"/>
          </p:cNvCxnSpPr>
          <p:nvPr/>
        </p:nvCxnSpPr>
        <p:spPr>
          <a:xfrm>
            <a:off x="2895600" y="3764973"/>
            <a:ext cx="1534968" cy="33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7"/>
          </p:cNvCxnSpPr>
          <p:nvPr/>
        </p:nvCxnSpPr>
        <p:spPr>
          <a:xfrm flipV="1">
            <a:off x="2820529" y="3117850"/>
            <a:ext cx="1597628" cy="463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6"/>
            <a:endCxn id="29" idx="3"/>
          </p:cNvCxnSpPr>
          <p:nvPr/>
        </p:nvCxnSpPr>
        <p:spPr>
          <a:xfrm flipV="1">
            <a:off x="2895600" y="3982203"/>
            <a:ext cx="1610039" cy="925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5"/>
            <a:endCxn id="8" idx="2"/>
          </p:cNvCxnSpPr>
          <p:nvPr/>
        </p:nvCxnSpPr>
        <p:spPr>
          <a:xfrm flipV="1">
            <a:off x="2820529" y="4907973"/>
            <a:ext cx="1597628" cy="183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11" idx="3"/>
            <a:endCxn id="32" idx="0"/>
          </p:cNvCxnSpPr>
          <p:nvPr/>
        </p:nvCxnSpPr>
        <p:spPr>
          <a:xfrm>
            <a:off x="4944630" y="2912630"/>
            <a:ext cx="1303770" cy="205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9" idx="6"/>
            <a:endCxn id="32" idx="1"/>
          </p:cNvCxnSpPr>
          <p:nvPr/>
        </p:nvCxnSpPr>
        <p:spPr>
          <a:xfrm flipV="1">
            <a:off x="4943186" y="3425825"/>
            <a:ext cx="1000414" cy="372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5"/>
            <a:endCxn id="4112" idx="1"/>
          </p:cNvCxnSpPr>
          <p:nvPr/>
        </p:nvCxnSpPr>
        <p:spPr>
          <a:xfrm>
            <a:off x="4868115" y="3982203"/>
            <a:ext cx="1075485" cy="436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6"/>
            <a:endCxn id="4112" idx="2"/>
          </p:cNvCxnSpPr>
          <p:nvPr/>
        </p:nvCxnSpPr>
        <p:spPr>
          <a:xfrm flipV="1">
            <a:off x="4930775" y="4726771"/>
            <a:ext cx="1317625" cy="181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7"/>
            <a:endCxn id="32" idx="2"/>
          </p:cNvCxnSpPr>
          <p:nvPr/>
        </p:nvCxnSpPr>
        <p:spPr>
          <a:xfrm flipV="1">
            <a:off x="4855704" y="3733800"/>
            <a:ext cx="1392696" cy="990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2" idx="3"/>
            <a:endCxn id="4113" idx="1"/>
          </p:cNvCxnSpPr>
          <p:nvPr/>
        </p:nvCxnSpPr>
        <p:spPr>
          <a:xfrm>
            <a:off x="6553200" y="3425825"/>
            <a:ext cx="762000" cy="4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12" idx="3"/>
          </p:cNvCxnSpPr>
          <p:nvPr/>
        </p:nvCxnSpPr>
        <p:spPr>
          <a:xfrm flipV="1">
            <a:off x="6553200" y="4110821"/>
            <a:ext cx="914400" cy="307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90078" y="30822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id-ID"/>
          </a:p>
        </p:txBody>
      </p:sp>
      <p:sp>
        <p:nvSpPr>
          <p:cNvPr id="4096" name="TextBox 4095"/>
          <p:cNvSpPr txBox="1"/>
          <p:nvPr/>
        </p:nvSpPr>
        <p:spPr>
          <a:xfrm>
            <a:off x="2895600" y="2543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endParaRPr lang="id-ID"/>
          </a:p>
        </p:txBody>
      </p:sp>
      <p:sp>
        <p:nvSpPr>
          <p:cNvPr id="4097" name="TextBox 4096"/>
          <p:cNvSpPr txBox="1"/>
          <p:nvPr/>
        </p:nvSpPr>
        <p:spPr>
          <a:xfrm>
            <a:off x="2896401" y="3873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endParaRPr lang="id-ID"/>
          </a:p>
        </p:txBody>
      </p:sp>
      <p:sp>
        <p:nvSpPr>
          <p:cNvPr id="4114" name="TextBox 4113"/>
          <p:cNvSpPr txBox="1"/>
          <p:nvPr/>
        </p:nvSpPr>
        <p:spPr>
          <a:xfrm>
            <a:off x="2711014" y="5167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endParaRPr lang="id-ID"/>
          </a:p>
        </p:txBody>
      </p:sp>
      <p:sp>
        <p:nvSpPr>
          <p:cNvPr id="4115" name="TextBox 4114"/>
          <p:cNvSpPr txBox="1"/>
          <p:nvPr/>
        </p:nvSpPr>
        <p:spPr>
          <a:xfrm>
            <a:off x="4944630" y="2419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  <a:endParaRPr lang="id-ID"/>
          </a:p>
        </p:txBody>
      </p:sp>
      <p:sp>
        <p:nvSpPr>
          <p:cNvPr id="4116" name="TextBox 4115"/>
          <p:cNvSpPr txBox="1"/>
          <p:nvPr/>
        </p:nvSpPr>
        <p:spPr>
          <a:xfrm>
            <a:off x="4912364" y="3279050"/>
            <a:ext cx="32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id-ID"/>
          </a:p>
        </p:txBody>
      </p:sp>
      <p:sp>
        <p:nvSpPr>
          <p:cNvPr id="4117" name="TextBox 4116"/>
          <p:cNvSpPr txBox="1"/>
          <p:nvPr/>
        </p:nvSpPr>
        <p:spPr>
          <a:xfrm>
            <a:off x="4930775" y="4992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  <a:endParaRPr lang="id-ID"/>
          </a:p>
        </p:txBody>
      </p:sp>
      <p:sp>
        <p:nvSpPr>
          <p:cNvPr id="4118" name="TextBox 4117"/>
          <p:cNvSpPr txBox="1"/>
          <p:nvPr/>
        </p:nvSpPr>
        <p:spPr>
          <a:xfrm>
            <a:off x="6553200" y="3117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  <a:endParaRPr lang="id-ID"/>
          </a:p>
        </p:txBody>
      </p:sp>
      <p:sp>
        <p:nvSpPr>
          <p:cNvPr id="87" name="TextBox 86"/>
          <p:cNvSpPr txBox="1"/>
          <p:nvPr/>
        </p:nvSpPr>
        <p:spPr>
          <a:xfrm>
            <a:off x="6532418" y="4463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  <a:endParaRPr lang="id-ID"/>
          </a:p>
        </p:txBody>
      </p:sp>
      <p:sp>
        <p:nvSpPr>
          <p:cNvPr id="4119" name="TextBox 4118"/>
          <p:cNvSpPr txBox="1"/>
          <p:nvPr/>
        </p:nvSpPr>
        <p:spPr>
          <a:xfrm>
            <a:off x="7529086" y="4200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433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err="1">
                <a:solidFill>
                  <a:prstClr val="black"/>
                </a:solidFill>
              </a:rPr>
              <a:t>Latihan</a:t>
            </a:r>
            <a:r>
              <a:rPr lang="en-US" sz="4400">
                <a:solidFill>
                  <a:prstClr val="black"/>
                </a:solidFill>
              </a:rPr>
              <a:t> </a:t>
            </a:r>
            <a:r>
              <a:rPr lang="en-US" sz="4400" err="1">
                <a:solidFill>
                  <a:prstClr val="black"/>
                </a:solidFill>
              </a:rPr>
              <a:t>Soal</a:t>
            </a:r>
            <a:r>
              <a:rPr lang="en-US" sz="4400">
                <a:solidFill>
                  <a:prstClr val="black"/>
                </a:solidFill>
              </a:rPr>
              <a:t> (b)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195" y="1499392"/>
            <a:ext cx="8229600" cy="4525963"/>
          </a:xfrm>
        </p:spPr>
        <p:txBody>
          <a:bodyPr/>
          <a:lstStyle/>
          <a:p>
            <a:r>
              <a:rPr lang="en-US" err="1"/>
              <a:t>Diketahui</a:t>
            </a:r>
            <a:r>
              <a:rPr lang="en-US"/>
              <a:t> DAG </a:t>
            </a:r>
            <a:r>
              <a:rPr lang="en-US" err="1"/>
              <a:t>berikut</a:t>
            </a:r>
            <a:r>
              <a:rPr lang="en-US"/>
              <a:t>:</a:t>
            </a:r>
            <a:endParaRPr lang="id-ID"/>
          </a:p>
        </p:txBody>
      </p:sp>
      <p:sp>
        <p:nvSpPr>
          <p:cNvPr id="4" name="Oval 3"/>
          <p:cNvSpPr/>
          <p:nvPr/>
        </p:nvSpPr>
        <p:spPr>
          <a:xfrm>
            <a:off x="595745" y="3810000"/>
            <a:ext cx="471055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2769612"/>
            <a:ext cx="566736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5029200"/>
            <a:ext cx="56673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0"/>
            <a:ext cx="56673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545" y="2769611"/>
            <a:ext cx="56673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545" y="3810000"/>
            <a:ext cx="56673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545" y="5029127"/>
            <a:ext cx="56673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289805"/>
            <a:ext cx="56673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4509150"/>
            <a:ext cx="56673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761581"/>
            <a:ext cx="56673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2414" y="38539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1744372" y="39462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3018989" y="29191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endParaRPr lang="id-ID"/>
          </a:p>
        </p:txBody>
      </p:sp>
      <p:sp>
        <p:nvSpPr>
          <p:cNvPr id="19" name="TextBox 18"/>
          <p:cNvSpPr txBox="1"/>
          <p:nvPr/>
        </p:nvSpPr>
        <p:spPr>
          <a:xfrm>
            <a:off x="3018989" y="504796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4725475" y="286196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4725475" y="391402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4725475" y="51860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</a:t>
            </a:r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6138699" y="331599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6182387" y="460150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</a:t>
            </a:r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7909645" y="390235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</a:t>
            </a:r>
            <a:endParaRPr lang="id-ID"/>
          </a:p>
        </p:txBody>
      </p:sp>
      <p:cxnSp>
        <p:nvCxnSpPr>
          <p:cNvPr id="15" name="Straight Arrow Connector 14"/>
          <p:cNvCxnSpPr>
            <a:stCxn id="4" idx="6"/>
            <a:endCxn id="6149" idx="1"/>
          </p:cNvCxnSpPr>
          <p:nvPr/>
        </p:nvCxnSpPr>
        <p:spPr>
          <a:xfrm>
            <a:off x="1066800" y="4038600"/>
            <a:ext cx="533400" cy="4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149" idx="0"/>
            <a:endCxn id="6147" idx="1"/>
          </p:cNvCxnSpPr>
          <p:nvPr/>
        </p:nvCxnSpPr>
        <p:spPr>
          <a:xfrm flipV="1">
            <a:off x="1883569" y="3046631"/>
            <a:ext cx="1012032" cy="763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149" idx="2"/>
            <a:endCxn id="6148" idx="1"/>
          </p:cNvCxnSpPr>
          <p:nvPr/>
        </p:nvCxnSpPr>
        <p:spPr>
          <a:xfrm>
            <a:off x="1883569" y="4364037"/>
            <a:ext cx="1012030" cy="942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149" idx="3"/>
            <a:endCxn id="6151" idx="1"/>
          </p:cNvCxnSpPr>
          <p:nvPr/>
        </p:nvCxnSpPr>
        <p:spPr>
          <a:xfrm>
            <a:off x="2166937" y="4087019"/>
            <a:ext cx="24236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147" idx="3"/>
            <a:endCxn id="6150" idx="1"/>
          </p:cNvCxnSpPr>
          <p:nvPr/>
        </p:nvCxnSpPr>
        <p:spPr>
          <a:xfrm flipV="1">
            <a:off x="3462337" y="3046630"/>
            <a:ext cx="11282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147" idx="2"/>
            <a:endCxn id="6151" idx="0"/>
          </p:cNvCxnSpPr>
          <p:nvPr/>
        </p:nvCxnSpPr>
        <p:spPr>
          <a:xfrm>
            <a:off x="3178969" y="3323649"/>
            <a:ext cx="1694945" cy="48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462336" y="4283352"/>
            <a:ext cx="1263139" cy="902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148" idx="3"/>
            <a:endCxn id="6152" idx="1"/>
          </p:cNvCxnSpPr>
          <p:nvPr/>
        </p:nvCxnSpPr>
        <p:spPr>
          <a:xfrm flipV="1">
            <a:off x="3462336" y="5306146"/>
            <a:ext cx="1128209" cy="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45" name="Straight Arrow Connector 6144"/>
          <p:cNvCxnSpPr>
            <a:stCxn id="6150" idx="3"/>
          </p:cNvCxnSpPr>
          <p:nvPr/>
        </p:nvCxnSpPr>
        <p:spPr>
          <a:xfrm>
            <a:off x="5157282" y="3046630"/>
            <a:ext cx="1025105" cy="381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59" name="Straight Arrow Connector 6158"/>
          <p:cNvCxnSpPr>
            <a:stCxn id="6151" idx="3"/>
            <a:endCxn id="6153" idx="1"/>
          </p:cNvCxnSpPr>
          <p:nvPr/>
        </p:nvCxnSpPr>
        <p:spPr>
          <a:xfrm flipV="1">
            <a:off x="5157282" y="3566824"/>
            <a:ext cx="862518" cy="520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61" name="Straight Arrow Connector 6160"/>
          <p:cNvCxnSpPr>
            <a:stCxn id="6151" idx="3"/>
          </p:cNvCxnSpPr>
          <p:nvPr/>
        </p:nvCxnSpPr>
        <p:spPr>
          <a:xfrm>
            <a:off x="5157282" y="4087019"/>
            <a:ext cx="1025105" cy="514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63" name="Straight Arrow Connector 6162"/>
          <p:cNvCxnSpPr>
            <a:stCxn id="6152" idx="3"/>
            <a:endCxn id="6154" idx="1"/>
          </p:cNvCxnSpPr>
          <p:nvPr/>
        </p:nvCxnSpPr>
        <p:spPr>
          <a:xfrm flipV="1">
            <a:off x="5157282" y="4786169"/>
            <a:ext cx="862517" cy="519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65" name="Straight Arrow Connector 6164"/>
          <p:cNvCxnSpPr>
            <a:stCxn id="10" idx="0"/>
            <a:endCxn id="6151" idx="2"/>
          </p:cNvCxnSpPr>
          <p:nvPr/>
        </p:nvCxnSpPr>
        <p:spPr>
          <a:xfrm flipH="1" flipV="1">
            <a:off x="4873914" y="4364037"/>
            <a:ext cx="16831" cy="822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67" name="Straight Arrow Connector 6166"/>
          <p:cNvCxnSpPr>
            <a:stCxn id="6153" idx="3"/>
          </p:cNvCxnSpPr>
          <p:nvPr/>
        </p:nvCxnSpPr>
        <p:spPr>
          <a:xfrm>
            <a:off x="6586537" y="3566824"/>
            <a:ext cx="1323108" cy="335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69" name="Straight Arrow Connector 6168"/>
          <p:cNvCxnSpPr>
            <a:stCxn id="6154" idx="3"/>
          </p:cNvCxnSpPr>
          <p:nvPr/>
        </p:nvCxnSpPr>
        <p:spPr>
          <a:xfrm flipV="1">
            <a:off x="6586536" y="4130952"/>
            <a:ext cx="1185864" cy="655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71" name="TextBox 6170"/>
          <p:cNvSpPr txBox="1"/>
          <p:nvPr/>
        </p:nvSpPr>
        <p:spPr>
          <a:xfrm>
            <a:off x="688444" y="3428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id-ID"/>
          </a:p>
        </p:txBody>
      </p:sp>
      <p:sp>
        <p:nvSpPr>
          <p:cNvPr id="60" name="TextBox 59"/>
          <p:cNvSpPr txBox="1"/>
          <p:nvPr/>
        </p:nvSpPr>
        <p:spPr>
          <a:xfrm>
            <a:off x="2163775" y="367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endParaRPr lang="id-ID"/>
          </a:p>
        </p:txBody>
      </p:sp>
      <p:sp>
        <p:nvSpPr>
          <p:cNvPr id="6172" name="TextBox 6171"/>
          <p:cNvSpPr txBox="1"/>
          <p:nvPr/>
        </p:nvSpPr>
        <p:spPr>
          <a:xfrm>
            <a:off x="3462336" y="2584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  <a:endParaRPr lang="id-ID"/>
          </a:p>
        </p:txBody>
      </p:sp>
      <p:sp>
        <p:nvSpPr>
          <p:cNvPr id="6173" name="TextBox 6172"/>
          <p:cNvSpPr txBox="1"/>
          <p:nvPr/>
        </p:nvSpPr>
        <p:spPr>
          <a:xfrm>
            <a:off x="5157282" y="27344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  <a:endParaRPr lang="id-ID"/>
          </a:p>
        </p:txBody>
      </p:sp>
      <p:sp>
        <p:nvSpPr>
          <p:cNvPr id="6174" name="TextBox 6173"/>
          <p:cNvSpPr txBox="1"/>
          <p:nvPr/>
        </p:nvSpPr>
        <p:spPr>
          <a:xfrm>
            <a:off x="5157282" y="3685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  <a:endParaRPr lang="id-ID"/>
          </a:p>
        </p:txBody>
      </p:sp>
      <p:sp>
        <p:nvSpPr>
          <p:cNvPr id="6175" name="TextBox 6174"/>
          <p:cNvSpPr txBox="1"/>
          <p:nvPr/>
        </p:nvSpPr>
        <p:spPr>
          <a:xfrm>
            <a:off x="3484129" y="5398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  <a:endParaRPr lang="id-ID"/>
          </a:p>
        </p:txBody>
      </p:sp>
      <p:sp>
        <p:nvSpPr>
          <p:cNvPr id="33" name="TextBox 32"/>
          <p:cNvSpPr txBox="1"/>
          <p:nvPr/>
        </p:nvSpPr>
        <p:spPr>
          <a:xfrm>
            <a:off x="5157559" y="5370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  <a:endParaRPr lang="id-ID"/>
          </a:p>
        </p:txBody>
      </p:sp>
      <p:sp>
        <p:nvSpPr>
          <p:cNvPr id="34" name="TextBox 33"/>
          <p:cNvSpPr txBox="1"/>
          <p:nvPr/>
        </p:nvSpPr>
        <p:spPr>
          <a:xfrm>
            <a:off x="6618316" y="3110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endParaRPr lang="id-ID"/>
          </a:p>
        </p:txBody>
      </p:sp>
      <p:sp>
        <p:nvSpPr>
          <p:cNvPr id="35" name="TextBox 34"/>
          <p:cNvSpPr txBox="1"/>
          <p:nvPr/>
        </p:nvSpPr>
        <p:spPr>
          <a:xfrm>
            <a:off x="6618316" y="4860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  <a:endParaRPr lang="id-ID"/>
          </a:p>
        </p:txBody>
      </p:sp>
      <p:sp>
        <p:nvSpPr>
          <p:cNvPr id="36" name="TextBox 35"/>
          <p:cNvSpPr txBox="1"/>
          <p:nvPr/>
        </p:nvSpPr>
        <p:spPr>
          <a:xfrm>
            <a:off x="7917367" y="43244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8106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A5AE-095F-77AC-B98C-76F4DC2E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PR 12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9B96-7C41-FD68-2A49-EE45E1A2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D" err="1"/>
              <a:t>Kelompok</a:t>
            </a:r>
            <a:r>
              <a:rPr lang="en-ID"/>
              <a:t> no </a:t>
            </a:r>
            <a:r>
              <a:rPr lang="en-ID" err="1"/>
              <a:t>ganjil</a:t>
            </a:r>
            <a:r>
              <a:rPr lang="en-ID"/>
              <a:t>: Latihan </a:t>
            </a:r>
            <a:r>
              <a:rPr lang="en-ID" err="1"/>
              <a:t>Soal</a:t>
            </a:r>
            <a:r>
              <a:rPr lang="en-ID"/>
              <a:t> dan </a:t>
            </a:r>
            <a:r>
              <a:rPr lang="en-ID" err="1"/>
              <a:t>gunakan</a:t>
            </a:r>
            <a:r>
              <a:rPr lang="en-ID"/>
              <a:t> digraph pada no A </a:t>
            </a:r>
          </a:p>
          <a:p>
            <a:pPr>
              <a:defRPr/>
            </a:pPr>
            <a:r>
              <a:rPr lang="en-ID" err="1"/>
              <a:t>Kelompok</a:t>
            </a:r>
            <a:r>
              <a:rPr lang="en-ID"/>
              <a:t> no </a:t>
            </a:r>
            <a:r>
              <a:rPr lang="en-ID" err="1"/>
              <a:t>genap</a:t>
            </a:r>
            <a:r>
              <a:rPr lang="en-ID"/>
              <a:t>: Latihan </a:t>
            </a:r>
            <a:r>
              <a:rPr lang="en-ID" err="1"/>
              <a:t>soal</a:t>
            </a:r>
            <a:r>
              <a:rPr lang="en-ID"/>
              <a:t> dan </a:t>
            </a:r>
            <a:r>
              <a:rPr lang="en-ID" err="1"/>
              <a:t>gunakan</a:t>
            </a:r>
            <a:r>
              <a:rPr lang="en-ID"/>
              <a:t> digraph pada no B </a:t>
            </a:r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769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Praktikum</a:t>
            </a:r>
            <a:r>
              <a:rPr lang="en-US"/>
              <a:t> Java 12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4525963"/>
          </a:xfrm>
        </p:spPr>
        <p:txBody>
          <a:bodyPr/>
          <a:lstStyle/>
          <a:p>
            <a:r>
              <a:rPr lang="en-US" err="1"/>
              <a:t>Buat</a:t>
            </a:r>
            <a:r>
              <a:rPr lang="en-US"/>
              <a:t> program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mengimplementasikan</a:t>
            </a:r>
            <a:r>
              <a:rPr lang="en-US"/>
              <a:t> Minimum Spanning Tree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algoritma</a:t>
            </a:r>
            <a:r>
              <a:rPr lang="en-US"/>
              <a:t> Prim (</a:t>
            </a:r>
            <a:r>
              <a:rPr lang="en-US" err="1"/>
              <a:t>kelompok</a:t>
            </a:r>
            <a:r>
              <a:rPr lang="en-US"/>
              <a:t> </a:t>
            </a:r>
            <a:r>
              <a:rPr lang="en-US" err="1"/>
              <a:t>ganjil</a:t>
            </a:r>
            <a:r>
              <a:rPr lang="en-US"/>
              <a:t>) dan Kruskal (</a:t>
            </a:r>
            <a:r>
              <a:rPr lang="en-US" err="1"/>
              <a:t>kelompok</a:t>
            </a:r>
            <a:r>
              <a:rPr lang="en-US"/>
              <a:t> </a:t>
            </a:r>
            <a:r>
              <a:rPr lang="en-US" err="1"/>
              <a:t>genap</a:t>
            </a:r>
            <a:r>
              <a:rPr lang="en-US"/>
              <a:t>).</a:t>
            </a:r>
          </a:p>
          <a:p>
            <a:r>
              <a:rPr lang="en-US"/>
              <a:t>Uji program </a:t>
            </a:r>
            <a:r>
              <a:rPr lang="en-US" err="1"/>
              <a:t>dengan</a:t>
            </a:r>
            <a:r>
              <a:rPr lang="en-US"/>
              <a:t> slide 27 pada </a:t>
            </a:r>
            <a:r>
              <a:rPr lang="en-US" err="1"/>
              <a:t>Pertemuan</a:t>
            </a:r>
            <a:r>
              <a:rPr lang="en-US"/>
              <a:t> 11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393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Praktikum</a:t>
            </a:r>
            <a:r>
              <a:rPr lang="en-US"/>
              <a:t> Java 13</a:t>
            </a:r>
            <a:br>
              <a:rPr lang="en-US"/>
            </a:br>
            <a:r>
              <a:rPr lang="en-US" sz="4000"/>
              <a:t>(</a:t>
            </a:r>
            <a:r>
              <a:rPr lang="en-US" sz="4000" err="1"/>
              <a:t>untuk</a:t>
            </a:r>
            <a:r>
              <a:rPr lang="en-US" sz="4000"/>
              <a:t> </a:t>
            </a:r>
            <a:r>
              <a:rPr lang="en-US" sz="4000" err="1"/>
              <a:t>minggu</a:t>
            </a:r>
            <a:r>
              <a:rPr lang="en-US" sz="4000"/>
              <a:t> </a:t>
            </a:r>
            <a:r>
              <a:rPr lang="en-US" sz="4000" err="1"/>
              <a:t>ke</a:t>
            </a:r>
            <a:r>
              <a:rPr lang="en-US" sz="4000"/>
              <a:t> 13)</a:t>
            </a:r>
            <a:endParaRPr lang="id-ID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4221164"/>
          </a:xfrm>
        </p:spPr>
        <p:txBody>
          <a:bodyPr/>
          <a:lstStyle/>
          <a:p>
            <a:r>
              <a:rPr lang="en-US" err="1"/>
              <a:t>Buat</a:t>
            </a:r>
            <a:r>
              <a:rPr lang="en-US"/>
              <a:t> program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mengimplementasikan</a:t>
            </a:r>
            <a:r>
              <a:rPr lang="en-US"/>
              <a:t> Topological ordering</a:t>
            </a:r>
          </a:p>
          <a:p>
            <a:r>
              <a:rPr lang="en-US"/>
              <a:t>Uji program </a:t>
            </a:r>
            <a:r>
              <a:rPr lang="en-US" err="1"/>
              <a:t>dengan</a:t>
            </a:r>
            <a:r>
              <a:rPr lang="en-US"/>
              <a:t> DAG di slide 3 (</a:t>
            </a:r>
            <a:r>
              <a:rPr lang="en-US" err="1"/>
              <a:t>kelompok</a:t>
            </a:r>
            <a:r>
              <a:rPr lang="en-US"/>
              <a:t> </a:t>
            </a:r>
            <a:r>
              <a:rPr lang="en-US" err="1"/>
              <a:t>ganjil</a:t>
            </a:r>
            <a:r>
              <a:rPr lang="en-US"/>
              <a:t>) dan slide 6 (</a:t>
            </a:r>
            <a:r>
              <a:rPr lang="en-US" err="1"/>
              <a:t>kelompok</a:t>
            </a:r>
            <a:r>
              <a:rPr lang="en-US"/>
              <a:t> </a:t>
            </a:r>
            <a:r>
              <a:rPr lang="en-US" err="1"/>
              <a:t>genap</a:t>
            </a:r>
            <a:r>
              <a:rPr lang="en-US"/>
              <a:t>) pada </a:t>
            </a:r>
            <a:r>
              <a:rPr lang="en-US" err="1"/>
              <a:t>Pertemuan</a:t>
            </a:r>
            <a:r>
              <a:rPr lang="en-US"/>
              <a:t> 12 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26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DAG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/>
              <a:t>Direct Acyclic Graph:</a:t>
            </a:r>
          </a:p>
          <a:p>
            <a:pPr marL="0" indent="0">
              <a:buNone/>
            </a:pPr>
            <a:r>
              <a:rPr lang="en-US"/>
              <a:t>Graph </a:t>
            </a:r>
            <a:r>
              <a:rPr lang="en-US" err="1"/>
              <a:t>berarah</a:t>
            </a:r>
            <a:r>
              <a:rPr lang="en-US"/>
              <a:t> (direct graph/digraph) yang </a:t>
            </a:r>
            <a:r>
              <a:rPr lang="en-US" err="1"/>
              <a:t>tidak</a:t>
            </a:r>
            <a:r>
              <a:rPr lang="en-US"/>
              <a:t> </a:t>
            </a:r>
            <a:r>
              <a:rPr lang="en-US" err="1"/>
              <a:t>mengandung</a:t>
            </a:r>
            <a:r>
              <a:rPr lang="en-US"/>
              <a:t> </a:t>
            </a:r>
            <a:r>
              <a:rPr lang="en-US" err="1"/>
              <a:t>siklus</a:t>
            </a:r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7239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030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Terima</a:t>
            </a:r>
            <a:r>
              <a:rPr lang="en-US"/>
              <a:t> </a:t>
            </a:r>
            <a:r>
              <a:rPr lang="en-US" err="1"/>
              <a:t>kasih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96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4000"/>
              <a:t>Topological Ordering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en-US" sz="3200"/>
              <a:t>Topological ordering </a:t>
            </a:r>
            <a:r>
              <a:rPr lang="en-US" altLang="en-US" sz="3200" err="1"/>
              <a:t>atau</a:t>
            </a:r>
            <a:r>
              <a:rPr lang="en-US" altLang="en-US" sz="3200"/>
              <a:t> </a:t>
            </a:r>
            <a:r>
              <a:rPr lang="en-US" altLang="en-US" sz="3200" err="1"/>
              <a:t>disebut</a:t>
            </a:r>
            <a:r>
              <a:rPr lang="en-US" altLang="en-US" sz="3200"/>
              <a:t> juga topological sort </a:t>
            </a:r>
            <a:r>
              <a:rPr lang="en-US" altLang="en-US" sz="3200" err="1"/>
              <a:t>hanya</a:t>
            </a:r>
            <a:r>
              <a:rPr lang="en-US" altLang="en-US" sz="3200"/>
              <a:t> </a:t>
            </a:r>
            <a:r>
              <a:rPr lang="en-US" altLang="en-US" sz="3200" err="1"/>
              <a:t>dapat</a:t>
            </a:r>
            <a:r>
              <a:rPr lang="en-US" altLang="en-US" sz="3200"/>
              <a:t> </a:t>
            </a:r>
            <a:r>
              <a:rPr lang="en-US" altLang="en-US" sz="3200" err="1"/>
              <a:t>diterapkan</a:t>
            </a:r>
            <a:r>
              <a:rPr lang="en-US" altLang="en-US" sz="3200"/>
              <a:t> </a:t>
            </a:r>
            <a:r>
              <a:rPr lang="en-US" altLang="en-US" sz="3200" err="1"/>
              <a:t>pada</a:t>
            </a:r>
            <a:r>
              <a:rPr lang="en-US" altLang="en-US" sz="3200"/>
              <a:t> digraph yang </a:t>
            </a:r>
            <a:r>
              <a:rPr lang="en-US" altLang="en-US" sz="3200" err="1"/>
              <a:t>tidak</a:t>
            </a:r>
            <a:r>
              <a:rPr lang="en-US" altLang="en-US" sz="3200"/>
              <a:t> </a:t>
            </a:r>
            <a:r>
              <a:rPr lang="en-US" altLang="en-US" sz="3200" err="1"/>
              <a:t>mengandung</a:t>
            </a:r>
            <a:r>
              <a:rPr lang="en-US" altLang="en-US" sz="3200"/>
              <a:t> cycle </a:t>
            </a:r>
            <a:r>
              <a:rPr lang="en-US" altLang="en-US" sz="3200" err="1"/>
              <a:t>atau</a:t>
            </a:r>
            <a:r>
              <a:rPr lang="en-US" altLang="en-US" sz="3200"/>
              <a:t> Direct Acyclic Graph (DAG)</a:t>
            </a:r>
          </a:p>
          <a:p>
            <a:pPr marL="609600" lvl="0" indent="-609600">
              <a:lnSpc>
                <a:spcPct val="80000"/>
              </a:lnSpc>
            </a:pPr>
            <a:r>
              <a:rPr lang="en-US" altLang="en-US" sz="3200" err="1">
                <a:solidFill>
                  <a:prstClr val="black"/>
                </a:solidFill>
              </a:rPr>
              <a:t>Definisi</a:t>
            </a:r>
            <a:r>
              <a:rPr lang="en-US" altLang="en-US" sz="3200">
                <a:solidFill>
                  <a:prstClr val="black"/>
                </a:solidFill>
              </a:rPr>
              <a:t>: </a:t>
            </a:r>
            <a:r>
              <a:rPr lang="en-US" altLang="en-US" sz="3200" err="1">
                <a:solidFill>
                  <a:prstClr val="black"/>
                </a:solidFill>
              </a:rPr>
              <a:t>Menyusun</a:t>
            </a:r>
            <a:r>
              <a:rPr lang="en-US" altLang="en-US" sz="3200">
                <a:solidFill>
                  <a:prstClr val="black"/>
                </a:solidFill>
              </a:rPr>
              <a:t> vertex-vertex </a:t>
            </a:r>
            <a:r>
              <a:rPr lang="en-US" altLang="en-US" sz="3200" err="1">
                <a:solidFill>
                  <a:prstClr val="black"/>
                </a:solidFill>
              </a:rPr>
              <a:t>dari</a:t>
            </a:r>
            <a:r>
              <a:rPr lang="en-US" altLang="en-US" sz="3200">
                <a:solidFill>
                  <a:prstClr val="black"/>
                </a:solidFill>
              </a:rPr>
              <a:t>  DAG G </a:t>
            </a:r>
            <a:r>
              <a:rPr lang="en-US" altLang="en-US" sz="3200" err="1">
                <a:solidFill>
                  <a:prstClr val="black"/>
                </a:solidFill>
              </a:rPr>
              <a:t>menjadi</a:t>
            </a:r>
            <a:r>
              <a:rPr lang="en-US" altLang="en-US" sz="3200">
                <a:solidFill>
                  <a:prstClr val="black"/>
                </a:solidFill>
              </a:rPr>
              <a:t> linear list L </a:t>
            </a:r>
            <a:r>
              <a:rPr lang="en-US" altLang="en-US" sz="3200" err="1">
                <a:solidFill>
                  <a:prstClr val="black"/>
                </a:solidFill>
              </a:rPr>
              <a:t>sedemikian</a:t>
            </a:r>
            <a:r>
              <a:rPr lang="en-US" altLang="en-US" sz="3200">
                <a:solidFill>
                  <a:prstClr val="black"/>
                </a:solidFill>
              </a:rPr>
              <a:t> </a:t>
            </a:r>
            <a:r>
              <a:rPr lang="en-US" altLang="en-US" sz="3200" err="1">
                <a:solidFill>
                  <a:prstClr val="black"/>
                </a:solidFill>
              </a:rPr>
              <a:t>sehingga</a:t>
            </a:r>
            <a:r>
              <a:rPr lang="en-US" altLang="en-US" sz="3200">
                <a:solidFill>
                  <a:prstClr val="black"/>
                </a:solidFill>
              </a:rPr>
              <a:t> </a:t>
            </a:r>
            <a:r>
              <a:rPr lang="en-US" altLang="en-US" sz="3200" err="1">
                <a:solidFill>
                  <a:prstClr val="black"/>
                </a:solidFill>
              </a:rPr>
              <a:t>jika</a:t>
            </a:r>
            <a:r>
              <a:rPr lang="en-US" altLang="en-US" sz="3200">
                <a:solidFill>
                  <a:prstClr val="black"/>
                </a:solidFill>
              </a:rPr>
              <a:t> </a:t>
            </a:r>
            <a:r>
              <a:rPr lang="en-US" altLang="en-US" sz="3200" err="1">
                <a:solidFill>
                  <a:prstClr val="black"/>
                </a:solidFill>
              </a:rPr>
              <a:t>ada</a:t>
            </a:r>
            <a:r>
              <a:rPr lang="en-US" altLang="en-US" sz="3200">
                <a:solidFill>
                  <a:prstClr val="black"/>
                </a:solidFill>
              </a:rPr>
              <a:t> edge </a:t>
            </a:r>
            <a:r>
              <a:rPr lang="en-US" altLang="en-US" sz="3200" err="1">
                <a:solidFill>
                  <a:prstClr val="black"/>
                </a:solidFill>
              </a:rPr>
              <a:t>dari</a:t>
            </a:r>
            <a:r>
              <a:rPr lang="en-US" altLang="en-US" sz="3200">
                <a:solidFill>
                  <a:prstClr val="black"/>
                </a:solidFill>
              </a:rPr>
              <a:t> vertex A </a:t>
            </a:r>
            <a:r>
              <a:rPr lang="en-US" altLang="en-US" sz="3200" err="1">
                <a:solidFill>
                  <a:prstClr val="black"/>
                </a:solidFill>
              </a:rPr>
              <a:t>ke</a:t>
            </a:r>
            <a:r>
              <a:rPr lang="en-US" altLang="en-US" sz="3200">
                <a:solidFill>
                  <a:prstClr val="black"/>
                </a:solidFill>
              </a:rPr>
              <a:t> vertex B </a:t>
            </a:r>
            <a:r>
              <a:rPr lang="en-US" altLang="en-US" sz="3200" err="1">
                <a:solidFill>
                  <a:prstClr val="black"/>
                </a:solidFill>
              </a:rPr>
              <a:t>maka</a:t>
            </a:r>
            <a:r>
              <a:rPr lang="en-US" altLang="en-US" sz="3200">
                <a:solidFill>
                  <a:prstClr val="black"/>
                </a:solidFill>
              </a:rPr>
              <a:t> A </a:t>
            </a:r>
            <a:r>
              <a:rPr lang="en-US" altLang="en-US" sz="3200" err="1">
                <a:solidFill>
                  <a:prstClr val="black"/>
                </a:solidFill>
              </a:rPr>
              <a:t>berada</a:t>
            </a:r>
            <a:r>
              <a:rPr lang="en-US" altLang="en-US" sz="3200">
                <a:solidFill>
                  <a:prstClr val="black"/>
                </a:solidFill>
              </a:rPr>
              <a:t> di </a:t>
            </a:r>
            <a:r>
              <a:rPr lang="en-US" altLang="en-US" sz="3200" err="1">
                <a:solidFill>
                  <a:prstClr val="black"/>
                </a:solidFill>
              </a:rPr>
              <a:t>depan</a:t>
            </a:r>
            <a:r>
              <a:rPr lang="en-US" altLang="en-US" sz="3200">
                <a:solidFill>
                  <a:prstClr val="black"/>
                </a:solidFill>
              </a:rPr>
              <a:t> B </a:t>
            </a:r>
            <a:r>
              <a:rPr lang="en-US" altLang="en-US" sz="3200" err="1">
                <a:solidFill>
                  <a:prstClr val="black"/>
                </a:solidFill>
              </a:rPr>
              <a:t>dalam</a:t>
            </a:r>
            <a:r>
              <a:rPr lang="en-US" altLang="en-US" sz="3200">
                <a:solidFill>
                  <a:prstClr val="black"/>
                </a:solidFill>
              </a:rPr>
              <a:t> list L</a:t>
            </a:r>
          </a:p>
          <a:p>
            <a:pPr marL="609600" indent="-609600">
              <a:lnSpc>
                <a:spcPct val="80000"/>
              </a:lnSpc>
            </a:pPr>
            <a:endParaRPr lang="en-US" altLang="en-US" sz="3200"/>
          </a:p>
          <a:p>
            <a:pPr marL="609600" indent="-609600">
              <a:lnSpc>
                <a:spcPct val="8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99827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4000"/>
              <a:t>Topological Ordering (2)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609600" lvl="0" indent="-609600">
              <a:lnSpc>
                <a:spcPct val="80000"/>
              </a:lnSpc>
            </a:pPr>
            <a:r>
              <a:rPr lang="en-US" altLang="en-US" sz="3200" err="1">
                <a:solidFill>
                  <a:prstClr val="black"/>
                </a:solidFill>
              </a:rPr>
              <a:t>Aplikasi</a:t>
            </a:r>
            <a:r>
              <a:rPr lang="en-US" altLang="en-US" sz="3200">
                <a:solidFill>
                  <a:prstClr val="black"/>
                </a:solidFill>
              </a:rPr>
              <a:t> Topological ordering </a:t>
            </a:r>
          </a:p>
          <a:p>
            <a:pPr marL="514350" lvl="0" indent="-514350">
              <a:lnSpc>
                <a:spcPct val="80000"/>
              </a:lnSpc>
              <a:buAutoNum type="arabicPeriod"/>
            </a:pPr>
            <a:r>
              <a:rPr lang="en-US" altLang="en-US" sz="3200" err="1">
                <a:solidFill>
                  <a:prstClr val="black"/>
                </a:solidFill>
              </a:rPr>
              <a:t>Menyusun</a:t>
            </a:r>
            <a:r>
              <a:rPr lang="en-US" altLang="en-US" sz="3200">
                <a:solidFill>
                  <a:prstClr val="black"/>
                </a:solidFill>
              </a:rPr>
              <a:t> </a:t>
            </a:r>
            <a:r>
              <a:rPr lang="en-US" altLang="en-US" sz="3200" err="1">
                <a:solidFill>
                  <a:prstClr val="black"/>
                </a:solidFill>
              </a:rPr>
              <a:t>mata</a:t>
            </a:r>
            <a:r>
              <a:rPr lang="en-US" altLang="en-US" sz="3200">
                <a:solidFill>
                  <a:prstClr val="black"/>
                </a:solidFill>
              </a:rPr>
              <a:t> </a:t>
            </a:r>
            <a:r>
              <a:rPr lang="en-US" altLang="en-US" sz="3200" err="1">
                <a:solidFill>
                  <a:prstClr val="black"/>
                </a:solidFill>
              </a:rPr>
              <a:t>kuliah</a:t>
            </a:r>
            <a:r>
              <a:rPr lang="en-US" altLang="en-US" sz="3200">
                <a:solidFill>
                  <a:prstClr val="black"/>
                </a:solidFill>
              </a:rPr>
              <a:t> </a:t>
            </a:r>
            <a:r>
              <a:rPr lang="en-US" altLang="en-US" sz="3200" err="1">
                <a:solidFill>
                  <a:prstClr val="black"/>
                </a:solidFill>
              </a:rPr>
              <a:t>prasyarat</a:t>
            </a:r>
            <a:endParaRPr lang="en-US" altLang="en-US" sz="3200">
              <a:solidFill>
                <a:prstClr val="black"/>
              </a:solidFill>
            </a:endParaRPr>
          </a:p>
          <a:p>
            <a:pPr marL="514350" lvl="0" indent="-514350">
              <a:lnSpc>
                <a:spcPct val="80000"/>
              </a:lnSpc>
              <a:buAutoNum type="arabicPeriod"/>
            </a:pPr>
            <a:r>
              <a:rPr lang="en-US" altLang="en-US" sz="3200" err="1">
                <a:solidFill>
                  <a:prstClr val="black"/>
                </a:solidFill>
              </a:rPr>
              <a:t>Menjadwalkan</a:t>
            </a:r>
            <a:r>
              <a:rPr lang="en-US" altLang="en-US" sz="3200">
                <a:solidFill>
                  <a:prstClr val="black"/>
                </a:solidFill>
              </a:rPr>
              <a:t> </a:t>
            </a:r>
            <a:r>
              <a:rPr lang="en-US" altLang="en-US" sz="3200" err="1">
                <a:solidFill>
                  <a:prstClr val="black"/>
                </a:solidFill>
              </a:rPr>
              <a:t>pekerjaan</a:t>
            </a:r>
            <a:r>
              <a:rPr lang="en-US" altLang="en-US" sz="3200">
                <a:solidFill>
                  <a:prstClr val="black"/>
                </a:solidFill>
              </a:rPr>
              <a:t> </a:t>
            </a:r>
            <a:r>
              <a:rPr lang="en-US" altLang="en-US" sz="3200" err="1">
                <a:solidFill>
                  <a:prstClr val="black"/>
                </a:solidFill>
              </a:rPr>
              <a:t>dalam</a:t>
            </a:r>
            <a:r>
              <a:rPr lang="en-US" altLang="en-US" sz="3200">
                <a:solidFill>
                  <a:prstClr val="black"/>
                </a:solidFill>
              </a:rPr>
              <a:t> </a:t>
            </a:r>
            <a:r>
              <a:rPr lang="en-US" altLang="en-US" sz="3200" err="1">
                <a:solidFill>
                  <a:prstClr val="black"/>
                </a:solidFill>
              </a:rPr>
              <a:t>suatu</a:t>
            </a:r>
            <a:r>
              <a:rPr lang="en-US" altLang="en-US" sz="3200">
                <a:solidFill>
                  <a:prstClr val="black"/>
                </a:solidFill>
              </a:rPr>
              <a:t> </a:t>
            </a:r>
            <a:r>
              <a:rPr lang="en-US" altLang="en-US" sz="3200" err="1">
                <a:solidFill>
                  <a:prstClr val="black"/>
                </a:solidFill>
              </a:rPr>
              <a:t>proyek</a:t>
            </a:r>
            <a:r>
              <a:rPr lang="en-US" altLang="en-US" sz="3200">
                <a:solidFill>
                  <a:prstClr val="black"/>
                </a:solidFill>
              </a:rPr>
              <a:t> (task network)</a:t>
            </a:r>
          </a:p>
          <a:p>
            <a:pPr marL="609600" indent="-609600">
              <a:lnSpc>
                <a:spcPct val="80000"/>
              </a:lnSpc>
            </a:pPr>
            <a:endParaRPr lang="en-US" altLang="en-US" sz="2800"/>
          </a:p>
          <a:p>
            <a:pPr marL="609600" indent="-609600">
              <a:lnSpc>
                <a:spcPct val="80000"/>
              </a:lnSpc>
            </a:pPr>
            <a:endParaRPr lang="en-US" alt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4363"/>
            <a:ext cx="8915400" cy="2317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31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4000" dirty="0"/>
              <a:t>Topological Ordering (3)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en-US" sz="2800" dirty="0" err="1"/>
              <a:t>Contoh</a:t>
            </a:r>
            <a:r>
              <a:rPr lang="en-US" altLang="en-US" sz="2800" dirty="0"/>
              <a:t>: DAG </a:t>
            </a:r>
            <a:r>
              <a:rPr lang="en-US" altLang="en-US" sz="2800" dirty="0" err="1"/>
              <a:t>berikut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menunjukkan</a:t>
            </a:r>
            <a:r>
              <a:rPr lang="en-US" altLang="en-US" sz="2800" dirty="0"/>
              <a:t>  </a:t>
            </a:r>
            <a:r>
              <a:rPr lang="en-US" altLang="en-US" sz="2800" dirty="0" err="1"/>
              <a:t>prasyarat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mata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kuliah</a:t>
            </a:r>
            <a:r>
              <a:rPr lang="en-US" altLang="en-US" sz="2800" dirty="0"/>
              <a:t>. 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mengambil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mk</a:t>
            </a:r>
            <a:r>
              <a:rPr lang="en-US" altLang="en-US" sz="2800" dirty="0"/>
              <a:t> cs10 </a:t>
            </a:r>
            <a:r>
              <a:rPr lang="en-US" altLang="en-US" sz="2800" dirty="0" err="1"/>
              <a:t>maka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harus</a:t>
            </a:r>
            <a:r>
              <a:rPr lang="en-US" altLang="en-US" sz="2800" dirty="0"/>
              <a:t> lulus </a:t>
            </a:r>
            <a:r>
              <a:rPr lang="en-US" altLang="en-US" sz="2800" dirty="0" err="1"/>
              <a:t>mk</a:t>
            </a:r>
            <a:r>
              <a:rPr lang="en-US" altLang="en-US" sz="2800" dirty="0"/>
              <a:t> cs1, cs2, cs4, c7 dan cs9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cs1, cs2 dan cs5.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/>
          </a:p>
          <a:p>
            <a:pPr marL="609600" indent="-609600">
              <a:lnSpc>
                <a:spcPct val="80000"/>
              </a:lnSpc>
            </a:pPr>
            <a:endParaRPr lang="en-US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52800"/>
            <a:ext cx="6553200" cy="283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53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4000"/>
              <a:t>Topological Ordering (4)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en-US" sz="2800" err="1"/>
              <a:t>Algoritma</a:t>
            </a:r>
            <a:r>
              <a:rPr lang="en-US" altLang="en-US" sz="2800"/>
              <a:t> </a:t>
            </a:r>
            <a:r>
              <a:rPr lang="en-US" altLang="en-US" sz="2800" err="1"/>
              <a:t>umum</a:t>
            </a:r>
            <a:r>
              <a:rPr lang="en-US" altLang="en-US" sz="2800"/>
              <a:t>:</a:t>
            </a:r>
          </a:p>
          <a:p>
            <a:pPr marL="609600" indent="-609600">
              <a:lnSpc>
                <a:spcPct val="80000"/>
              </a:lnSpc>
              <a:buFontTx/>
              <a:buAutoNum type="arabicParenBoth"/>
            </a:pPr>
            <a:r>
              <a:rPr lang="en-US" altLang="en-US" sz="2800" err="1"/>
              <a:t>Cari</a:t>
            </a:r>
            <a:r>
              <a:rPr lang="en-US" altLang="en-US" sz="2800"/>
              <a:t> </a:t>
            </a:r>
            <a:r>
              <a:rPr lang="en-US" altLang="en-US" sz="2800" err="1"/>
              <a:t>semua</a:t>
            </a:r>
            <a:r>
              <a:rPr lang="en-US" altLang="en-US" sz="2800"/>
              <a:t> vertex  yang </a:t>
            </a:r>
            <a:r>
              <a:rPr lang="en-US" altLang="en-US" sz="2800" err="1"/>
              <a:t>indegree</a:t>
            </a:r>
            <a:r>
              <a:rPr lang="en-US" altLang="en-US" sz="2800"/>
              <a:t> = 0</a:t>
            </a:r>
          </a:p>
          <a:p>
            <a:pPr marL="609600" indent="-609600">
              <a:lnSpc>
                <a:spcPct val="80000"/>
              </a:lnSpc>
              <a:buFontTx/>
              <a:buAutoNum type="arabicParenBoth"/>
            </a:pPr>
            <a:r>
              <a:rPr lang="en-US" altLang="en-US" sz="2800" err="1"/>
              <a:t>Masukkan</a:t>
            </a:r>
            <a:r>
              <a:rPr lang="en-US" altLang="en-US" sz="2800"/>
              <a:t> </a:t>
            </a:r>
            <a:r>
              <a:rPr lang="en-US" altLang="en-US" sz="2800" err="1"/>
              <a:t>ke</a:t>
            </a:r>
            <a:r>
              <a:rPr lang="en-US" altLang="en-US" sz="2800"/>
              <a:t> list L, “</a:t>
            </a:r>
            <a:r>
              <a:rPr lang="en-US" altLang="en-US" sz="2800" err="1"/>
              <a:t>hapus</a:t>
            </a:r>
            <a:r>
              <a:rPr lang="en-US" altLang="en-US" sz="2800"/>
              <a:t>” vertex </a:t>
            </a:r>
            <a:r>
              <a:rPr lang="en-US" altLang="en-US" sz="2800" err="1"/>
              <a:t>dan</a:t>
            </a:r>
            <a:r>
              <a:rPr lang="en-US" altLang="en-US" sz="2800"/>
              <a:t> </a:t>
            </a:r>
            <a:r>
              <a:rPr lang="en-US" altLang="en-US" sz="2800" err="1"/>
              <a:t>semua</a:t>
            </a:r>
            <a:r>
              <a:rPr lang="en-US" altLang="en-US" sz="2800"/>
              <a:t> edge yang </a:t>
            </a:r>
            <a:r>
              <a:rPr lang="en-US" altLang="en-US" sz="2800" err="1"/>
              <a:t>keluar</a:t>
            </a:r>
            <a:r>
              <a:rPr lang="en-US" altLang="en-US" sz="2800"/>
              <a:t> </a:t>
            </a:r>
            <a:r>
              <a:rPr lang="en-US" altLang="en-US" sz="2800" err="1"/>
              <a:t>dari</a:t>
            </a:r>
            <a:r>
              <a:rPr lang="en-US" altLang="en-US" sz="2800"/>
              <a:t> vertex </a:t>
            </a:r>
            <a:r>
              <a:rPr lang="en-US" altLang="en-US" sz="2800" err="1"/>
              <a:t>tersebut</a:t>
            </a:r>
            <a:r>
              <a:rPr lang="en-US" altLang="en-US" sz="2800"/>
              <a:t> (</a:t>
            </a:r>
            <a:r>
              <a:rPr lang="en-US" altLang="en-US" sz="2800" err="1"/>
              <a:t>indegree</a:t>
            </a:r>
            <a:r>
              <a:rPr lang="en-US" altLang="en-US" sz="2800"/>
              <a:t> </a:t>
            </a:r>
            <a:r>
              <a:rPr lang="en-US" altLang="en-US" sz="2800" err="1"/>
              <a:t>dari</a:t>
            </a:r>
            <a:r>
              <a:rPr lang="en-US" altLang="en-US" sz="2800"/>
              <a:t> vertex successor </a:t>
            </a:r>
            <a:r>
              <a:rPr lang="en-US" altLang="en-US" sz="2800" err="1"/>
              <a:t>dikurangi</a:t>
            </a:r>
            <a:r>
              <a:rPr lang="en-US" altLang="en-US" sz="2800"/>
              <a:t> 1). </a:t>
            </a:r>
          </a:p>
          <a:p>
            <a:pPr marL="609600" indent="-609600">
              <a:lnSpc>
                <a:spcPct val="80000"/>
              </a:lnSpc>
              <a:buFontTx/>
              <a:buAutoNum type="arabicParenBoth"/>
            </a:pPr>
            <a:r>
              <a:rPr lang="en-US" altLang="en-US" sz="2800" err="1"/>
              <a:t>Lakukan</a:t>
            </a:r>
            <a:r>
              <a:rPr lang="en-US" altLang="en-US" sz="2800"/>
              <a:t> </a:t>
            </a:r>
            <a:r>
              <a:rPr lang="en-US" altLang="en-US" sz="2800" err="1"/>
              <a:t>langkah</a:t>
            </a:r>
            <a:r>
              <a:rPr lang="en-US" altLang="en-US" sz="2800"/>
              <a:t> 1 </a:t>
            </a:r>
            <a:r>
              <a:rPr lang="en-US" altLang="en-US" sz="2800" err="1"/>
              <a:t>dan</a:t>
            </a:r>
            <a:r>
              <a:rPr lang="en-US" altLang="en-US" sz="2800"/>
              <a:t> 2 </a:t>
            </a:r>
            <a:r>
              <a:rPr lang="en-US" altLang="en-US" sz="2800" err="1"/>
              <a:t>sampai</a:t>
            </a:r>
            <a:r>
              <a:rPr lang="en-US" altLang="en-US" sz="2800"/>
              <a:t> </a:t>
            </a:r>
            <a:r>
              <a:rPr lang="en-US" altLang="en-US" sz="2800" err="1"/>
              <a:t>semua</a:t>
            </a:r>
            <a:r>
              <a:rPr lang="en-US" altLang="en-US" sz="2800"/>
              <a:t> vertex </a:t>
            </a:r>
            <a:r>
              <a:rPr lang="en-US" altLang="en-US" sz="2800" err="1"/>
              <a:t>dalam</a:t>
            </a:r>
            <a:r>
              <a:rPr lang="en-US" altLang="en-US" sz="2800"/>
              <a:t> graph </a:t>
            </a:r>
            <a:r>
              <a:rPr lang="en-US" altLang="en-US" sz="2800" err="1"/>
              <a:t>masuk</a:t>
            </a:r>
            <a:r>
              <a:rPr lang="en-US" altLang="en-US" sz="2800"/>
              <a:t> </a:t>
            </a:r>
            <a:r>
              <a:rPr lang="en-US" altLang="en-US" sz="2800" err="1"/>
              <a:t>ke</a:t>
            </a:r>
            <a:r>
              <a:rPr lang="en-US" altLang="en-US" sz="2800"/>
              <a:t> list L  </a:t>
            </a:r>
          </a:p>
          <a:p>
            <a:pPr marL="609600" indent="-609600">
              <a:lnSpc>
                <a:spcPct val="80000"/>
              </a:lnSpc>
              <a:buFontTx/>
              <a:buAutoNum type="arabicParenBoth"/>
            </a:pPr>
            <a:r>
              <a:rPr lang="en-US" altLang="en-US" sz="2800" err="1"/>
              <a:t>Jika</a:t>
            </a:r>
            <a:r>
              <a:rPr lang="en-US" altLang="en-US" sz="2800"/>
              <a:t> </a:t>
            </a:r>
            <a:r>
              <a:rPr lang="en-US" altLang="en-US" sz="2800" err="1"/>
              <a:t>masih</a:t>
            </a:r>
            <a:r>
              <a:rPr lang="en-US" altLang="en-US" sz="2800"/>
              <a:t> </a:t>
            </a:r>
            <a:r>
              <a:rPr lang="en-US" altLang="en-US" sz="2800" err="1"/>
              <a:t>ada</a:t>
            </a:r>
            <a:r>
              <a:rPr lang="en-US" altLang="en-US" sz="2800"/>
              <a:t> vertex yang </a:t>
            </a:r>
            <a:r>
              <a:rPr lang="en-US" altLang="en-US" sz="2800" err="1"/>
              <a:t>tersisa</a:t>
            </a:r>
            <a:r>
              <a:rPr lang="en-US" altLang="en-US" sz="2800"/>
              <a:t> </a:t>
            </a:r>
            <a:r>
              <a:rPr lang="en-US" altLang="en-US" sz="2800" err="1"/>
              <a:t>maka</a:t>
            </a:r>
            <a:r>
              <a:rPr lang="en-US" altLang="en-US" sz="2800"/>
              <a:t> digraph </a:t>
            </a:r>
            <a:r>
              <a:rPr lang="en-US" altLang="en-US" sz="2800" err="1"/>
              <a:t>mengandung</a:t>
            </a:r>
            <a:r>
              <a:rPr lang="en-US" altLang="en-US" sz="2800"/>
              <a:t> cycle, topological ordering </a:t>
            </a:r>
            <a:r>
              <a:rPr lang="en-US" altLang="en-US" sz="2800" err="1"/>
              <a:t>tidak</a:t>
            </a:r>
            <a:r>
              <a:rPr lang="en-US" altLang="en-US" sz="2800"/>
              <a:t> </a:t>
            </a:r>
            <a:r>
              <a:rPr lang="en-US" altLang="en-US" sz="2800" err="1"/>
              <a:t>dapat</a:t>
            </a:r>
            <a:r>
              <a:rPr lang="en-US" altLang="en-US" sz="2800"/>
              <a:t> </a:t>
            </a:r>
            <a:r>
              <a:rPr lang="en-US" altLang="en-US" sz="2800" err="1"/>
              <a:t>diterapkan</a:t>
            </a:r>
            <a:r>
              <a:rPr lang="en-US" altLang="en-US" sz="2800"/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20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800" err="1"/>
              <a:t>Catatan</a:t>
            </a:r>
            <a:r>
              <a:rPr lang="en-US" altLang="en-US" sz="2800"/>
              <a:t>: </a:t>
            </a:r>
            <a:r>
              <a:rPr lang="en-US" altLang="en-US" sz="2800" err="1"/>
              <a:t>gunakan</a:t>
            </a:r>
            <a:r>
              <a:rPr lang="en-US" altLang="en-US" sz="2800"/>
              <a:t> Queue </a:t>
            </a:r>
            <a:r>
              <a:rPr lang="en-US" altLang="en-US" sz="2800" err="1"/>
              <a:t>untuk</a:t>
            </a:r>
            <a:r>
              <a:rPr lang="en-US" altLang="en-US" sz="2800"/>
              <a:t> </a:t>
            </a:r>
            <a:r>
              <a:rPr lang="en-US" altLang="en-US" sz="2800" err="1"/>
              <a:t>menampung</a:t>
            </a:r>
            <a:r>
              <a:rPr lang="en-US" altLang="en-US" sz="2800"/>
              <a:t> vertex  yang </a:t>
            </a:r>
            <a:r>
              <a:rPr lang="en-US" altLang="en-US" sz="2800" err="1"/>
              <a:t>indeegree</a:t>
            </a:r>
            <a:r>
              <a:rPr lang="en-US" altLang="en-US" sz="280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412201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0"/>
            <a:ext cx="8229600" cy="762000"/>
          </a:xfrm>
        </p:spPr>
        <p:txBody>
          <a:bodyPr/>
          <a:lstStyle/>
          <a:p>
            <a:r>
              <a:rPr lang="en-US" altLang="en-US" sz="3600"/>
              <a:t> Topological Ordering (5)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err="1"/>
              <a:t>Sebagai</a:t>
            </a:r>
            <a:r>
              <a:rPr lang="en-US" altLang="en-US" sz="2400"/>
              <a:t> </a:t>
            </a:r>
            <a:r>
              <a:rPr lang="en-US" altLang="en-US" sz="2400" err="1"/>
              <a:t>contoh</a:t>
            </a:r>
            <a:r>
              <a:rPr lang="en-US" altLang="en-US" sz="2400"/>
              <a:t> DAG: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Topological ordering </a:t>
            </a:r>
            <a:r>
              <a:rPr lang="en-US" altLang="en-US" sz="2400" err="1"/>
              <a:t>dari</a:t>
            </a:r>
            <a:r>
              <a:rPr lang="en-US" altLang="en-US" sz="2400"/>
              <a:t> DAG: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(1) </a:t>
            </a:r>
            <a:r>
              <a:rPr lang="en-US" altLang="en-US" sz="2400" err="1"/>
              <a:t>Hitung</a:t>
            </a:r>
            <a:r>
              <a:rPr lang="en-US" altLang="en-US" sz="2400"/>
              <a:t> </a:t>
            </a:r>
            <a:r>
              <a:rPr lang="en-US" altLang="en-US" sz="2400" err="1"/>
              <a:t>indegree</a:t>
            </a:r>
            <a:r>
              <a:rPr lang="en-US" altLang="en-US" sz="2400"/>
              <a:t> </a:t>
            </a:r>
            <a:r>
              <a:rPr lang="en-US" altLang="en-US" sz="2400" err="1"/>
              <a:t>dari</a:t>
            </a:r>
            <a:r>
              <a:rPr lang="en-US" altLang="en-US" sz="2400"/>
              <a:t> </a:t>
            </a:r>
            <a:r>
              <a:rPr lang="en-US" altLang="en-US" sz="2400" err="1"/>
              <a:t>semua</a:t>
            </a:r>
            <a:r>
              <a:rPr lang="en-US" altLang="en-US" sz="2400"/>
              <a:t> vertex: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	</a:t>
            </a:r>
            <a:r>
              <a:rPr lang="en-US" altLang="en-US" sz="2400" u="sng"/>
              <a:t>Vertex	</a:t>
            </a:r>
            <a:r>
              <a:rPr lang="en-US" altLang="en-US" sz="2400" u="sng" err="1"/>
              <a:t>Indegree</a:t>
            </a:r>
            <a:r>
              <a:rPr lang="en-US" altLang="en-US" sz="2400" u="sng"/>
              <a:t> </a:t>
            </a:r>
            <a:r>
              <a:rPr lang="en-US" altLang="en-US" sz="2400"/>
              <a:t>	</a:t>
            </a:r>
            <a:r>
              <a:rPr lang="en-US" altLang="en-US" sz="2400" u="sng"/>
              <a:t>Vertex		</a:t>
            </a:r>
            <a:r>
              <a:rPr lang="en-US" altLang="en-US" sz="2400" u="sng" err="1"/>
              <a:t>Indegree</a:t>
            </a:r>
            <a:endParaRPr lang="en-US" altLang="en-US" sz="2400" u="sng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	   </a:t>
            </a:r>
            <a:r>
              <a:rPr lang="en-US" altLang="en-US" sz="2000" b="1"/>
              <a:t>V0		     1		 	     V4		     2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	    V1		     1			     V5		     3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	    V2		     0		     	     V6		     2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	    V3		     5				</a:t>
            </a:r>
            <a:r>
              <a:rPr lang="en-US" altLang="en-US" sz="2400" b="1"/>
              <a:t>	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2590800" y="17526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V0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447800" y="24384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V2</a:t>
            </a: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6096000" y="24384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V4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4953000" y="17526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V1</a:t>
            </a: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3733800" y="24384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V3</a:t>
            </a: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2590800" y="31242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V5</a:t>
            </a: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V6</a:t>
            </a: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 flipV="1">
            <a:off x="1752600" y="1981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048000" y="1905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5410200" y="1981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 flipH="1">
            <a:off x="4114800" y="2057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2971800" y="2133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 flipH="1">
            <a:off x="1905000" y="2667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4191000" y="2667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1828800" y="2819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 flipH="1">
            <a:off x="2971800" y="28194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4191000" y="28194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 flipH="1">
            <a:off x="3048000" y="3429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 flipH="1">
            <a:off x="5410200" y="2819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43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en-US" sz="3600"/>
              <a:t>Topological Ordering (6)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/>
              <a:t>(2) 	Vertex V2 </a:t>
            </a:r>
            <a:r>
              <a:rPr lang="en-US" altLang="en-US" sz="2400" err="1"/>
              <a:t>mempunyai</a:t>
            </a:r>
            <a:r>
              <a:rPr lang="en-US" altLang="en-US" sz="2400"/>
              <a:t> </a:t>
            </a:r>
            <a:r>
              <a:rPr lang="en-US" altLang="en-US" sz="2400" err="1"/>
              <a:t>indegree</a:t>
            </a:r>
            <a:r>
              <a:rPr lang="en-US" altLang="en-US" sz="2400"/>
              <a:t> = 0, </a:t>
            </a:r>
            <a:r>
              <a:rPr lang="en-US" altLang="en-US" sz="2400" err="1"/>
              <a:t>masukkan</a:t>
            </a:r>
            <a:r>
              <a:rPr lang="en-US" altLang="en-US" sz="2400"/>
              <a:t> V2 </a:t>
            </a:r>
            <a:r>
              <a:rPr lang="en-US" altLang="en-US" sz="2400" err="1"/>
              <a:t>ke</a:t>
            </a:r>
            <a:r>
              <a:rPr lang="en-US" altLang="en-US" sz="2400"/>
              <a:t> list L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/>
              <a:t>(3) 	</a:t>
            </a:r>
            <a:r>
              <a:rPr lang="en-US" altLang="en-US" sz="2400" err="1"/>
              <a:t>Indegree</a:t>
            </a:r>
            <a:r>
              <a:rPr lang="en-US" altLang="en-US" sz="2400"/>
              <a:t> </a:t>
            </a:r>
            <a:r>
              <a:rPr lang="en-US" altLang="en-US" sz="2400" err="1"/>
              <a:t>semua</a:t>
            </a:r>
            <a:r>
              <a:rPr lang="en-US" altLang="en-US" sz="2400"/>
              <a:t> vertex yang </a:t>
            </a:r>
            <a:r>
              <a:rPr lang="en-US" altLang="en-US" sz="2400" err="1"/>
              <a:t>menjadi</a:t>
            </a:r>
            <a:r>
              <a:rPr lang="en-US" altLang="en-US" sz="2400"/>
              <a:t> successor </a:t>
            </a:r>
            <a:r>
              <a:rPr lang="en-US" altLang="en-US" sz="2400" err="1"/>
              <a:t>dari</a:t>
            </a:r>
            <a:r>
              <a:rPr lang="en-US" altLang="en-US" sz="2400"/>
              <a:t> V2 </a:t>
            </a:r>
            <a:r>
              <a:rPr lang="en-US" altLang="en-US" sz="2400" err="1"/>
              <a:t>dikurangi</a:t>
            </a:r>
            <a:r>
              <a:rPr lang="en-US" altLang="en-US" sz="2400"/>
              <a:t> </a:t>
            </a:r>
            <a:r>
              <a:rPr lang="en-US" altLang="en-US" sz="2400" err="1"/>
              <a:t>dengan</a:t>
            </a:r>
            <a:r>
              <a:rPr lang="en-US" altLang="en-US" sz="2400"/>
              <a:t> 1</a:t>
            </a:r>
          </a:p>
          <a:p>
            <a:pPr marL="609600" indent="-609600">
              <a:lnSpc>
                <a:spcPct val="90000"/>
              </a:lnSpc>
              <a:buFontTx/>
              <a:buAutoNum type="arabicParenBoth" startAt="4"/>
            </a:pPr>
            <a:r>
              <a:rPr lang="en-US" altLang="en-US" sz="2400" err="1"/>
              <a:t>Cari</a:t>
            </a:r>
            <a:r>
              <a:rPr lang="en-US" altLang="en-US" sz="2400"/>
              <a:t> </a:t>
            </a:r>
            <a:r>
              <a:rPr lang="en-US" altLang="en-US" sz="2400" err="1"/>
              <a:t>lagi</a:t>
            </a:r>
            <a:r>
              <a:rPr lang="en-US" altLang="en-US" sz="2400"/>
              <a:t> vertex yang </a:t>
            </a:r>
            <a:r>
              <a:rPr lang="en-US" altLang="en-US" sz="2400" err="1"/>
              <a:t>indegree</a:t>
            </a:r>
            <a:r>
              <a:rPr lang="en-US" altLang="en-US" sz="2400"/>
              <a:t> = 0, </a:t>
            </a:r>
            <a:r>
              <a:rPr lang="en-US" altLang="en-US" sz="2400" err="1"/>
              <a:t>yaitu</a:t>
            </a:r>
            <a:r>
              <a:rPr lang="en-US" altLang="en-US" sz="2400"/>
              <a:t> V0. </a:t>
            </a:r>
          </a:p>
          <a:p>
            <a:pPr marL="609600" indent="-609600">
              <a:lnSpc>
                <a:spcPct val="90000"/>
              </a:lnSpc>
              <a:buFontTx/>
              <a:buAutoNum type="arabicParenBoth" startAt="4"/>
            </a:pPr>
            <a:r>
              <a:rPr lang="en-US" altLang="en-US" sz="2400" err="1"/>
              <a:t>Masukkan</a:t>
            </a:r>
            <a:r>
              <a:rPr lang="en-US" altLang="en-US" sz="2400"/>
              <a:t> V0 </a:t>
            </a:r>
            <a:r>
              <a:rPr lang="en-US" altLang="en-US" sz="2400" err="1"/>
              <a:t>ke</a:t>
            </a:r>
            <a:r>
              <a:rPr lang="en-US" altLang="en-US" sz="2400"/>
              <a:t> list L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/>
              <a:t>(6) 	</a:t>
            </a:r>
            <a:r>
              <a:rPr lang="en-US" altLang="en-US" sz="2400" err="1"/>
              <a:t>Indegree</a:t>
            </a:r>
            <a:r>
              <a:rPr lang="en-US" altLang="en-US" sz="2400"/>
              <a:t> </a:t>
            </a:r>
            <a:r>
              <a:rPr lang="en-US" altLang="en-US" sz="2400" err="1"/>
              <a:t>semua</a:t>
            </a:r>
            <a:r>
              <a:rPr lang="en-US" altLang="en-US" sz="2400"/>
              <a:t> vertex yang </a:t>
            </a:r>
            <a:r>
              <a:rPr lang="en-US" altLang="en-US" sz="2400" err="1"/>
              <a:t>menjadi</a:t>
            </a:r>
            <a:r>
              <a:rPr lang="en-US" altLang="en-US" sz="2400"/>
              <a:t> successor </a:t>
            </a:r>
            <a:r>
              <a:rPr lang="en-US" altLang="en-US" sz="2400" err="1"/>
              <a:t>dari</a:t>
            </a:r>
            <a:r>
              <a:rPr lang="en-US" altLang="en-US" sz="2400"/>
              <a:t> V0 </a:t>
            </a:r>
            <a:r>
              <a:rPr lang="en-US" altLang="en-US" sz="2400" err="1"/>
              <a:t>dikurangi</a:t>
            </a:r>
            <a:r>
              <a:rPr lang="en-US" altLang="en-US" sz="2400"/>
              <a:t> </a:t>
            </a:r>
            <a:r>
              <a:rPr lang="en-US" altLang="en-US" sz="2400" err="1"/>
              <a:t>dengan</a:t>
            </a:r>
            <a:r>
              <a:rPr lang="en-US" altLang="en-US" sz="2400"/>
              <a:t> 1</a:t>
            </a:r>
          </a:p>
          <a:p>
            <a:pPr marL="609600" indent="-609600">
              <a:lnSpc>
                <a:spcPct val="90000"/>
              </a:lnSpc>
              <a:buFontTx/>
              <a:buAutoNum type="arabicParenBoth" startAt="7"/>
            </a:pPr>
            <a:r>
              <a:rPr lang="en-US" altLang="en-US" sz="2400" err="1"/>
              <a:t>Ulangi</a:t>
            </a:r>
            <a:r>
              <a:rPr lang="en-US" altLang="en-US" sz="2400"/>
              <a:t> </a:t>
            </a:r>
            <a:r>
              <a:rPr lang="en-US" altLang="en-US" sz="2400" err="1"/>
              <a:t>langkah</a:t>
            </a:r>
            <a:r>
              <a:rPr lang="en-US" altLang="en-US" sz="2400"/>
              <a:t> 4, 5, </a:t>
            </a:r>
            <a:r>
              <a:rPr lang="en-US" altLang="en-US" sz="2400" err="1"/>
              <a:t>dan</a:t>
            </a:r>
            <a:r>
              <a:rPr lang="en-US" altLang="en-US" sz="2400"/>
              <a:t> 6 </a:t>
            </a:r>
            <a:r>
              <a:rPr lang="en-US" altLang="en-US" sz="2400" err="1"/>
              <a:t>sampai</a:t>
            </a:r>
            <a:r>
              <a:rPr lang="en-US" altLang="en-US" sz="2400"/>
              <a:t> </a:t>
            </a:r>
            <a:r>
              <a:rPr lang="en-US" altLang="en-US" sz="2400" err="1"/>
              <a:t>semua</a:t>
            </a:r>
            <a:r>
              <a:rPr lang="en-US" altLang="en-US" sz="2400"/>
              <a:t> vertex </a:t>
            </a:r>
            <a:r>
              <a:rPr lang="en-US" altLang="en-US" sz="2400" err="1"/>
              <a:t>dalam</a:t>
            </a:r>
            <a:r>
              <a:rPr lang="en-US" altLang="en-US" sz="2400"/>
              <a:t> DAG di </a:t>
            </a:r>
            <a:r>
              <a:rPr lang="en-US" altLang="en-US" sz="2400" err="1"/>
              <a:t>atas</a:t>
            </a:r>
            <a:r>
              <a:rPr lang="en-US" altLang="en-US" sz="2400"/>
              <a:t> </a:t>
            </a:r>
            <a:r>
              <a:rPr lang="en-US" altLang="en-US" sz="2400" err="1"/>
              <a:t>dimasukkan</a:t>
            </a:r>
            <a:r>
              <a:rPr lang="en-US" altLang="en-US" sz="2400"/>
              <a:t> </a:t>
            </a:r>
            <a:r>
              <a:rPr lang="en-US" altLang="en-US" sz="2400" err="1"/>
              <a:t>ke</a:t>
            </a:r>
            <a:r>
              <a:rPr lang="en-US" altLang="en-US" sz="2400"/>
              <a:t> list L.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/>
              <a:t>	Proses </a:t>
            </a:r>
            <a:r>
              <a:rPr lang="en-US" altLang="en-US" sz="2400" err="1"/>
              <a:t>pembuatan</a:t>
            </a:r>
            <a:r>
              <a:rPr lang="en-US" altLang="en-US" sz="2400"/>
              <a:t> topological ordering </a:t>
            </a:r>
            <a:r>
              <a:rPr lang="en-US" altLang="en-US" sz="2400" err="1"/>
              <a:t>selengkapnya</a:t>
            </a:r>
            <a:r>
              <a:rPr lang="en-US" altLang="en-US" sz="2400"/>
              <a:t> </a:t>
            </a:r>
            <a:r>
              <a:rPr lang="en-US" altLang="en-US" sz="2400" err="1"/>
              <a:t>dapat</a:t>
            </a:r>
            <a:r>
              <a:rPr lang="en-US" altLang="en-US" sz="2400"/>
              <a:t> </a:t>
            </a:r>
            <a:r>
              <a:rPr lang="en-US" altLang="en-US" sz="2400" err="1"/>
              <a:t>dilihat</a:t>
            </a:r>
            <a:r>
              <a:rPr lang="en-US" altLang="en-US" sz="2400"/>
              <a:t> </a:t>
            </a:r>
            <a:r>
              <a:rPr lang="en-US" altLang="en-US" sz="2400" err="1"/>
              <a:t>pada</a:t>
            </a:r>
            <a:r>
              <a:rPr lang="en-US" altLang="en-US" sz="2400"/>
              <a:t> </a:t>
            </a:r>
            <a:r>
              <a:rPr lang="en-US" altLang="en-US" sz="2400" err="1"/>
              <a:t>gambar</a:t>
            </a:r>
            <a:r>
              <a:rPr lang="en-US" altLang="en-US" sz="2400"/>
              <a:t> 14.30 (Weiss) di </a:t>
            </a:r>
            <a:r>
              <a:rPr lang="en-US" altLang="en-US" sz="2400" err="1"/>
              <a:t>halaman</a:t>
            </a:r>
            <a:r>
              <a:rPr lang="en-US" altLang="en-US" sz="2400"/>
              <a:t> </a:t>
            </a:r>
            <a:r>
              <a:rPr lang="en-US" altLang="en-US" sz="2400" err="1"/>
              <a:t>berikut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18866600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FE657877364895F0CC71412C1266" ma:contentTypeVersion="10" ma:contentTypeDescription="Create a new document." ma:contentTypeScope="" ma:versionID="aea440f308522d792cb28943d679c5f0">
  <xsd:schema xmlns:xsd="http://www.w3.org/2001/XMLSchema" xmlns:xs="http://www.w3.org/2001/XMLSchema" xmlns:p="http://schemas.microsoft.com/office/2006/metadata/properties" xmlns:ns2="71a9f402-747b-4da2-8978-9907da1490f0" xmlns:ns3="1143e0e2-e764-4b4a-8177-0bbfe168bd5a" targetNamespace="http://schemas.microsoft.com/office/2006/metadata/properties" ma:root="true" ma:fieldsID="8862408a9cfe36f321e166c3945f5165" ns2:_="" ns3:_="">
    <xsd:import namespace="71a9f402-747b-4da2-8978-9907da1490f0"/>
    <xsd:import namespace="1143e0e2-e764-4b4a-8177-0bbfe168bd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f402-747b-4da2-8978-9907da149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3e0e2-e764-4b4a-8177-0bbfe168bd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D416AD-A9DA-43A6-8E83-E988520587BB}">
  <ds:schemaRefs>
    <ds:schemaRef ds:uri="1143e0e2-e764-4b4a-8177-0bbfe168bd5a"/>
    <ds:schemaRef ds:uri="71a9f402-747b-4da2-8978-9907da1490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794FFCC-0D2D-4D74-8629-D9D6765910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0FFE91-6293-4882-8789-3409214D54FB}">
  <ds:schemaRefs>
    <ds:schemaRef ds:uri="1143e0e2-e764-4b4a-8177-0bbfe168bd5a"/>
    <ds:schemaRef ds:uri="71a9f402-747b-4da2-8978-9907da1490f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30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Theme2</vt:lpstr>
      <vt:lpstr>1_Theme2</vt:lpstr>
      <vt:lpstr>Data Structure TK13024</vt:lpstr>
      <vt:lpstr>Objektif</vt:lpstr>
      <vt:lpstr>Review DAG</vt:lpstr>
      <vt:lpstr>Topological Ordering</vt:lpstr>
      <vt:lpstr>Topological Ordering (2)</vt:lpstr>
      <vt:lpstr>Topological Ordering (3)</vt:lpstr>
      <vt:lpstr>Topological Ordering (4)</vt:lpstr>
      <vt:lpstr> Topological Ordering (5) </vt:lpstr>
      <vt:lpstr>Topological Ordering (6)</vt:lpstr>
      <vt:lpstr>PowerPoint Presentation</vt:lpstr>
      <vt:lpstr>Topological Ordering (7)</vt:lpstr>
      <vt:lpstr>Topological Ordering (8)</vt:lpstr>
      <vt:lpstr>PowerPoint Presentation</vt:lpstr>
      <vt:lpstr>Implementasi</vt:lpstr>
      <vt:lpstr>Rehat sejenak</vt:lpstr>
      <vt:lpstr>Task Network</vt:lpstr>
      <vt:lpstr>Task Network (2)</vt:lpstr>
      <vt:lpstr>Task Network (3)</vt:lpstr>
      <vt:lpstr>Task Network (4)</vt:lpstr>
      <vt:lpstr>Tabel task network:</vt:lpstr>
      <vt:lpstr>Task Network (6)</vt:lpstr>
      <vt:lpstr>Task Network (7)</vt:lpstr>
      <vt:lpstr>PowerPoint Presentation</vt:lpstr>
      <vt:lpstr>Latihan Soal</vt:lpstr>
      <vt:lpstr>Latihan Soal (a)</vt:lpstr>
      <vt:lpstr>Latihan Soal (b)</vt:lpstr>
      <vt:lpstr>PR 12</vt:lpstr>
      <vt:lpstr>Praktikum Java 12</vt:lpstr>
      <vt:lpstr>Praktikum Java 13 (untuk minggu ke 13)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14</dc:title>
  <dc:creator>Pono</dc:creator>
  <cp:revision>6</cp:revision>
  <dcterms:created xsi:type="dcterms:W3CDTF">2021-04-22T03:58:13Z</dcterms:created>
  <dcterms:modified xsi:type="dcterms:W3CDTF">2024-06-07T16:55:24Z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0x01010022E5FE657877364895F0CC71412C1266</vt:lpwstr>
  </property>
</Properties>
</file>