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hRZtxpBgisuKW8mixlvdePk4/X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B2C408-7A8D-442E-8FDF-C054BB3021CE}">
  <a:tblStyle styleId="{9BB2C408-7A8D-442E-8FDF-C054BB3021C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slide" Target="slides/slide33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7" Type="http://schemas.openxmlformats.org/officeDocument/2006/relationships/customXml" Target="../customXml/item1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24" Type="http://schemas.openxmlformats.org/officeDocument/2006/relationships/slide" Target="slides/slide18.xml"/><Relationship Id="rId45" Type="http://schemas.openxmlformats.org/officeDocument/2006/relationships/slide" Target="slides/slide39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49" Type="http://schemas.openxmlformats.org/officeDocument/2006/relationships/customXml" Target="../customXml/item3.xml"/><Relationship Id="rId44" Type="http://schemas.openxmlformats.org/officeDocument/2006/relationships/slide" Target="slides/slide38.xml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48" Type="http://schemas.openxmlformats.org/officeDocument/2006/relationships/customXml" Target="../customXml/item2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46" Type="http://customschemas.google.com/relationships/presentationmetadata" Target="metadata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97c23a5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697c23a5d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97c23a5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697c23a5de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97c23a5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697c23a5de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697c23a5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697c23a5de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97c23a5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697c23a5de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97c23a5d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697c23a5de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 txBox="1"/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/>
          <p:nvPr>
            <p:ph type="title"/>
          </p:nvPr>
        </p:nvSpPr>
        <p:spPr>
          <a:xfrm rot="5400000">
            <a:off x="4732338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" type="body"/>
          </p:nvPr>
        </p:nvSpPr>
        <p:spPr>
          <a:xfrm rot="5400000">
            <a:off x="541338" y="190504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 presentation Isi01.jpg" id="23" name="Google Shape;2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7"/>
          <p:cNvSpPr txBox="1"/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923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 sz="2462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5"/>
              <a:buNone/>
              <a:defRPr sz="2215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969"/>
              <a:buNone/>
              <a:defRPr sz="1969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 presentation Isi02.jpg" id="30" name="Google Shape;3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" type="body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7421" lvl="0" marL="457200" algn="l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Char char="•"/>
              <a:defRPr sz="3446"/>
            </a:lvl1pPr>
            <a:lvl2pPr indent="-416179" lvl="1" marL="91440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–"/>
              <a:defRPr sz="2954"/>
            </a:lvl2pPr>
            <a:lvl3pPr indent="-384936" lvl="2" marL="13716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3pPr>
            <a:lvl4pPr indent="-369252" lvl="3" marL="18288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–"/>
              <a:defRPr sz="2215"/>
            </a:lvl4pPr>
            <a:lvl5pPr indent="-369252" lvl="4" marL="22860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»"/>
              <a:defRPr sz="2215"/>
            </a:lvl5pPr>
            <a:lvl6pPr indent="-369252" lvl="5" marL="27432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6pPr>
            <a:lvl7pPr indent="-369252" lvl="6" marL="32004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7pPr>
            <a:lvl8pPr indent="-369252" lvl="7" marL="36576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8pPr>
            <a:lvl9pPr indent="-369252" lvl="8" marL="41148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9pPr>
          </a:lstStyle>
          <a:p/>
        </p:txBody>
      </p:sp>
      <p:sp>
        <p:nvSpPr>
          <p:cNvPr id="39" name="Google Shape;39;p39"/>
          <p:cNvSpPr txBox="1"/>
          <p:nvPr>
            <p:ph idx="2" type="body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7421" lvl="0" marL="457200" algn="l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Char char="•"/>
              <a:defRPr sz="3446"/>
            </a:lvl1pPr>
            <a:lvl2pPr indent="-416179" lvl="1" marL="91440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–"/>
              <a:defRPr sz="2954"/>
            </a:lvl2pPr>
            <a:lvl3pPr indent="-384936" lvl="2" marL="13716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3pPr>
            <a:lvl4pPr indent="-369252" lvl="3" marL="18288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–"/>
              <a:defRPr sz="2215"/>
            </a:lvl4pPr>
            <a:lvl5pPr indent="-369252" lvl="4" marL="22860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»"/>
              <a:defRPr sz="2215"/>
            </a:lvl5pPr>
            <a:lvl6pPr indent="-369252" lvl="5" marL="27432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6pPr>
            <a:lvl7pPr indent="-369252" lvl="6" marL="32004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7pPr>
            <a:lvl8pPr indent="-369252" lvl="7" marL="36576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8pPr>
            <a:lvl9pPr indent="-369252" lvl="8" marL="41148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9pPr>
          </a:lstStyle>
          <a:p/>
        </p:txBody>
      </p:sp>
      <p:sp>
        <p:nvSpPr>
          <p:cNvPr id="40" name="Google Shape;40;p3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None/>
              <a:defRPr b="1" sz="2954"/>
            </a:lvl1pPr>
            <a:lvl2pPr indent="-228600" lvl="1" marL="9144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None/>
              <a:defRPr b="1" sz="2462"/>
            </a:lvl2pPr>
            <a:lvl3pPr indent="-228600" lvl="2" marL="13716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None/>
              <a:defRPr b="1" sz="2215"/>
            </a:lvl3pPr>
            <a:lvl4pPr indent="-228600" lvl="3" marL="18288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b="1" sz="1969"/>
            </a:lvl4pPr>
            <a:lvl5pPr indent="-228600" lvl="4" marL="22860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b="1" sz="1969"/>
            </a:lvl5pPr>
            <a:lvl6pPr indent="-228600" lvl="5" marL="27432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b="1" sz="1969"/>
            </a:lvl6pPr>
            <a:lvl7pPr indent="-228600" lvl="6" marL="32004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b="1" sz="1969"/>
            </a:lvl7pPr>
            <a:lvl8pPr indent="-228600" lvl="7" marL="3657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b="1" sz="1969"/>
            </a:lvl8pPr>
            <a:lvl9pPr indent="-228600" lvl="8" marL="41148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b="1" sz="1969"/>
            </a:lvl9pPr>
          </a:lstStyle>
          <a:p/>
        </p:txBody>
      </p:sp>
      <p:sp>
        <p:nvSpPr>
          <p:cNvPr id="46" name="Google Shape;46;p4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6179" lvl="0" marL="45720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•"/>
              <a:defRPr sz="2954"/>
            </a:lvl1pPr>
            <a:lvl2pPr indent="-384937" lvl="1" marL="9144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–"/>
              <a:defRPr sz="2462"/>
            </a:lvl2pPr>
            <a:lvl3pPr indent="-369252" lvl="2" marL="13716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3pPr>
            <a:lvl4pPr indent="-353631" lvl="3" marL="18288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–"/>
              <a:defRPr sz="1969"/>
            </a:lvl4pPr>
            <a:lvl5pPr indent="-353631" lvl="4" marL="22860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»"/>
              <a:defRPr sz="1969"/>
            </a:lvl5pPr>
            <a:lvl6pPr indent="-353631" lvl="5" marL="27432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6pPr>
            <a:lvl7pPr indent="-353631" lvl="6" marL="32004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7pPr>
            <a:lvl8pPr indent="-353631" lvl="7" marL="3657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8pPr>
            <a:lvl9pPr indent="-353631" lvl="8" marL="41148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9pPr>
          </a:lstStyle>
          <a:p/>
        </p:txBody>
      </p:sp>
      <p:sp>
        <p:nvSpPr>
          <p:cNvPr id="47" name="Google Shape;47;p40"/>
          <p:cNvSpPr txBox="1"/>
          <p:nvPr>
            <p:ph idx="3" type="body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None/>
              <a:defRPr b="1" sz="2954"/>
            </a:lvl1pPr>
            <a:lvl2pPr indent="-228600" lvl="1" marL="9144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None/>
              <a:defRPr b="1" sz="2462"/>
            </a:lvl2pPr>
            <a:lvl3pPr indent="-228600" lvl="2" marL="13716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None/>
              <a:defRPr b="1" sz="2215"/>
            </a:lvl3pPr>
            <a:lvl4pPr indent="-228600" lvl="3" marL="18288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b="1" sz="1969"/>
            </a:lvl4pPr>
            <a:lvl5pPr indent="-228600" lvl="4" marL="22860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b="1" sz="1969"/>
            </a:lvl5pPr>
            <a:lvl6pPr indent="-228600" lvl="5" marL="27432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b="1" sz="1969"/>
            </a:lvl6pPr>
            <a:lvl7pPr indent="-228600" lvl="6" marL="32004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b="1" sz="1969"/>
            </a:lvl7pPr>
            <a:lvl8pPr indent="-228600" lvl="7" marL="3657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b="1" sz="1969"/>
            </a:lvl8pPr>
            <a:lvl9pPr indent="-228600" lvl="8" marL="41148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b="1" sz="1969"/>
            </a:lvl9pPr>
          </a:lstStyle>
          <a:p/>
        </p:txBody>
      </p:sp>
      <p:sp>
        <p:nvSpPr>
          <p:cNvPr id="48" name="Google Shape;48;p40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6179" lvl="0" marL="45720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•"/>
              <a:defRPr sz="2954"/>
            </a:lvl1pPr>
            <a:lvl2pPr indent="-384937" lvl="1" marL="9144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–"/>
              <a:defRPr sz="2462"/>
            </a:lvl2pPr>
            <a:lvl3pPr indent="-369252" lvl="2" marL="13716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3pPr>
            <a:lvl4pPr indent="-353631" lvl="3" marL="18288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–"/>
              <a:defRPr sz="1969"/>
            </a:lvl4pPr>
            <a:lvl5pPr indent="-353631" lvl="4" marL="22860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»"/>
              <a:defRPr sz="1969"/>
            </a:lvl5pPr>
            <a:lvl6pPr indent="-353631" lvl="5" marL="27432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6pPr>
            <a:lvl7pPr indent="-353631" lvl="6" marL="32004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7pPr>
            <a:lvl8pPr indent="-353631" lvl="7" marL="3657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8pPr>
            <a:lvl9pPr indent="-353631" lvl="8" marL="41148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9pPr>
          </a:lstStyle>
          <a:p/>
        </p:txBody>
      </p:sp>
      <p:sp>
        <p:nvSpPr>
          <p:cNvPr id="49" name="Google Shape;49;p4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62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" type="body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8726" lvl="0" marL="457200" algn="l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939"/>
              <a:buChar char="•"/>
              <a:defRPr sz="3939"/>
            </a:lvl1pPr>
            <a:lvl2pPr indent="-447421" lvl="1" marL="914400" algn="l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Char char="–"/>
              <a:defRPr sz="3446"/>
            </a:lvl2pPr>
            <a:lvl3pPr indent="-416179" lvl="2" marL="137160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•"/>
              <a:defRPr sz="2954"/>
            </a:lvl3pPr>
            <a:lvl4pPr indent="-384936" lvl="3" marL="18288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–"/>
              <a:defRPr sz="2462"/>
            </a:lvl4pPr>
            <a:lvl5pPr indent="-384936" lvl="4" marL="22860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»"/>
              <a:defRPr sz="2462"/>
            </a:lvl5pPr>
            <a:lvl6pPr indent="-384936" lvl="5" marL="27432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6pPr>
            <a:lvl7pPr indent="-384936" lvl="6" marL="32004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7pPr>
            <a:lvl8pPr indent="-384936" lvl="7" marL="36576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8pPr>
            <a:lvl9pPr indent="-384936" lvl="8" marL="41148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9pPr>
          </a:lstStyle>
          <a:p/>
        </p:txBody>
      </p:sp>
      <p:sp>
        <p:nvSpPr>
          <p:cNvPr id="64" name="Google Shape;64;p43"/>
          <p:cNvSpPr txBox="1"/>
          <p:nvPr>
            <p:ph idx="2" type="body"/>
          </p:nvPr>
        </p:nvSpPr>
        <p:spPr>
          <a:xfrm>
            <a:off x="457201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723"/>
              <a:buNone/>
              <a:defRPr sz="1723"/>
            </a:lvl1pPr>
            <a:lvl2pPr indent="-228600" lvl="1" marL="9144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sz="1477"/>
            </a:lvl2pPr>
            <a:lvl3pPr indent="-228600" lvl="2" marL="1371600" algn="l">
              <a:spcBef>
                <a:spcPts val="246"/>
              </a:spcBef>
              <a:spcAft>
                <a:spcPts val="0"/>
              </a:spcAft>
              <a:buClr>
                <a:schemeClr val="dk1"/>
              </a:buClr>
              <a:buSzPts val="1231"/>
              <a:buNone/>
              <a:defRPr sz="1231"/>
            </a:lvl3pPr>
            <a:lvl4pPr indent="-228600" lvl="3" marL="18288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4pPr>
            <a:lvl5pPr indent="-228600" lvl="4" marL="22860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5pPr>
            <a:lvl6pPr indent="-228600" lvl="5" marL="27432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6pPr>
            <a:lvl7pPr indent="-228600" lvl="6" marL="32004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7pPr>
            <a:lvl8pPr indent="-228600" lvl="7" marL="3657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8pPr>
            <a:lvl9pPr indent="-228600" lvl="8" marL="41148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9pPr>
          </a:lstStyle>
          <a:p/>
        </p:txBody>
      </p:sp>
      <p:sp>
        <p:nvSpPr>
          <p:cNvPr id="65" name="Google Shape;65;p4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62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723"/>
              <a:buNone/>
              <a:defRPr sz="1723"/>
            </a:lvl1pPr>
            <a:lvl2pPr indent="-228600" lvl="1" marL="9144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sz="1477"/>
            </a:lvl2pPr>
            <a:lvl3pPr indent="-228600" lvl="2" marL="1371600" algn="l">
              <a:spcBef>
                <a:spcPts val="246"/>
              </a:spcBef>
              <a:spcAft>
                <a:spcPts val="0"/>
              </a:spcAft>
              <a:buClr>
                <a:schemeClr val="dk1"/>
              </a:buClr>
              <a:buSzPts val="1231"/>
              <a:buNone/>
              <a:defRPr sz="1231"/>
            </a:lvl3pPr>
            <a:lvl4pPr indent="-228600" lvl="3" marL="18288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4pPr>
            <a:lvl5pPr indent="-228600" lvl="4" marL="22860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5pPr>
            <a:lvl6pPr indent="-228600" lvl="5" marL="27432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6pPr>
            <a:lvl7pPr indent="-228600" lvl="6" marL="32004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7pPr>
            <a:lvl8pPr indent="-228600" lvl="7" marL="3657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8pPr>
            <a:lvl9pPr indent="-228600" lvl="8" marL="41148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9pPr>
          </a:lstStyle>
          <a:p/>
        </p:txBody>
      </p:sp>
      <p:sp>
        <p:nvSpPr>
          <p:cNvPr id="72" name="Google Shape;72;p4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 presentation-Judul.jpg" id="10" name="Google Shape;10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6250" lvl="0" marL="457200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500" lvl="1" marL="914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2750" lvl="2" marL="1371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4936" lvl="5" marL="2743200" marR="0" rtl="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b="0" i="0" sz="24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4936" lvl="6" marL="3200400" marR="0" rtl="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b="0" i="0" sz="24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4936" lvl="7" marL="3657600" marR="0" rtl="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b="0" i="0" sz="24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4936" lvl="8" marL="4114800" marR="0" rtl="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b="0" i="0" sz="24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85800" y="1676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Data Structures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371600" y="2971800"/>
            <a:ext cx="6400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None/>
            </a:pPr>
            <a:r>
              <a:rPr lang="en-US" sz="4800">
                <a:solidFill>
                  <a:srgbClr val="FFFF00"/>
                </a:solidFill>
              </a:rPr>
              <a:t>TK13024</a:t>
            </a:r>
            <a:endParaRPr/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</a:pPr>
            <a:r>
              <a:t/>
            </a:r>
            <a:endParaRPr sz="48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SzPts val="4800"/>
              <a:buNone/>
            </a:pPr>
            <a:r>
              <a:rPr lang="en-US" sz="4800">
                <a:solidFill>
                  <a:srgbClr val="FFFF00"/>
                </a:solidFill>
              </a:rPr>
              <a:t>Pertemuan 1a</a:t>
            </a:r>
            <a:endParaRPr sz="48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Definisi Algoritma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Masalah</a:t>
            </a:r>
            <a:r>
              <a:rPr lang="en-US" sz="2800"/>
              <a:t>, </a:t>
            </a:r>
            <a:endParaRPr/>
          </a:p>
          <a:p>
            <a:pPr indent="-350838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sebuah persoalan yang ingin diselesaikan oleh sebuah algoritma.</a:t>
            </a:r>
            <a:endParaRPr/>
          </a:p>
          <a:p>
            <a:pPr indent="-420688" lvl="0" marL="42068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Masukan</a:t>
            </a:r>
            <a:r>
              <a:rPr lang="en-US" sz="2800"/>
              <a:t>, </a:t>
            </a:r>
            <a:endParaRPr/>
          </a:p>
          <a:p>
            <a:pPr indent="-350838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contoh data atau keadaan yang menjadi permasalahan.</a:t>
            </a:r>
            <a:endParaRPr/>
          </a:p>
          <a:p>
            <a:pPr indent="-420688" lvl="0" marL="42068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Keluaran</a:t>
            </a:r>
            <a:r>
              <a:rPr lang="en-US" sz="2800"/>
              <a:t>, </a:t>
            </a:r>
            <a:endParaRPr/>
          </a:p>
          <a:p>
            <a:pPr indent="-350838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bentuk akhir dari data atau keadaan setelah algoritma diimplementasikan ke masukan. </a:t>
            </a:r>
            <a:endParaRPr/>
          </a:p>
          <a:p>
            <a:pPr indent="-350838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Keluaran merupakan hasil ideal yang diinginkan dan dianggap telah menyelesaikan masalah.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Ciri Algoritma</a:t>
            </a:r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Ciri algoritma yang baik menurut Donald E.Knuth: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Input: ada minimal 0 input atau lebih</a:t>
            </a:r>
            <a:endParaRPr sz="3200"/>
          </a:p>
          <a:p>
            <a:pPr indent="-350838" lvl="1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Output: ada minimal 1 output atau lebih</a:t>
            </a:r>
            <a:endParaRPr sz="3200"/>
          </a:p>
          <a:p>
            <a:pPr indent="-350838" lvl="1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Definite: ada kejelasan apa yang dilakukan</a:t>
            </a:r>
            <a:endParaRPr sz="3200"/>
          </a:p>
          <a:p>
            <a:pPr indent="-350838" lvl="1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Efective: langkah yang dikerjakan harus efektif</a:t>
            </a:r>
            <a:endParaRPr sz="3200"/>
          </a:p>
          <a:p>
            <a:pPr indent="-350838" lvl="1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Terminate: langkah harus dapat berhenti (stop) secara jelas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4AC"/>
                </a:solidFill>
              </a:rPr>
              <a:t>Notasi Algoritma</a:t>
            </a:r>
            <a:endParaRPr>
              <a:solidFill>
                <a:srgbClr val="0044AC"/>
              </a:solidFill>
            </a:endParaRPr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Penulisan algoritma </a:t>
            </a:r>
            <a:r>
              <a:rPr lang="en-US" sz="3600">
                <a:solidFill>
                  <a:srgbClr val="0070C0"/>
                </a:solidFill>
              </a:rPr>
              <a:t>tidak tergantung dari spesifikasi bahasa pemrograman dan komputer </a:t>
            </a:r>
            <a:r>
              <a:rPr lang="en-US" sz="3600"/>
              <a:t>yang mengeksekusinya. </a:t>
            </a:r>
            <a:endParaRPr/>
          </a:p>
          <a:p>
            <a:pPr indent="-420688" lvl="0" marL="4206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Notasi algoritma </a:t>
            </a:r>
            <a:r>
              <a:rPr lang="en-US" sz="3600">
                <a:solidFill>
                  <a:srgbClr val="0070C0"/>
                </a:solidFill>
              </a:rPr>
              <a:t>bukan notasi bahasa pemrograman </a:t>
            </a:r>
            <a:r>
              <a:rPr lang="en-US" sz="3600"/>
              <a:t>tetapi dapat diterjemahkan ke dalam berbagai bahasa pemrograman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Peranan Algoritma</a:t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Peran algoritma : </a:t>
            </a:r>
            <a:r>
              <a:rPr b="1" i="1" lang="en-US"/>
              <a:t>fundamental </a:t>
            </a:r>
            <a:r>
              <a:rPr lang="en-US"/>
              <a:t>(tidak ada  algoritma tidak ada program) </a:t>
            </a:r>
            <a:endParaRPr/>
          </a:p>
          <a:p>
            <a:pPr indent="-420688" lvl="0" marL="420688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Algoritma + struktur data = program</a:t>
            </a:r>
            <a:endParaRPr/>
          </a:p>
          <a:p>
            <a:pPr indent="-350838" lvl="1" marL="91440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</a:pPr>
            <a:r>
              <a:rPr lang="en-US"/>
              <a:t>Struktur data :teknik/cara penyusunan/ penyimpanan data dalam komputer</a:t>
            </a:r>
            <a:endParaRPr/>
          </a:p>
          <a:p>
            <a:pPr indent="-350838" lvl="1" marL="91440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</a:pPr>
            <a:r>
              <a:rPr lang="en-US"/>
              <a:t>“ memori seminim mungkin dan kecepatan eksekusi semaksimal mungkin”</a:t>
            </a:r>
            <a:endParaRPr/>
          </a:p>
          <a:p>
            <a:pPr indent="-173037" lvl="0" marL="420688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228600" y="685800"/>
            <a:ext cx="2819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Tahap Penyelesaian Masalah</a:t>
            </a:r>
            <a:endParaRPr sz="3200"/>
          </a:p>
        </p:txBody>
      </p:sp>
      <p:sp>
        <p:nvSpPr>
          <p:cNvPr id="171" name="Google Shape;171;p15"/>
          <p:cNvSpPr/>
          <p:nvPr/>
        </p:nvSpPr>
        <p:spPr>
          <a:xfrm>
            <a:off x="4724400" y="990600"/>
            <a:ext cx="16764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4724400" y="1905000"/>
            <a:ext cx="16764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4724400" y="2819400"/>
            <a:ext cx="16764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Algoritma</a:t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4724400" y="3733800"/>
            <a:ext cx="16764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4724400" y="4648200"/>
            <a:ext cx="16764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Eksekusi</a:t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4724400" y="5562600"/>
            <a:ext cx="16764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Hasil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7239000" y="4648200"/>
            <a:ext cx="16764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cxnSp>
        <p:nvCxnSpPr>
          <p:cNvPr id="178" name="Google Shape;178;p15"/>
          <p:cNvCxnSpPr/>
          <p:nvPr/>
        </p:nvCxnSpPr>
        <p:spPr>
          <a:xfrm>
            <a:off x="6400800" y="1295400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5"/>
          <p:cNvCxnSpPr/>
          <p:nvPr/>
        </p:nvCxnSpPr>
        <p:spPr>
          <a:xfrm>
            <a:off x="8229600" y="1295400"/>
            <a:ext cx="0" cy="335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5"/>
          <p:cNvCxnSpPr/>
          <p:nvPr/>
        </p:nvCxnSpPr>
        <p:spPr>
          <a:xfrm rot="10800000">
            <a:off x="6400800" y="495300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5"/>
          <p:cNvCxnSpPr/>
          <p:nvPr/>
        </p:nvCxnSpPr>
        <p:spPr>
          <a:xfrm>
            <a:off x="5562600" y="1600200"/>
            <a:ext cx="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5"/>
          <p:cNvCxnSpPr/>
          <p:nvPr/>
        </p:nvCxnSpPr>
        <p:spPr>
          <a:xfrm>
            <a:off x="5562600" y="2514600"/>
            <a:ext cx="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5"/>
          <p:cNvCxnSpPr/>
          <p:nvPr/>
        </p:nvCxnSpPr>
        <p:spPr>
          <a:xfrm>
            <a:off x="5562600" y="3429000"/>
            <a:ext cx="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5"/>
          <p:cNvCxnSpPr/>
          <p:nvPr/>
        </p:nvCxnSpPr>
        <p:spPr>
          <a:xfrm>
            <a:off x="5562600" y="4343400"/>
            <a:ext cx="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5"/>
          <p:cNvCxnSpPr/>
          <p:nvPr/>
        </p:nvCxnSpPr>
        <p:spPr>
          <a:xfrm>
            <a:off x="5562600" y="5257800"/>
            <a:ext cx="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5"/>
          <p:cNvCxnSpPr/>
          <p:nvPr/>
        </p:nvCxnSpPr>
        <p:spPr>
          <a:xfrm>
            <a:off x="5562600" y="35814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5"/>
          <p:cNvCxnSpPr/>
          <p:nvPr/>
        </p:nvCxnSpPr>
        <p:spPr>
          <a:xfrm>
            <a:off x="5562600" y="26670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8" name="Google Shape;188;p15"/>
          <p:cNvCxnSpPr/>
          <p:nvPr/>
        </p:nvCxnSpPr>
        <p:spPr>
          <a:xfrm>
            <a:off x="7086600" y="26670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5"/>
          <p:cNvCxnSpPr/>
          <p:nvPr/>
        </p:nvCxnSpPr>
        <p:spPr>
          <a:xfrm>
            <a:off x="4038600" y="35814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5"/>
          <p:cNvCxnSpPr/>
          <p:nvPr/>
        </p:nvCxnSpPr>
        <p:spPr>
          <a:xfrm>
            <a:off x="4038600" y="44958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5"/>
          <p:cNvCxnSpPr/>
          <p:nvPr/>
        </p:nvCxnSpPr>
        <p:spPr>
          <a:xfrm>
            <a:off x="4038600" y="35814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4038600" y="17526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5"/>
          <p:cNvCxnSpPr/>
          <p:nvPr/>
        </p:nvCxnSpPr>
        <p:spPr>
          <a:xfrm>
            <a:off x="4038600" y="26670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5"/>
          <p:cNvCxnSpPr/>
          <p:nvPr/>
        </p:nvCxnSpPr>
        <p:spPr>
          <a:xfrm>
            <a:off x="4038600" y="17526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5"/>
          <p:cNvSpPr txBox="1"/>
          <p:nvPr/>
        </p:nvSpPr>
        <p:spPr>
          <a:xfrm>
            <a:off x="3092450" y="3886200"/>
            <a:ext cx="946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analisis</a:t>
            </a:r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3092450" y="2057400"/>
            <a:ext cx="946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analisis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7086600" y="2971800"/>
            <a:ext cx="946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Penulisan Algoritma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Menggunakan bahasa natural</a:t>
            </a:r>
            <a:r>
              <a:rPr lang="en-US" sz="2800"/>
              <a:t>  (Bahasa manusia: Indonesia, Inggris)</a:t>
            </a:r>
            <a:endParaRPr/>
          </a:p>
          <a:p>
            <a:pPr indent="-350838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Kelemahannya  masih sering membingungkan (ambigu) / sulit dipahami.</a:t>
            </a:r>
            <a:endParaRPr/>
          </a:p>
          <a:p>
            <a:pPr indent="-420688" lvl="0" marL="42068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Menggunakan Flowchart</a:t>
            </a:r>
            <a:endParaRPr/>
          </a:p>
          <a:p>
            <a:pPr indent="-350838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Baik karena alur algoritma dapat dilihat secara visual, tetapi  repot pembuatannya jika algoritma panjang  </a:t>
            </a:r>
            <a:endParaRPr/>
          </a:p>
          <a:p>
            <a:pPr indent="-420688" lvl="0" marL="42068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Menggunakan Pseudocode</a:t>
            </a:r>
            <a:endParaRPr/>
          </a:p>
          <a:p>
            <a:pPr indent="-350838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Sudah dekat dengan bahasa pemrograman, tetapi sulit dimengerti oleh orang yang belum tahu pemrograman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Menggunakan Natural Language (Bahasa Natural)</a:t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457200" y="1676400"/>
            <a:ext cx="8229600" cy="4449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Write an algorithm to perform addition of two number.</a:t>
            </a:r>
            <a:endParaRPr/>
          </a:p>
          <a:p>
            <a:pPr indent="-228600" lvl="0" marL="18288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/>
              <a:t>Step 1: read the first number say </a:t>
            </a:r>
            <a:r>
              <a:rPr i="1" lang="en-US" sz="3600">
                <a:solidFill>
                  <a:srgbClr val="0070C0"/>
                </a:solidFill>
              </a:rPr>
              <a:t>a</a:t>
            </a:r>
            <a:endParaRPr/>
          </a:p>
          <a:p>
            <a:pPr indent="-228600" lvl="0" marL="18288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/>
              <a:t>Step 2: read the second number say </a:t>
            </a:r>
            <a:r>
              <a:rPr i="1" lang="en-US" sz="3600">
                <a:solidFill>
                  <a:srgbClr val="0070C0"/>
                </a:solidFill>
              </a:rPr>
              <a:t>b</a:t>
            </a:r>
            <a:endParaRPr/>
          </a:p>
          <a:p>
            <a:pPr indent="-228600" lvl="0" marL="18288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/>
              <a:t>Step 3: add the two number and store the result in a variable </a:t>
            </a:r>
            <a:r>
              <a:rPr i="1" lang="en-US" sz="3600">
                <a:solidFill>
                  <a:srgbClr val="0070C0"/>
                </a:solidFill>
              </a:rPr>
              <a:t>c</a:t>
            </a:r>
            <a:endParaRPr/>
          </a:p>
          <a:p>
            <a:pPr indent="-228600" lvl="0" marL="18288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/>
              <a:t>Step 4: display the result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Menggunakan Flowchart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2743200" y="1676400"/>
            <a:ext cx="1371600" cy="533400"/>
          </a:xfrm>
          <a:prstGeom prst="roundRect">
            <a:avLst>
              <a:gd fmla="val 47576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857500" y="2590800"/>
            <a:ext cx="1143000" cy="53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2708275" y="3505200"/>
            <a:ext cx="1371600" cy="533400"/>
          </a:xfrm>
          <a:prstGeom prst="flowChartInputOutpu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2743200" y="4343400"/>
            <a:ext cx="1316038" cy="628650"/>
          </a:xfrm>
          <a:prstGeom prst="flowChartPredefined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2822575" y="5181600"/>
            <a:ext cx="1143000" cy="800100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2701925" y="6115050"/>
            <a:ext cx="1371600" cy="533400"/>
          </a:xfrm>
          <a:prstGeom prst="roundRect">
            <a:avLst>
              <a:gd fmla="val 47576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4578350" y="1763713"/>
            <a:ext cx="17875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Statement</a:t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4578350" y="2644775"/>
            <a:ext cx="118903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</a:t>
            </a: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4575175" y="3517900"/>
            <a:ext cx="38274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/ Assignment Statement</a:t>
            </a:r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4578350" y="4314825"/>
            <a:ext cx="2698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/ Output Statement</a:t>
            </a:r>
            <a:endParaRPr/>
          </a:p>
        </p:txBody>
      </p:sp>
      <p:sp>
        <p:nvSpPr>
          <p:cNvPr id="225" name="Google Shape;225;p18"/>
          <p:cNvSpPr txBox="1"/>
          <p:nvPr/>
        </p:nvSpPr>
        <p:spPr>
          <a:xfrm>
            <a:off x="4578350" y="5211763"/>
            <a:ext cx="24558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/>
          </a:p>
        </p:txBody>
      </p:sp>
      <p:sp>
        <p:nvSpPr>
          <p:cNvPr id="226" name="Google Shape;226;p18"/>
          <p:cNvSpPr txBox="1"/>
          <p:nvPr/>
        </p:nvSpPr>
        <p:spPr>
          <a:xfrm>
            <a:off x="4565650" y="6115050"/>
            <a:ext cx="1774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Statement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Menggunakan Flowchart [2]</a:t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2574925" y="2133600"/>
            <a:ext cx="1143000" cy="609600"/>
          </a:xfrm>
          <a:prstGeom prst="flowChartPreparation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4267200" y="1981200"/>
            <a:ext cx="4572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 Predefined Process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(Simbol untuk mempersiapkan penyimpanan yang akan digunakan sebagai tempat pengolahan di dalam storage)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2711450" y="3570288"/>
            <a:ext cx="769938" cy="823912"/>
          </a:xfrm>
          <a:prstGeom prst="flowChartOffpageConnector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4267200" y="3413125"/>
            <a:ext cx="4572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 Off-line Connector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Simbol untuk keluar/masuk prosedure atau proses dalam lembar/halaman yang lain)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2654300" y="4573588"/>
            <a:ext cx="884238" cy="56515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4268788" y="4572000"/>
            <a:ext cx="4572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 Connector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(Simbol untuk keluar/masuk prosedur atau proses dalam   lembar/halaman yang sama)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Menggunakan Flowchart [3]</a:t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3581400" y="1655763"/>
            <a:ext cx="1371600" cy="533400"/>
          </a:xfrm>
          <a:prstGeom prst="roundRect">
            <a:avLst>
              <a:gd fmla="val 47576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3332163" y="2514600"/>
            <a:ext cx="1905000" cy="615950"/>
          </a:xfrm>
          <a:prstGeom prst="flowChartInputOutpu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the value of a</a:t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3602038" y="4267200"/>
            <a:ext cx="1430337" cy="53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 a + b</a:t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3200400" y="3429000"/>
            <a:ext cx="2209800" cy="533400"/>
          </a:xfrm>
          <a:prstGeom prst="flowChartInputOutpu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the value of b</a:t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3384550" y="5105400"/>
            <a:ext cx="1876425" cy="609600"/>
          </a:xfrm>
          <a:prstGeom prst="flowChartInputOutpu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the value of c</a:t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3635375" y="6075363"/>
            <a:ext cx="1371600" cy="533400"/>
          </a:xfrm>
          <a:prstGeom prst="roundRect">
            <a:avLst>
              <a:gd fmla="val 47576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/>
          </a:p>
        </p:txBody>
      </p:sp>
      <p:cxnSp>
        <p:nvCxnSpPr>
          <p:cNvPr id="249" name="Google Shape;249;p20"/>
          <p:cNvCxnSpPr>
            <a:stCxn id="243" idx="2"/>
            <a:endCxn id="244" idx="1"/>
          </p:cNvCxnSpPr>
          <p:nvPr/>
        </p:nvCxnSpPr>
        <p:spPr>
          <a:xfrm>
            <a:off x="4267200" y="2189163"/>
            <a:ext cx="17400" cy="325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0" name="Google Shape;250;p20"/>
          <p:cNvCxnSpPr>
            <a:stCxn id="244" idx="4"/>
            <a:endCxn id="246" idx="1"/>
          </p:cNvCxnSpPr>
          <p:nvPr/>
        </p:nvCxnSpPr>
        <p:spPr>
          <a:xfrm>
            <a:off x="4284663" y="3130550"/>
            <a:ext cx="20700" cy="298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1" name="Google Shape;251;p20"/>
          <p:cNvCxnSpPr>
            <a:stCxn id="246" idx="4"/>
            <a:endCxn id="245" idx="0"/>
          </p:cNvCxnSpPr>
          <p:nvPr/>
        </p:nvCxnSpPr>
        <p:spPr>
          <a:xfrm>
            <a:off x="4305300" y="3962400"/>
            <a:ext cx="120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2" name="Google Shape;252;p20"/>
          <p:cNvCxnSpPr>
            <a:stCxn id="245" idx="2"/>
            <a:endCxn id="247" idx="1"/>
          </p:cNvCxnSpPr>
          <p:nvPr/>
        </p:nvCxnSpPr>
        <p:spPr>
          <a:xfrm>
            <a:off x="4317207" y="4800600"/>
            <a:ext cx="57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3" name="Google Shape;253;p20"/>
          <p:cNvCxnSpPr>
            <a:stCxn id="247" idx="4"/>
            <a:endCxn id="248" idx="0"/>
          </p:cNvCxnSpPr>
          <p:nvPr/>
        </p:nvCxnSpPr>
        <p:spPr>
          <a:xfrm flipH="1">
            <a:off x="4321263" y="5715000"/>
            <a:ext cx="1500" cy="360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Objektif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Mengetahui maksud struktur data dan menjelaskan penggunaannya dalam pemrograman</a:t>
            </a:r>
            <a:endParaRPr sz="2800"/>
          </a:p>
          <a:p>
            <a:pPr indent="-420688" lvl="0" marL="4206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Mengetahui operasi yang terkait dengan struktur data dan metode pemrograman paling umum yang terkait dengan struktur tersebut.</a:t>
            </a:r>
            <a:endParaRPr/>
          </a:p>
          <a:p>
            <a:pPr indent="-420688" lvl="0" marL="4206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Mengetahui metode dan notasi yang digunakan untuk menspesifikasi apa yang perlu dikerjakan oleh program dan bagaimana program ini melakukan pekerjaan tersebut.</a:t>
            </a:r>
            <a:endParaRPr/>
          </a:p>
        </p:txBody>
      </p:sp>
      <p:sp>
        <p:nvSpPr>
          <p:cNvPr id="99" name="Google Shape;99;p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Menggunakan Pseudo Code</a:t>
            </a:r>
            <a:endParaRPr/>
          </a:p>
        </p:txBody>
      </p:sp>
      <p:sp>
        <p:nvSpPr>
          <p:cNvPr id="259" name="Google Shape;259;p21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Algoritma sumAB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//problem description: this algorithm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//perform addition of two number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//input: two integers </a:t>
            </a:r>
            <a:r>
              <a:rPr lang="en-US" sz="2800">
                <a:solidFill>
                  <a:srgbClr val="0070C0"/>
                </a:solidFill>
              </a:rPr>
              <a:t>a</a:t>
            </a:r>
            <a:r>
              <a:rPr lang="en-US" sz="2800"/>
              <a:t> and </a:t>
            </a:r>
            <a:r>
              <a:rPr lang="en-US" sz="2800">
                <a:solidFill>
                  <a:srgbClr val="0070C0"/>
                </a:solidFill>
              </a:rPr>
              <a:t>b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//output: addition of two integers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1. Read (</a:t>
            </a:r>
            <a:r>
              <a:rPr lang="en-US" sz="2800">
                <a:solidFill>
                  <a:srgbClr val="0070C0"/>
                </a:solidFill>
              </a:rPr>
              <a:t>a</a:t>
            </a:r>
            <a:r>
              <a:rPr lang="en-US" sz="2800"/>
              <a:t>,</a:t>
            </a:r>
            <a:r>
              <a:rPr lang="en-US" sz="2800">
                <a:solidFill>
                  <a:srgbClr val="0070C0"/>
                </a:solidFill>
              </a:rPr>
              <a:t>b</a:t>
            </a:r>
            <a:r>
              <a:rPr lang="en-US" sz="2800"/>
              <a:t>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2. </a:t>
            </a:r>
            <a:r>
              <a:rPr lang="en-US" sz="2800">
                <a:solidFill>
                  <a:srgbClr val="0070C0"/>
                </a:solidFill>
              </a:rPr>
              <a:t>c = a</a:t>
            </a:r>
            <a:r>
              <a:rPr lang="en-US" sz="2800"/>
              <a:t>+</a:t>
            </a:r>
            <a:r>
              <a:rPr lang="en-US" sz="2800">
                <a:solidFill>
                  <a:srgbClr val="0070C0"/>
                </a:solidFill>
              </a:rPr>
              <a:t>b</a:t>
            </a:r>
            <a:endParaRPr sz="28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3. Write ( </a:t>
            </a:r>
            <a:r>
              <a:rPr lang="en-US" sz="2800">
                <a:solidFill>
                  <a:srgbClr val="0070C0"/>
                </a:solidFill>
              </a:rPr>
              <a:t>c</a:t>
            </a:r>
            <a:r>
              <a:rPr lang="en-US" sz="2800"/>
              <a:t> 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4. Halt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265" name="Google Shape;265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 (Data Type)</a:t>
            </a:r>
            <a:endParaRPr/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Terdiri dari </a:t>
            </a:r>
            <a:endParaRPr/>
          </a:p>
          <a:p>
            <a:pPr indent="-350838" lvl="1" marL="91440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</a:pPr>
            <a:r>
              <a:rPr lang="en-US"/>
              <a:t>Set nilai data</a:t>
            </a:r>
            <a:endParaRPr/>
          </a:p>
          <a:p>
            <a:pPr indent="-350838" lvl="1" marL="91440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</a:pPr>
            <a:r>
              <a:rPr lang="en-US"/>
              <a:t>Set operasi yang dapat diterapkan pada nilai tersebut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Klasifikasi Tipe Data</a:t>
            </a:r>
            <a:endParaRPr/>
          </a:p>
        </p:txBody>
      </p:sp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Simple Data Type /Tipe Data Primitif</a:t>
            </a:r>
            <a:endParaRPr/>
          </a:p>
          <a:p>
            <a:pPr indent="-350838" lvl="1" marL="91440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</a:pPr>
            <a:r>
              <a:rPr lang="en-US"/>
              <a:t>Item data individual</a:t>
            </a:r>
            <a:endParaRPr/>
          </a:p>
          <a:p>
            <a:pPr indent="-420688" lvl="0" marL="420688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Complex Data Type/Tipe Data Non Primitif</a:t>
            </a:r>
            <a:endParaRPr/>
          </a:p>
          <a:p>
            <a:pPr indent="-350838" lvl="1" marL="91440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</a:pPr>
            <a:r>
              <a:rPr lang="en-US"/>
              <a:t>Kombinasi dari item data individual</a:t>
            </a:r>
            <a:endParaRPr/>
          </a:p>
          <a:p>
            <a:pPr indent="-350838" lvl="1" marL="91440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</a:pPr>
            <a:r>
              <a:rPr lang="en-US"/>
              <a:t>Membentuk item data lain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 Sederhana</a:t>
            </a:r>
            <a:endParaRPr/>
          </a:p>
        </p:txBody>
      </p:sp>
      <p:sp>
        <p:nvSpPr>
          <p:cNvPr id="286" name="Google Shape;286;p25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Numerik, terdiri dari :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Numerik integer (bilangan bulat)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Numerik real (bilangan riil)</a:t>
            </a:r>
            <a:endParaRPr/>
          </a:p>
          <a:p>
            <a:pPr indent="-420688" lvl="0" marL="4206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Karakter, terdiri dari :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Alfabet : a .. z, A .. Z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Angka : 0 .. 9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Simbol khusus : + ? ‘ ! [ ] { } … </a:t>
            </a:r>
            <a:endParaRPr/>
          </a:p>
          <a:p>
            <a:pPr indent="-420688" lvl="0" marL="4206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Boolean (logika), terdiri dari :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True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False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Identifier</a:t>
            </a:r>
            <a:endParaRPr/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Dalam bahasa pemrograman, item data diidentifikasi menurut namanya atau identifier</a:t>
            </a:r>
            <a:endParaRPr/>
          </a:p>
          <a:p>
            <a:pPr indent="-420688" lvl="0" marL="4206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Dengan demikian </a:t>
            </a:r>
            <a:r>
              <a:rPr i="1" lang="en-US" sz="2800"/>
              <a:t>Identifier</a:t>
            </a:r>
            <a:r>
              <a:rPr lang="en-US" sz="2800"/>
              <a:t> merupakan nama yang diberikan untuk </a:t>
            </a:r>
            <a:r>
              <a:rPr b="1" lang="en-US" sz="2800"/>
              <a:t>konstanta, variabel, fungsi, method </a:t>
            </a:r>
            <a:r>
              <a:rPr lang="en-US" sz="2800"/>
              <a:t>dan sejenisnya</a:t>
            </a:r>
            <a:endParaRPr sz="2800"/>
          </a:p>
          <a:p>
            <a:pPr indent="-420688" lvl="0" marL="4206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Literal</a:t>
            </a:r>
            <a:r>
              <a:rPr lang="en-US" sz="2800"/>
              <a:t> adalah nilai data yang tertera dalam program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Contoh:  x = 30;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		  y = 8.625;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Deklarasi Tipe Data</a:t>
            </a:r>
            <a:endParaRPr/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Tipe data dari konstanta dan variabel harus didefinisikan dalam program sehingga :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 operasi yang tepat dapat dijalankan pada nilai data dan 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Jumlah ruang penyimpanan yang tepat dapat ditentukan</a:t>
            </a:r>
            <a:endParaRPr sz="2400"/>
          </a:p>
          <a:p>
            <a:pPr indent="-420688" lvl="0" marL="4206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Statement untuk mendefinisikan tipe data disebut </a:t>
            </a:r>
            <a:r>
              <a:rPr b="1" lang="en-US" sz="2800"/>
              <a:t>declarative statement</a:t>
            </a:r>
            <a:endParaRPr/>
          </a:p>
          <a:p>
            <a:pPr indent="-420688" lvl="0" marL="4206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Tiap bahasa pemrograman biasanya memiliki sintaks untuk mendeklarasikan tipe datanya</a:t>
            </a:r>
            <a:endParaRPr sz="2800"/>
          </a:p>
        </p:txBody>
      </p:sp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Deklarasi</a:t>
            </a:r>
            <a:endParaRPr/>
          </a:p>
        </p:txBody>
      </p:sp>
      <p:sp>
        <p:nvSpPr>
          <p:cNvPr id="308" name="Google Shape;308;p28"/>
          <p:cNvSpPr txBox="1"/>
          <p:nvPr/>
        </p:nvSpPr>
        <p:spPr>
          <a:xfrm>
            <a:off x="445416" y="1417638"/>
            <a:ext cx="8561388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Konstanta: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final double PI = 3.141592654;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Variabel: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i, qty;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float hargaSatuan, hargaBeli;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karakter;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 = 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float x = 6.125f;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315" name="Google Shape;315;p29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Kelompok item data yang terorganisasi yang dianggap sebagai suatu unit</a:t>
            </a:r>
            <a:endParaRPr/>
          </a:p>
          <a:p>
            <a:pPr indent="-420688" lvl="0" marL="4206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Disebut juga sebagai tipe data kompleks (</a:t>
            </a:r>
            <a:r>
              <a:rPr i="1" lang="en-US" sz="2800"/>
              <a:t>complex data type</a:t>
            </a:r>
            <a:r>
              <a:rPr lang="en-US" sz="2800"/>
              <a:t>) atau tipe data non primitif</a:t>
            </a:r>
            <a:endParaRPr i="1" sz="2800"/>
          </a:p>
          <a:p>
            <a:pPr indent="-420688" lvl="0" marL="4206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Beberapa struktur data :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Array (larik)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String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Record / struct</a:t>
            </a:r>
            <a:endParaRPr sz="2400"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List (daftar)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Tree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ADT (Abstract Data Type) atau Tipe Data Abstrak</a:t>
            </a:r>
            <a:endParaRPr sz="3600"/>
          </a:p>
        </p:txBody>
      </p:sp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Bahasa pemrograman dapat memiliki tipe data:</a:t>
            </a:r>
            <a:endParaRPr/>
          </a:p>
          <a:p>
            <a:pPr indent="-350838" lvl="1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Built-in : sudah tersedia oleh bahasa pemrograman tersebut</a:t>
            </a:r>
            <a:endParaRPr/>
          </a:p>
          <a:p>
            <a:pPr indent="-280988" lvl="2" marL="14065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Tidak berorientasi pada persoalan yang dihadapi.</a:t>
            </a:r>
            <a:endParaRPr/>
          </a:p>
          <a:p>
            <a:pPr indent="-350838" lvl="1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UDT : User Defined Type, dibuat oleh pemrogram.</a:t>
            </a:r>
            <a:endParaRPr/>
          </a:p>
          <a:p>
            <a:pPr indent="-280988" lvl="2" marL="14065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Mendekati penyelesaian persoalan yang dihadapi</a:t>
            </a:r>
            <a:endParaRPr/>
          </a:p>
          <a:p>
            <a:pPr indent="-280988" lvl="2" marL="14065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Contoh: record pada Pascal, struct pada C, class pada Java</a:t>
            </a:r>
            <a:endParaRPr/>
          </a:p>
          <a:p>
            <a:pPr indent="-350838" lvl="1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ADT : Abstract Data Type </a:t>
            </a:r>
            <a:endParaRPr/>
          </a:p>
          <a:p>
            <a:pPr indent="-280988" lvl="2" marL="14065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memperluas konsep UDT dengan menambahkan pengkapsulan atau enkapsulasi, berisi sifat-sifat dan operasi-operasi yang bisa dilakukan terhadap kelas tersebut.</a:t>
            </a:r>
            <a:endParaRPr/>
          </a:p>
          <a:p>
            <a:pPr indent="-280988" lvl="2" marL="14065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Contoh: class pada Java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PENGANTAR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Bagaimana cara mengatasi masalah implementasi program dengan komputer?</a:t>
            </a:r>
            <a:endParaRPr/>
          </a:p>
          <a:p>
            <a:pPr indent="-350838" lvl="1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Pemahaman masalah secara menyeluruh dan persiapan data</a:t>
            </a:r>
            <a:endParaRPr/>
          </a:p>
          <a:p>
            <a:pPr indent="-350838" lvl="1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Keputusan operasi-operasi yang dilakukan terhadap data</a:t>
            </a:r>
            <a:endParaRPr/>
          </a:p>
          <a:p>
            <a:pPr indent="-350838" lvl="1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Penyimpanan data pada memori sehingga tersimpan dan terstruktur secara logis, dan operasinya efisien</a:t>
            </a:r>
            <a:endParaRPr sz="2400"/>
          </a:p>
          <a:p>
            <a:pPr indent="-350838" lvl="1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Pengambilan keputusan terhadap bahasa pemrograman apa yang paling cocok untuk jenis data yang ada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/>
          <p:nvPr>
            <p:ph type="title"/>
          </p:nvPr>
        </p:nvSpPr>
        <p:spPr>
          <a:xfrm>
            <a:off x="381000" y="0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ADT (2)</a:t>
            </a:r>
            <a:endParaRPr/>
          </a:p>
        </p:txBody>
      </p:sp>
      <p:sp>
        <p:nvSpPr>
          <p:cNvPr id="327" name="Google Shape;327;p31"/>
          <p:cNvSpPr txBox="1"/>
          <p:nvPr>
            <p:ph idx="1" type="body"/>
          </p:nvPr>
        </p:nvSpPr>
        <p:spPr>
          <a:xfrm>
            <a:off x="457200" y="1066800"/>
            <a:ext cx="8686800" cy="4830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7" lvl="0" marL="4206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Bahasa Java memiliki tipe data numerik dan karakter (seperti int, float, char dan lain-lain).  Disamping itu juga memiliki tipe data enumerasi dan structure.  </a:t>
            </a:r>
            <a:endParaRPr sz="3200"/>
          </a:p>
          <a:p>
            <a:pPr indent="-420688" lvl="0" marL="4206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Lihat slide berikut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97c23a5de_0_6"/>
          <p:cNvSpPr txBox="1"/>
          <p:nvPr>
            <p:ph type="title"/>
          </p:nvPr>
        </p:nvSpPr>
        <p:spPr>
          <a:xfrm>
            <a:off x="454844" y="1256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ADT(3)</a:t>
            </a:r>
            <a:endParaRPr b="1" sz="4400"/>
          </a:p>
        </p:txBody>
      </p:sp>
      <p:sp>
        <p:nvSpPr>
          <p:cNvPr id="333" name="Google Shape;333;g2697c23a5de_0_6"/>
          <p:cNvSpPr txBox="1"/>
          <p:nvPr>
            <p:ph idx="1" type="body"/>
          </p:nvPr>
        </p:nvSpPr>
        <p:spPr>
          <a:xfrm>
            <a:off x="152400" y="3913202"/>
            <a:ext cx="8229600" cy="23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7" lvl="0" marL="4206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Untuk pembuatan tipe data baru digunakan class. Contoh: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A table with text on it&#10;&#10;Description automatically generated" id="334" name="Google Shape;334;g2697c23a5de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70" y="914400"/>
            <a:ext cx="9006345" cy="2972093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2697c23a5de_0_6"/>
          <p:cNvSpPr txBox="1"/>
          <p:nvPr/>
        </p:nvSpPr>
        <p:spPr>
          <a:xfrm>
            <a:off x="2590800" y="4343400"/>
            <a:ext cx="220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TipeBaru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int angka;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char huruf;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double desimal;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boolean status;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97c23a5de_0_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Struktur Java</a:t>
            </a:r>
            <a:endParaRPr b="1"/>
          </a:p>
        </p:txBody>
      </p:sp>
      <p:sp>
        <p:nvSpPr>
          <p:cNvPr id="341" name="Google Shape;341;g2697c23a5de_0_13"/>
          <p:cNvSpPr txBox="1"/>
          <p:nvPr>
            <p:ph idx="1" type="body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7" lvl="0" marL="4206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t/>
            </a:r>
            <a:endParaRPr/>
          </a:p>
        </p:txBody>
      </p:sp>
      <p:graphicFrame>
        <p:nvGraphicFramePr>
          <p:cNvPr id="342" name="Google Shape;342;g2697c23a5de_0_13"/>
          <p:cNvGraphicFramePr/>
          <p:nvPr/>
        </p:nvGraphicFramePr>
        <p:xfrm>
          <a:off x="238404" y="1322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{9BB2C408-7A8D-442E-8FDF-C054BB3021CE}</a:tableStyleId>
              </a:tblPr>
              <a:tblGrid>
                <a:gridCol w="8677000"/>
              </a:tblGrid>
              <a:tr h="526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 u="none" cap="none" strike="noStrike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 </a:t>
                      </a:r>
                      <a:endParaRPr b="0" sz="17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Introduction to the program using multiple line comments</a:t>
                      </a:r>
                      <a:endParaRPr b="0" sz="17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n-US" sz="17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Try Java for the first time</a:t>
                      </a:r>
                      <a:endParaRPr b="0" sz="17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@author: Lely Hiryanto</a:t>
                      </a:r>
                      <a:endParaRPr b="0" sz="17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@version 1.0</a:t>
                      </a:r>
                      <a:endParaRPr b="0" sz="17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*/</a:t>
                      </a:r>
                      <a:endParaRPr b="0" sz="17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n-US" sz="17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n-US" sz="17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n-US" sz="17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HelloWorld</a:t>
                      </a: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b="0" lang="en-US" sz="17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n-US" sz="17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n-US" sz="17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n-US" sz="1700">
                          <a:solidFill>
                            <a:srgbClr val="DCDC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b="0" lang="en-US" sz="1700">
                          <a:solidFill>
                            <a:srgbClr val="4EC9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 </a:t>
                      </a:r>
                      <a:r>
                        <a:rPr b="0" lang="en-US" sz="17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args</a:t>
                      </a: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b="0" lang="en-US" sz="1700">
                          <a:solidFill>
                            <a:srgbClr val="6A99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//this one line comment</a:t>
                      </a:r>
                      <a:endParaRPr b="0" sz="17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b="0" lang="en-US" sz="17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n-US" sz="17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lang="en-US" sz="1700">
                          <a:solidFill>
                            <a:srgbClr val="DCDCA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</a:t>
                      </a: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70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"Hello... welcome to the world of Java... Enjoy"</a:t>
                      </a: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7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34300" marB="34300" marR="68575" marL="6857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343" name="Google Shape;343;g2697c23a5de_0_13"/>
          <p:cNvSpPr/>
          <p:nvPr/>
        </p:nvSpPr>
        <p:spPr>
          <a:xfrm>
            <a:off x="2438400" y="2838764"/>
            <a:ext cx="4724400" cy="314100"/>
          </a:xfrm>
          <a:prstGeom prst="wedgeRoundRectCallout">
            <a:avLst>
              <a:gd fmla="val -49546" name="adj1"/>
              <a:gd fmla="val 162303" name="adj2"/>
              <a:gd fmla="val 16667" name="adj3"/>
            </a:avLst>
          </a:prstGeom>
          <a:solidFill>
            <a:srgbClr val="F9FBFA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harus sama dengan nama file</a:t>
            </a:r>
            <a:endParaRPr/>
          </a:p>
        </p:txBody>
      </p:sp>
      <p:sp>
        <p:nvSpPr>
          <p:cNvPr id="344" name="Google Shape;344;g2697c23a5de_0_13"/>
          <p:cNvSpPr/>
          <p:nvPr/>
        </p:nvSpPr>
        <p:spPr>
          <a:xfrm>
            <a:off x="3581400" y="3231921"/>
            <a:ext cx="5715000" cy="314100"/>
          </a:xfrm>
          <a:prstGeom prst="wedgeRoundRectCallout">
            <a:avLst>
              <a:gd fmla="val -56923" name="adj1"/>
              <a:gd fmla="val 107810" name="adj2"/>
              <a:gd fmla="val 16667" name="adj3"/>
            </a:avLst>
          </a:prstGeom>
          <a:solidFill>
            <a:srgbClr val="F9FBFA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method, dijalankan pertama kali saat program dirun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697c23a5de_0_13"/>
          <p:cNvSpPr/>
          <p:nvPr/>
        </p:nvSpPr>
        <p:spPr>
          <a:xfrm>
            <a:off x="1401138" y="4836845"/>
            <a:ext cx="5838000" cy="314100"/>
          </a:xfrm>
          <a:prstGeom prst="wedgeRoundRectCallout">
            <a:avLst>
              <a:gd fmla="val -23019" name="adj1"/>
              <a:gd fmla="val -177232" name="adj2"/>
              <a:gd fmla="val 16667" name="adj3"/>
            </a:avLst>
          </a:prstGeom>
          <a:solidFill>
            <a:srgbClr val="F9FBFA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built-in method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menampilkan teks ke layer monitor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697c23a5de_0_22"/>
          <p:cNvSpPr txBox="1"/>
          <p:nvPr>
            <p:ph type="title"/>
          </p:nvPr>
        </p:nvSpPr>
        <p:spPr>
          <a:xfrm>
            <a:off x="457200" y="148021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Contoh Program Java (1)</a:t>
            </a:r>
            <a:endParaRPr/>
          </a:p>
        </p:txBody>
      </p:sp>
      <p:sp>
        <p:nvSpPr>
          <p:cNvPr id="351" name="Google Shape;351;g2697c23a5de_0_22"/>
          <p:cNvSpPr txBox="1"/>
          <p:nvPr>
            <p:ph idx="1" type="body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7" lvl="0" marL="4206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t/>
            </a:r>
            <a:endParaRPr/>
          </a:p>
        </p:txBody>
      </p:sp>
      <p:pic>
        <p:nvPicPr>
          <p:cNvPr descr="A screen shot of a computer program&#10;&#10;Description automatically generated" id="352" name="Google Shape;352;g2697c23a5de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914400"/>
            <a:ext cx="9174660" cy="6054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97c23a5de_0_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Hasil Program (1)</a:t>
            </a:r>
            <a:endParaRPr/>
          </a:p>
        </p:txBody>
      </p:sp>
      <p:pic>
        <p:nvPicPr>
          <p:cNvPr id="358" name="Google Shape;358;g2697c23a5de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912" y="1788426"/>
            <a:ext cx="8468177" cy="1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97c23a5de_0_33"/>
          <p:cNvSpPr txBox="1"/>
          <p:nvPr>
            <p:ph type="title"/>
          </p:nvPr>
        </p:nvSpPr>
        <p:spPr>
          <a:xfrm>
            <a:off x="457200" y="119094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Contoh Program Java (2)</a:t>
            </a:r>
            <a:endParaRPr/>
          </a:p>
        </p:txBody>
      </p:sp>
      <p:sp>
        <p:nvSpPr>
          <p:cNvPr id="364" name="Google Shape;364;g2697c23a5de_0_33"/>
          <p:cNvSpPr txBox="1"/>
          <p:nvPr>
            <p:ph idx="1" type="body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7" lvl="0" marL="4206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t/>
            </a:r>
            <a:endParaRPr/>
          </a:p>
        </p:txBody>
      </p:sp>
      <p:pic>
        <p:nvPicPr>
          <p:cNvPr id="365" name="Google Shape;365;g2697c23a5de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25" y="731836"/>
            <a:ext cx="8994495" cy="521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97c23a5de_0_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Hasil Program (2)</a:t>
            </a:r>
            <a:endParaRPr/>
          </a:p>
        </p:txBody>
      </p:sp>
      <p:pic>
        <p:nvPicPr>
          <p:cNvPr id="371" name="Google Shape;371;g2697c23a5d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093" y="2098249"/>
            <a:ext cx="8855269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Contoh Program Java (3)</a:t>
            </a:r>
            <a:endParaRPr/>
          </a:p>
        </p:txBody>
      </p:sp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7" lvl="0" marL="4206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t/>
            </a:r>
            <a:endParaRPr/>
          </a:p>
        </p:txBody>
      </p:sp>
      <p:pic>
        <p:nvPicPr>
          <p:cNvPr id="378" name="Google Shape;3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25" y="731836"/>
            <a:ext cx="8994494" cy="521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Hasil Program (3)</a:t>
            </a:r>
            <a:endParaRPr/>
          </a:p>
        </p:txBody>
      </p:sp>
      <p:pic>
        <p:nvPicPr>
          <p:cNvPr id="384" name="Google Shape;3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093" y="2098249"/>
            <a:ext cx="8855269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TERIMA KASIH</a:t>
            </a:r>
            <a:endParaRPr/>
          </a:p>
        </p:txBody>
      </p:sp>
      <p:sp>
        <p:nvSpPr>
          <p:cNvPr id="390" name="Google Shape;390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>
                <a:solidFill>
                  <a:schemeClr val="dk1"/>
                </a:solidFill>
              </a:rPr>
              <a:t>Rehat Sejenak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>
                <a:solidFill>
                  <a:schemeClr val="dk1"/>
                </a:solidFill>
              </a:rPr>
              <a:t>Pembentukan Kelompok 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Perbedaan Tipe Data, Obyek Data &amp; Struktur Data</a:t>
            </a:r>
            <a:r>
              <a:rPr lang="en-US" sz="3600"/>
              <a:t> (1)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Tipe data adalah jenis data yang mampu ditangani oleh suatu bahasa pemrograman pada komputer.</a:t>
            </a:r>
            <a:endParaRPr/>
          </a:p>
          <a:p>
            <a:pPr indent="-420688" lvl="0" marL="4206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Tiap-tiap bahasa pemrograman memiliki tipe data yang memungkinkan: 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Deklarasi terhadap variabel tipe data tersebut</a:t>
            </a:r>
            <a:endParaRPr sz="2400"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Menyediakan kumpulan operasi yang mungkin terhadap variabel bertipe data tersebut</a:t>
            </a:r>
            <a:endParaRPr sz="2400"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Jenis obyek data yang mungkin</a:t>
            </a:r>
            <a:endParaRPr sz="2400"/>
          </a:p>
          <a:p>
            <a:pPr indent="-350838" lvl="1" marL="9144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Contoh tipe data di C? Java? Pascal? 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Perbedaan Tipe Data, Obyek Data &amp; Struktur Data</a:t>
            </a:r>
            <a:r>
              <a:rPr lang="en-US" sz="3600"/>
              <a:t> (2)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Obyek Data adalah kumpulan elemen yang mungkin untuk suatu tipe data tertentu.  </a:t>
            </a:r>
            <a:endParaRPr/>
          </a:p>
          <a:p>
            <a:pPr indent="-350838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Mis: integer mengacu pada obyek data -32768 s/d 32767, byte 0 s/d 255, string adalah kumpulan karakter maks 255 huruf</a:t>
            </a:r>
            <a:endParaRPr/>
          </a:p>
          <a:p>
            <a:pPr indent="-420688" lvl="0" marL="4206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Struktur Data adalah cara penyimpanan dan pengorganisasian data-data pada memori komputer maupun file secara efektif sehingga dapat digunakan secara efisien, termasuk operasi-operasi di dalamnya.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Aktivitas Struktur Data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Di dalam struktur data, berhubungan dengan 2 aktivitas:</a:t>
            </a:r>
            <a:endParaRPr/>
          </a:p>
          <a:p>
            <a:pPr indent="-350838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Mendeskripsikan kumpulan obyek data yang sah sesuai dengan tipe data yang ada</a:t>
            </a:r>
            <a:endParaRPr sz="2400"/>
          </a:p>
          <a:p>
            <a:pPr indent="-350838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Menunjukkan mekanisme kerja operasi-operasinya</a:t>
            </a:r>
            <a:endParaRPr sz="2400"/>
          </a:p>
          <a:p>
            <a:pPr indent="-280988" lvl="2" marL="14065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Contoh: integer (-32768 s/d 32767) dan jenis operasi yang diperbolehkan adalah +, -, *, /, mod, ceil, floor, &lt;, &gt;, != dsb.</a:t>
            </a:r>
            <a:endParaRPr/>
          </a:p>
          <a:p>
            <a:pPr indent="-420688" lvl="0" marL="42068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Struktur data = obyek data  + [operasi manipulasi data]</a:t>
            </a:r>
            <a:endParaRPr/>
          </a:p>
          <a:p>
            <a:pPr indent="-280988" lvl="2" marL="14065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Hubungan Struktur Data dan Algoritma</a:t>
            </a:r>
            <a:endParaRPr b="1" sz="3600"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0688" lvl="0" marL="4206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Dengan pemilihan struktur data yang baik, maka problem yang kompleks dapat diselesaikan sehingga algoritma dapat digunakan secara efisien, operasi-operasi penting dapat dieksekusi dengan sumber daya yang lebih kecil, memori lebih kecil, dan waktu eksekusi yang lebih cepat.</a:t>
            </a:r>
            <a:endParaRPr/>
          </a:p>
          <a:p>
            <a:pPr indent="-420688" lvl="0" marL="4206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Tidak semua struktur data baik dan sesuai.  </a:t>
            </a:r>
            <a:endParaRPr/>
          </a:p>
          <a:p>
            <a:pPr indent="-420688" lvl="0" marL="420688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Contoh untuk problem data bank: pemutahiran data harus cepat, sedangkan penambahan/penghapusan data boleh lebih lambat.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ALGORITHM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Review kuliah Semester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ALGORITMA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Algoritma merupakan langkah-langkah (prosedur) yang harus dilakukan untuk menyelesaikan sebuah masalah.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22E5FE657877364895F0CC71412C1266" ma:contentTypeVersion="4" ma:contentTypeDescription="Buat sebuah dokumen baru." ma:contentTypeScope="" ma:versionID="27df41fcb5a9057287142fc74b812fb7">
  <xsd:schema xmlns:xsd="http://www.w3.org/2001/XMLSchema" xmlns:xs="http://www.w3.org/2001/XMLSchema" xmlns:p="http://schemas.microsoft.com/office/2006/metadata/properties" xmlns:ns2="71a9f402-747b-4da2-8978-9907da1490f0" targetNamespace="http://schemas.microsoft.com/office/2006/metadata/properties" ma:root="true" ma:fieldsID="3f889d5ee95e8c75309d87afc6d3fc97" ns2:_="">
    <xsd:import namespace="71a9f402-747b-4da2-8978-9907da1490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300E4D-A87F-4AF7-8712-798BAA56FDE5}"/>
</file>

<file path=customXml/itemProps2.xml><?xml version="1.0" encoding="utf-8"?>
<ds:datastoreItem xmlns:ds="http://schemas.openxmlformats.org/officeDocument/2006/customXml" ds:itemID="{322C7C7C-12A3-4E7D-9005-C51DA761F304}"/>
</file>

<file path=customXml/itemProps3.xml><?xml version="1.0" encoding="utf-8"?>
<ds:datastoreItem xmlns:ds="http://schemas.openxmlformats.org/officeDocument/2006/customXml" ds:itemID="{C686A527-25E6-417C-864D-515335049A4A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Viny Christanti</dc:creator>
  <dcterms:created xsi:type="dcterms:W3CDTF">2020-02-02T15:31:15Z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