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0" r:id="rId5"/>
  </p:sldMasterIdLst>
  <p:notesMasterIdLst>
    <p:notesMasterId r:id="rId5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6" r:id="rId25"/>
    <p:sldId id="275"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9144000" cy="6858000" type="screen4x3"/>
  <p:notesSz cx="6858000" cy="9144000"/>
  <p:embeddedFontLst>
    <p:embeddedFont>
      <p:font typeface="Tahoma" panose="020B0604030504040204" pitchFamily="34" charset="0"/>
      <p:regular r:id="rId57"/>
      <p:bold r:id="rId58"/>
    </p:embeddedFont>
    <p:embeddedFont>
      <p:font typeface="Verdana" panose="020B060403050404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evcZxmbpz2HHvfMoiTV27WVt5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8E432-4800-4128-B4DD-194551224348}" v="1" dt="2024-02-27T09:28:49.613"/>
  </p1510:revLst>
</p1510:revInfo>
</file>

<file path=ppt/tableStyles.xml><?xml version="1.0" encoding="utf-8"?>
<a:tblStyleLst xmlns:a="http://schemas.openxmlformats.org/drawingml/2006/main" def="{59F99B8D-C891-412C-8B89-14BFD2C93EDC}">
  <a:tblStyle styleId="{59F99B8D-C891-412C-8B89-14BFD2C93E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customschemas.google.com/relationships/presentationmetadata" Target="metadata"/><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2.fntdata"/><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font" Target="fonts/font5.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3.fntdata"/><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1.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4.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Y AGUSLIA  535230189" userId="S::devany.535230189@stu.untar.ac.id::ec595e00-0190-491e-b5b3-c7655ca5ce57" providerId="AD" clId="Web-{F5D8E432-4800-4128-B4DD-194551224348}"/>
    <pc:docChg chg="sldOrd">
      <pc:chgData name="DEVANY AGUSLIA  535230189" userId="S::devany.535230189@stu.untar.ac.id::ec595e00-0190-491e-b5b3-c7655ca5ce57" providerId="AD" clId="Web-{F5D8E432-4800-4128-B4DD-194551224348}" dt="2024-02-27T09:28:49.613" v="0"/>
      <pc:docMkLst>
        <pc:docMk/>
      </pc:docMkLst>
      <pc:sldChg chg="ord">
        <pc:chgData name="DEVANY AGUSLIA  535230189" userId="S::devany.535230189@stu.untar.ac.id::ec595e00-0190-491e-b5b3-c7655ca5ce57" providerId="AD" clId="Web-{F5D8E432-4800-4128-B4DD-194551224348}" dt="2024-02-27T09:28:49.613" v="0"/>
        <pc:sldMkLst>
          <pc:docMk/>
          <pc:sldMk cId="0"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52"/>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5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9" name="Google Shape;19;p5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6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6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65"/>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65"/>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65"/>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5"/>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pic>
        <p:nvPicPr>
          <p:cNvPr id="95" name="Google Shape;95;p55" descr="template presentation Isi0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6" name="Google Shape;96;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7" name="Google Shape;97;p55"/>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55"/>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5"/>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pic>
        <p:nvPicPr>
          <p:cNvPr id="102" name="Google Shape;102;p56" descr="template presentation Isi0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3" name="Google Shape;103;p56"/>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5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105" name="Google Shape;105;p56"/>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6"/>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8"/>
        <p:cNvGrpSpPr/>
        <p:nvPr/>
      </p:nvGrpSpPr>
      <p:grpSpPr>
        <a:xfrm>
          <a:off x="0" y="0"/>
          <a:ext cx="0" cy="0"/>
          <a:chOff x="0" y="0"/>
          <a:chExt cx="0" cy="0"/>
        </a:xfrm>
      </p:grpSpPr>
      <p:sp>
        <p:nvSpPr>
          <p:cNvPr id="109" name="Google Shape;109;p66"/>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6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11" name="Google Shape;111;p66"/>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6"/>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6"/>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67"/>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117" name="Google Shape;117;p67"/>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118" name="Google Shape;118;p67"/>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67"/>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7"/>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3" name="Google Shape;123;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124" name="Google Shape;124;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125" name="Google Shape;125;p68"/>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126" name="Google Shape;126;p68"/>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127" name="Google Shape;127;p68"/>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8"/>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8"/>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2" name="Google Shape;132;p69"/>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9"/>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9"/>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70"/>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70"/>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70"/>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71"/>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1" name="Google Shape;141;p71"/>
          <p:cNvSpPr txBox="1">
            <a:spLocks noGrp="1"/>
          </p:cNvSpPr>
          <p:nvPr>
            <p:ph type="body" idx="1"/>
          </p:nvPr>
        </p:nvSpPr>
        <p:spPr>
          <a:xfrm>
            <a:off x="3575050" y="273054"/>
            <a:ext cx="5111750" cy="5853113"/>
          </a:xfrm>
          <a:prstGeom prst="rect">
            <a:avLst/>
          </a:prstGeom>
          <a:noFill/>
          <a:ln>
            <a:noFill/>
          </a:ln>
        </p:spPr>
        <p:txBody>
          <a:bodyPr spcFirstLastPara="1" wrap="square" lIns="91425" tIns="45700" rIns="91425" bIns="45700" anchor="t" anchorCtr="0">
            <a:noAutofit/>
          </a:bodyPr>
          <a:lstStyle>
            <a:lvl1pPr marL="457200" lvl="0" indent="-478726" algn="l">
              <a:spcBef>
                <a:spcPts val="788"/>
              </a:spcBef>
              <a:spcAft>
                <a:spcPts val="0"/>
              </a:spcAft>
              <a:buClr>
                <a:schemeClr val="dk1"/>
              </a:buClr>
              <a:buSzPts val="3939"/>
              <a:buChar char="•"/>
              <a:defRPr sz="3939"/>
            </a:lvl1pPr>
            <a:lvl2pPr marL="914400" lvl="1" indent="-447421" algn="l">
              <a:spcBef>
                <a:spcPts val="689"/>
              </a:spcBef>
              <a:spcAft>
                <a:spcPts val="0"/>
              </a:spcAft>
              <a:buClr>
                <a:schemeClr val="dk1"/>
              </a:buClr>
              <a:buSzPts val="3446"/>
              <a:buChar char="–"/>
              <a:defRPr sz="3446"/>
            </a:lvl2pPr>
            <a:lvl3pPr marL="1371600" lvl="2" indent="-416179" algn="l">
              <a:spcBef>
                <a:spcPts val="591"/>
              </a:spcBef>
              <a:spcAft>
                <a:spcPts val="0"/>
              </a:spcAft>
              <a:buClr>
                <a:schemeClr val="dk1"/>
              </a:buClr>
              <a:buSzPts val="2954"/>
              <a:buChar char="•"/>
              <a:defRPr sz="2954"/>
            </a:lvl3pPr>
            <a:lvl4pPr marL="1828800" lvl="3" indent="-384936" algn="l">
              <a:spcBef>
                <a:spcPts val="492"/>
              </a:spcBef>
              <a:spcAft>
                <a:spcPts val="0"/>
              </a:spcAft>
              <a:buClr>
                <a:schemeClr val="dk1"/>
              </a:buClr>
              <a:buSzPts val="2462"/>
              <a:buChar char="–"/>
              <a:defRPr sz="2462"/>
            </a:lvl4pPr>
            <a:lvl5pPr marL="2286000" lvl="4" indent="-384936" algn="l">
              <a:spcBef>
                <a:spcPts val="492"/>
              </a:spcBef>
              <a:spcAft>
                <a:spcPts val="0"/>
              </a:spcAft>
              <a:buClr>
                <a:schemeClr val="dk1"/>
              </a:buClr>
              <a:buSzPts val="2462"/>
              <a:buChar char="»"/>
              <a:defRPr sz="2462"/>
            </a:lvl5pPr>
            <a:lvl6pPr marL="2743200" lvl="5" indent="-384936" algn="l">
              <a:spcBef>
                <a:spcPts val="492"/>
              </a:spcBef>
              <a:spcAft>
                <a:spcPts val="0"/>
              </a:spcAft>
              <a:buClr>
                <a:schemeClr val="dk1"/>
              </a:buClr>
              <a:buSzPts val="2462"/>
              <a:buChar char="•"/>
              <a:defRPr sz="2462"/>
            </a:lvl6pPr>
            <a:lvl7pPr marL="3200400" lvl="6" indent="-384936" algn="l">
              <a:spcBef>
                <a:spcPts val="492"/>
              </a:spcBef>
              <a:spcAft>
                <a:spcPts val="0"/>
              </a:spcAft>
              <a:buClr>
                <a:schemeClr val="dk1"/>
              </a:buClr>
              <a:buSzPts val="2462"/>
              <a:buChar char="•"/>
              <a:defRPr sz="2462"/>
            </a:lvl7pPr>
            <a:lvl8pPr marL="3657600" lvl="7" indent="-384936" algn="l">
              <a:spcBef>
                <a:spcPts val="492"/>
              </a:spcBef>
              <a:spcAft>
                <a:spcPts val="0"/>
              </a:spcAft>
              <a:buClr>
                <a:schemeClr val="dk1"/>
              </a:buClr>
              <a:buSzPts val="2462"/>
              <a:buChar char="•"/>
              <a:defRPr sz="2462"/>
            </a:lvl8pPr>
            <a:lvl9pPr marL="4114800" lvl="8" indent="-384936" algn="l">
              <a:spcBef>
                <a:spcPts val="492"/>
              </a:spcBef>
              <a:spcAft>
                <a:spcPts val="0"/>
              </a:spcAft>
              <a:buClr>
                <a:schemeClr val="dk1"/>
              </a:buClr>
              <a:buSzPts val="2462"/>
              <a:buChar char="•"/>
              <a:defRPr sz="2462"/>
            </a:lvl9pPr>
          </a:lstStyle>
          <a:p>
            <a:endParaRPr/>
          </a:p>
        </p:txBody>
      </p:sp>
      <p:sp>
        <p:nvSpPr>
          <p:cNvPr id="142" name="Google Shape;142;p71"/>
          <p:cNvSpPr txBox="1">
            <a:spLocks noGrp="1"/>
          </p:cNvSpPr>
          <p:nvPr>
            <p:ph type="body" idx="2"/>
          </p:nvPr>
        </p:nvSpPr>
        <p:spPr>
          <a:xfrm>
            <a:off x="457201"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143" name="Google Shape;143;p7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7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53" descr="template presentation Isi02.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4" name="Google Shape;24;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3"/>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6"/>
        <p:cNvGrpSpPr/>
        <p:nvPr/>
      </p:nvGrpSpPr>
      <p:grpSpPr>
        <a:xfrm>
          <a:off x="0" y="0"/>
          <a:ext cx="0" cy="0"/>
          <a:chOff x="0" y="0"/>
          <a:chExt cx="0" cy="0"/>
        </a:xfrm>
      </p:grpSpPr>
      <p:sp>
        <p:nvSpPr>
          <p:cNvPr id="147" name="Google Shape;147;p7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8" name="Google Shape;148;p72"/>
          <p:cNvSpPr>
            <a:spLocks noGrp="1"/>
          </p:cNvSpPr>
          <p:nvPr>
            <p:ph type="pic" idx="2"/>
          </p:nvPr>
        </p:nvSpPr>
        <p:spPr>
          <a:xfrm>
            <a:off x="1792288" y="612775"/>
            <a:ext cx="5486400" cy="4114800"/>
          </a:xfrm>
          <a:prstGeom prst="rect">
            <a:avLst/>
          </a:prstGeom>
          <a:noFill/>
          <a:ln>
            <a:noFill/>
          </a:ln>
        </p:spPr>
      </p:sp>
      <p:sp>
        <p:nvSpPr>
          <p:cNvPr id="149" name="Google Shape;149;p7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150" name="Google Shape;150;p7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7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7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7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5" name="Google Shape;155;p7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7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7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9"/>
        <p:cNvGrpSpPr/>
        <p:nvPr/>
      </p:nvGrpSpPr>
      <p:grpSpPr>
        <a:xfrm>
          <a:off x="0" y="0"/>
          <a:ext cx="0" cy="0"/>
          <a:chOff x="0" y="0"/>
          <a:chExt cx="0" cy="0"/>
        </a:xfrm>
      </p:grpSpPr>
      <p:sp>
        <p:nvSpPr>
          <p:cNvPr id="160" name="Google Shape;160;p74"/>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p74"/>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7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7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7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30" name="Google Shape;30;p57" descr="template presentation Isi01.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Google Shape;31;p57"/>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33" name="Google Shape;33;p57"/>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7"/>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7"/>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8"/>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39" name="Google Shape;39;p58"/>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lvl="0" indent="-447421" algn="l">
              <a:spcBef>
                <a:spcPts val="689"/>
              </a:spcBef>
              <a:spcAft>
                <a:spcPts val="0"/>
              </a:spcAft>
              <a:buClr>
                <a:schemeClr val="dk1"/>
              </a:buClr>
              <a:buSzPts val="3446"/>
              <a:buChar char="•"/>
              <a:defRPr sz="3446"/>
            </a:lvl1pPr>
            <a:lvl2pPr marL="914400" lvl="1" indent="-416179" algn="l">
              <a:spcBef>
                <a:spcPts val="591"/>
              </a:spcBef>
              <a:spcAft>
                <a:spcPts val="0"/>
              </a:spcAft>
              <a:buClr>
                <a:schemeClr val="dk1"/>
              </a:buClr>
              <a:buSzPts val="2954"/>
              <a:buChar char="–"/>
              <a:defRPr sz="2954"/>
            </a:lvl2pPr>
            <a:lvl3pPr marL="1371600" lvl="2" indent="-384936" algn="l">
              <a:spcBef>
                <a:spcPts val="492"/>
              </a:spcBef>
              <a:spcAft>
                <a:spcPts val="0"/>
              </a:spcAft>
              <a:buClr>
                <a:schemeClr val="dk1"/>
              </a:buClr>
              <a:buSzPts val="2462"/>
              <a:buChar char="•"/>
              <a:defRPr sz="2462"/>
            </a:lvl3pPr>
            <a:lvl4pPr marL="1828800" lvl="3" indent="-369252" algn="l">
              <a:spcBef>
                <a:spcPts val="443"/>
              </a:spcBef>
              <a:spcAft>
                <a:spcPts val="0"/>
              </a:spcAft>
              <a:buClr>
                <a:schemeClr val="dk1"/>
              </a:buClr>
              <a:buSzPts val="2215"/>
              <a:buChar char="–"/>
              <a:defRPr sz="2215"/>
            </a:lvl4pPr>
            <a:lvl5pPr marL="2286000" lvl="4" indent="-369252" algn="l">
              <a:spcBef>
                <a:spcPts val="443"/>
              </a:spcBef>
              <a:spcAft>
                <a:spcPts val="0"/>
              </a:spcAft>
              <a:buClr>
                <a:schemeClr val="dk1"/>
              </a:buClr>
              <a:buSzPts val="2215"/>
              <a:buChar char="»"/>
              <a:defRPr sz="2215"/>
            </a:lvl5pPr>
            <a:lvl6pPr marL="2743200" lvl="5" indent="-369252" algn="l">
              <a:spcBef>
                <a:spcPts val="443"/>
              </a:spcBef>
              <a:spcAft>
                <a:spcPts val="0"/>
              </a:spcAft>
              <a:buClr>
                <a:schemeClr val="dk1"/>
              </a:buClr>
              <a:buSzPts val="2215"/>
              <a:buChar char="•"/>
              <a:defRPr sz="2215"/>
            </a:lvl6pPr>
            <a:lvl7pPr marL="3200400" lvl="6" indent="-369252" algn="l">
              <a:spcBef>
                <a:spcPts val="443"/>
              </a:spcBef>
              <a:spcAft>
                <a:spcPts val="0"/>
              </a:spcAft>
              <a:buClr>
                <a:schemeClr val="dk1"/>
              </a:buClr>
              <a:buSzPts val="2215"/>
              <a:buChar char="•"/>
              <a:defRPr sz="2215"/>
            </a:lvl7pPr>
            <a:lvl8pPr marL="3657600" lvl="7" indent="-369252" algn="l">
              <a:spcBef>
                <a:spcPts val="443"/>
              </a:spcBef>
              <a:spcAft>
                <a:spcPts val="0"/>
              </a:spcAft>
              <a:buClr>
                <a:schemeClr val="dk1"/>
              </a:buClr>
              <a:buSzPts val="2215"/>
              <a:buChar char="•"/>
              <a:defRPr sz="2215"/>
            </a:lvl8pPr>
            <a:lvl9pPr marL="4114800" lvl="8" indent="-369252" algn="l">
              <a:spcBef>
                <a:spcPts val="443"/>
              </a:spcBef>
              <a:spcAft>
                <a:spcPts val="0"/>
              </a:spcAft>
              <a:buClr>
                <a:schemeClr val="dk1"/>
              </a:buClr>
              <a:buSzPts val="2215"/>
              <a:buChar char="•"/>
              <a:defRPr sz="2215"/>
            </a:lvl9pPr>
          </a:lstStyle>
          <a:p>
            <a:endParaRPr/>
          </a:p>
        </p:txBody>
      </p:sp>
      <p:sp>
        <p:nvSpPr>
          <p:cNvPr id="40" name="Google Shape;40;p58"/>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8"/>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8"/>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6" name="Google Shape;46;p5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7" name="Google Shape;47;p59"/>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591"/>
              </a:spcBef>
              <a:spcAft>
                <a:spcPts val="0"/>
              </a:spcAft>
              <a:buClr>
                <a:schemeClr val="dk1"/>
              </a:buClr>
              <a:buSzPts val="2954"/>
              <a:buNone/>
              <a:defRPr sz="2954" b="1"/>
            </a:lvl1pPr>
            <a:lvl2pPr marL="914400" lvl="1" indent="-228600" algn="l">
              <a:spcBef>
                <a:spcPts val="492"/>
              </a:spcBef>
              <a:spcAft>
                <a:spcPts val="0"/>
              </a:spcAft>
              <a:buClr>
                <a:schemeClr val="dk1"/>
              </a:buClr>
              <a:buSzPts val="2462"/>
              <a:buNone/>
              <a:defRPr sz="2462" b="1"/>
            </a:lvl2pPr>
            <a:lvl3pPr marL="1371600" lvl="2" indent="-228600" algn="l">
              <a:spcBef>
                <a:spcPts val="443"/>
              </a:spcBef>
              <a:spcAft>
                <a:spcPts val="0"/>
              </a:spcAft>
              <a:buClr>
                <a:schemeClr val="dk1"/>
              </a:buClr>
              <a:buSzPts val="2215"/>
              <a:buNone/>
              <a:defRPr sz="2215" b="1"/>
            </a:lvl3pPr>
            <a:lvl4pPr marL="1828800" lvl="3" indent="-228600" algn="l">
              <a:spcBef>
                <a:spcPts val="394"/>
              </a:spcBef>
              <a:spcAft>
                <a:spcPts val="0"/>
              </a:spcAft>
              <a:buClr>
                <a:schemeClr val="dk1"/>
              </a:buClr>
              <a:buSzPts val="1969"/>
              <a:buNone/>
              <a:defRPr sz="1969" b="1"/>
            </a:lvl4pPr>
            <a:lvl5pPr marL="2286000" lvl="4" indent="-228600" algn="l">
              <a:spcBef>
                <a:spcPts val="394"/>
              </a:spcBef>
              <a:spcAft>
                <a:spcPts val="0"/>
              </a:spcAft>
              <a:buClr>
                <a:schemeClr val="dk1"/>
              </a:buClr>
              <a:buSzPts val="1969"/>
              <a:buNone/>
              <a:defRPr sz="1969" b="1"/>
            </a:lvl5pPr>
            <a:lvl6pPr marL="2743200" lvl="5" indent="-228600" algn="l">
              <a:spcBef>
                <a:spcPts val="394"/>
              </a:spcBef>
              <a:spcAft>
                <a:spcPts val="0"/>
              </a:spcAft>
              <a:buClr>
                <a:schemeClr val="dk1"/>
              </a:buClr>
              <a:buSzPts val="1969"/>
              <a:buNone/>
              <a:defRPr sz="1969" b="1"/>
            </a:lvl6pPr>
            <a:lvl7pPr marL="3200400" lvl="6" indent="-228600" algn="l">
              <a:spcBef>
                <a:spcPts val="394"/>
              </a:spcBef>
              <a:spcAft>
                <a:spcPts val="0"/>
              </a:spcAft>
              <a:buClr>
                <a:schemeClr val="dk1"/>
              </a:buClr>
              <a:buSzPts val="1969"/>
              <a:buNone/>
              <a:defRPr sz="1969" b="1"/>
            </a:lvl7pPr>
            <a:lvl8pPr marL="3657600" lvl="7" indent="-228600" algn="l">
              <a:spcBef>
                <a:spcPts val="394"/>
              </a:spcBef>
              <a:spcAft>
                <a:spcPts val="0"/>
              </a:spcAft>
              <a:buClr>
                <a:schemeClr val="dk1"/>
              </a:buClr>
              <a:buSzPts val="1969"/>
              <a:buNone/>
              <a:defRPr sz="1969" b="1"/>
            </a:lvl8pPr>
            <a:lvl9pPr marL="4114800" lvl="8" indent="-228600" algn="l">
              <a:spcBef>
                <a:spcPts val="394"/>
              </a:spcBef>
              <a:spcAft>
                <a:spcPts val="0"/>
              </a:spcAft>
              <a:buClr>
                <a:schemeClr val="dk1"/>
              </a:buClr>
              <a:buSzPts val="1969"/>
              <a:buNone/>
              <a:defRPr sz="1969" b="1"/>
            </a:lvl9pPr>
          </a:lstStyle>
          <a:p>
            <a:endParaRPr/>
          </a:p>
        </p:txBody>
      </p:sp>
      <p:sp>
        <p:nvSpPr>
          <p:cNvPr id="48" name="Google Shape;48;p59"/>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416179" algn="l">
              <a:spcBef>
                <a:spcPts val="591"/>
              </a:spcBef>
              <a:spcAft>
                <a:spcPts val="0"/>
              </a:spcAft>
              <a:buClr>
                <a:schemeClr val="dk1"/>
              </a:buClr>
              <a:buSzPts val="2954"/>
              <a:buChar char="•"/>
              <a:defRPr sz="2954"/>
            </a:lvl1pPr>
            <a:lvl2pPr marL="914400" lvl="1" indent="-384937" algn="l">
              <a:spcBef>
                <a:spcPts val="492"/>
              </a:spcBef>
              <a:spcAft>
                <a:spcPts val="0"/>
              </a:spcAft>
              <a:buClr>
                <a:schemeClr val="dk1"/>
              </a:buClr>
              <a:buSzPts val="2462"/>
              <a:buChar char="–"/>
              <a:defRPr sz="2462"/>
            </a:lvl2pPr>
            <a:lvl3pPr marL="1371600" lvl="2" indent="-369252" algn="l">
              <a:spcBef>
                <a:spcPts val="443"/>
              </a:spcBef>
              <a:spcAft>
                <a:spcPts val="0"/>
              </a:spcAft>
              <a:buClr>
                <a:schemeClr val="dk1"/>
              </a:buClr>
              <a:buSzPts val="2215"/>
              <a:buChar char="•"/>
              <a:defRPr sz="2215"/>
            </a:lvl3pPr>
            <a:lvl4pPr marL="1828800" lvl="3" indent="-353631" algn="l">
              <a:spcBef>
                <a:spcPts val="394"/>
              </a:spcBef>
              <a:spcAft>
                <a:spcPts val="0"/>
              </a:spcAft>
              <a:buClr>
                <a:schemeClr val="dk1"/>
              </a:buClr>
              <a:buSzPts val="1969"/>
              <a:buChar char="–"/>
              <a:defRPr sz="1969"/>
            </a:lvl4pPr>
            <a:lvl5pPr marL="2286000" lvl="4" indent="-353631" algn="l">
              <a:spcBef>
                <a:spcPts val="394"/>
              </a:spcBef>
              <a:spcAft>
                <a:spcPts val="0"/>
              </a:spcAft>
              <a:buClr>
                <a:schemeClr val="dk1"/>
              </a:buClr>
              <a:buSzPts val="1969"/>
              <a:buChar char="»"/>
              <a:defRPr sz="1969"/>
            </a:lvl5pPr>
            <a:lvl6pPr marL="2743200" lvl="5" indent="-353631" algn="l">
              <a:spcBef>
                <a:spcPts val="394"/>
              </a:spcBef>
              <a:spcAft>
                <a:spcPts val="0"/>
              </a:spcAft>
              <a:buClr>
                <a:schemeClr val="dk1"/>
              </a:buClr>
              <a:buSzPts val="1969"/>
              <a:buChar char="•"/>
              <a:defRPr sz="1969"/>
            </a:lvl6pPr>
            <a:lvl7pPr marL="3200400" lvl="6" indent="-353631" algn="l">
              <a:spcBef>
                <a:spcPts val="394"/>
              </a:spcBef>
              <a:spcAft>
                <a:spcPts val="0"/>
              </a:spcAft>
              <a:buClr>
                <a:schemeClr val="dk1"/>
              </a:buClr>
              <a:buSzPts val="1969"/>
              <a:buChar char="•"/>
              <a:defRPr sz="1969"/>
            </a:lvl7pPr>
            <a:lvl8pPr marL="3657600" lvl="7" indent="-353631" algn="l">
              <a:spcBef>
                <a:spcPts val="394"/>
              </a:spcBef>
              <a:spcAft>
                <a:spcPts val="0"/>
              </a:spcAft>
              <a:buClr>
                <a:schemeClr val="dk1"/>
              </a:buClr>
              <a:buSzPts val="1969"/>
              <a:buChar char="•"/>
              <a:defRPr sz="1969"/>
            </a:lvl8pPr>
            <a:lvl9pPr marL="4114800" lvl="8" indent="-353631" algn="l">
              <a:spcBef>
                <a:spcPts val="394"/>
              </a:spcBef>
              <a:spcAft>
                <a:spcPts val="0"/>
              </a:spcAft>
              <a:buClr>
                <a:schemeClr val="dk1"/>
              </a:buClr>
              <a:buSzPts val="1969"/>
              <a:buChar char="•"/>
              <a:defRPr sz="1969"/>
            </a:lvl9pPr>
          </a:lstStyle>
          <a:p>
            <a:endParaRPr/>
          </a:p>
        </p:txBody>
      </p:sp>
      <p:sp>
        <p:nvSpPr>
          <p:cNvPr id="49" name="Google Shape;49;p59"/>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9"/>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9"/>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60"/>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0"/>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0"/>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6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2"/>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62"/>
          <p:cNvSpPr txBox="1">
            <a:spLocks noGrp="1"/>
          </p:cNvSpPr>
          <p:nvPr>
            <p:ph type="body" idx="1"/>
          </p:nvPr>
        </p:nvSpPr>
        <p:spPr>
          <a:xfrm>
            <a:off x="3575050" y="273054"/>
            <a:ext cx="5111750" cy="5853113"/>
          </a:xfrm>
          <a:prstGeom prst="rect">
            <a:avLst/>
          </a:prstGeom>
          <a:noFill/>
          <a:ln>
            <a:noFill/>
          </a:ln>
        </p:spPr>
        <p:txBody>
          <a:bodyPr spcFirstLastPara="1" wrap="square" lIns="91425" tIns="45700" rIns="91425" bIns="45700" anchor="t" anchorCtr="0">
            <a:noAutofit/>
          </a:bodyPr>
          <a:lstStyle>
            <a:lvl1pPr marL="457200" lvl="0" indent="-478726" algn="l">
              <a:spcBef>
                <a:spcPts val="788"/>
              </a:spcBef>
              <a:spcAft>
                <a:spcPts val="0"/>
              </a:spcAft>
              <a:buClr>
                <a:schemeClr val="dk1"/>
              </a:buClr>
              <a:buSzPts val="3939"/>
              <a:buChar char="•"/>
              <a:defRPr sz="3939"/>
            </a:lvl1pPr>
            <a:lvl2pPr marL="914400" lvl="1" indent="-447421" algn="l">
              <a:spcBef>
                <a:spcPts val="689"/>
              </a:spcBef>
              <a:spcAft>
                <a:spcPts val="0"/>
              </a:spcAft>
              <a:buClr>
                <a:schemeClr val="dk1"/>
              </a:buClr>
              <a:buSzPts val="3446"/>
              <a:buChar char="–"/>
              <a:defRPr sz="3446"/>
            </a:lvl2pPr>
            <a:lvl3pPr marL="1371600" lvl="2" indent="-416179" algn="l">
              <a:spcBef>
                <a:spcPts val="591"/>
              </a:spcBef>
              <a:spcAft>
                <a:spcPts val="0"/>
              </a:spcAft>
              <a:buClr>
                <a:schemeClr val="dk1"/>
              </a:buClr>
              <a:buSzPts val="2954"/>
              <a:buChar char="•"/>
              <a:defRPr sz="2954"/>
            </a:lvl3pPr>
            <a:lvl4pPr marL="1828800" lvl="3" indent="-384936" algn="l">
              <a:spcBef>
                <a:spcPts val="492"/>
              </a:spcBef>
              <a:spcAft>
                <a:spcPts val="0"/>
              </a:spcAft>
              <a:buClr>
                <a:schemeClr val="dk1"/>
              </a:buClr>
              <a:buSzPts val="2462"/>
              <a:buChar char="–"/>
              <a:defRPr sz="2462"/>
            </a:lvl4pPr>
            <a:lvl5pPr marL="2286000" lvl="4" indent="-384936" algn="l">
              <a:spcBef>
                <a:spcPts val="492"/>
              </a:spcBef>
              <a:spcAft>
                <a:spcPts val="0"/>
              </a:spcAft>
              <a:buClr>
                <a:schemeClr val="dk1"/>
              </a:buClr>
              <a:buSzPts val="2462"/>
              <a:buChar char="»"/>
              <a:defRPr sz="2462"/>
            </a:lvl5pPr>
            <a:lvl6pPr marL="2743200" lvl="5" indent="-384936" algn="l">
              <a:spcBef>
                <a:spcPts val="492"/>
              </a:spcBef>
              <a:spcAft>
                <a:spcPts val="0"/>
              </a:spcAft>
              <a:buClr>
                <a:schemeClr val="dk1"/>
              </a:buClr>
              <a:buSzPts val="2462"/>
              <a:buChar char="•"/>
              <a:defRPr sz="2462"/>
            </a:lvl6pPr>
            <a:lvl7pPr marL="3200400" lvl="6" indent="-384936" algn="l">
              <a:spcBef>
                <a:spcPts val="492"/>
              </a:spcBef>
              <a:spcAft>
                <a:spcPts val="0"/>
              </a:spcAft>
              <a:buClr>
                <a:schemeClr val="dk1"/>
              </a:buClr>
              <a:buSzPts val="2462"/>
              <a:buChar char="•"/>
              <a:defRPr sz="2462"/>
            </a:lvl7pPr>
            <a:lvl8pPr marL="3657600" lvl="7" indent="-384936" algn="l">
              <a:spcBef>
                <a:spcPts val="492"/>
              </a:spcBef>
              <a:spcAft>
                <a:spcPts val="0"/>
              </a:spcAft>
              <a:buClr>
                <a:schemeClr val="dk1"/>
              </a:buClr>
              <a:buSzPts val="2462"/>
              <a:buChar char="•"/>
              <a:defRPr sz="2462"/>
            </a:lvl8pPr>
            <a:lvl9pPr marL="4114800" lvl="8" indent="-384936" algn="l">
              <a:spcBef>
                <a:spcPts val="492"/>
              </a:spcBef>
              <a:spcAft>
                <a:spcPts val="0"/>
              </a:spcAft>
              <a:buClr>
                <a:schemeClr val="dk1"/>
              </a:buClr>
              <a:buSzPts val="2462"/>
              <a:buChar char="•"/>
              <a:defRPr sz="2462"/>
            </a:lvl9pPr>
          </a:lstStyle>
          <a:p>
            <a:endParaRPr/>
          </a:p>
        </p:txBody>
      </p:sp>
      <p:sp>
        <p:nvSpPr>
          <p:cNvPr id="64" name="Google Shape;64;p62"/>
          <p:cNvSpPr txBox="1">
            <a:spLocks noGrp="1"/>
          </p:cNvSpPr>
          <p:nvPr>
            <p:ph type="body" idx="2"/>
          </p:nvPr>
        </p:nvSpPr>
        <p:spPr>
          <a:xfrm>
            <a:off x="457201" y="1435103"/>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65" name="Google Shape;65;p6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6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63"/>
          <p:cNvSpPr>
            <a:spLocks noGrp="1"/>
          </p:cNvSpPr>
          <p:nvPr>
            <p:ph type="pic" idx="2"/>
          </p:nvPr>
        </p:nvSpPr>
        <p:spPr>
          <a:xfrm>
            <a:off x="1792288" y="612775"/>
            <a:ext cx="5486400" cy="4114800"/>
          </a:xfrm>
          <a:prstGeom prst="rect">
            <a:avLst/>
          </a:prstGeom>
          <a:noFill/>
          <a:ln>
            <a:noFill/>
          </a:ln>
        </p:spPr>
      </p:sp>
      <p:sp>
        <p:nvSpPr>
          <p:cNvPr id="71" name="Google Shape;71;p6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345"/>
              </a:spcBef>
              <a:spcAft>
                <a:spcPts val="0"/>
              </a:spcAft>
              <a:buClr>
                <a:schemeClr val="dk1"/>
              </a:buClr>
              <a:buSzPts val="1723"/>
              <a:buNone/>
              <a:defRPr sz="1723"/>
            </a:lvl1pPr>
            <a:lvl2pPr marL="914400" lvl="1" indent="-228600" algn="l">
              <a:spcBef>
                <a:spcPts val="295"/>
              </a:spcBef>
              <a:spcAft>
                <a:spcPts val="0"/>
              </a:spcAft>
              <a:buClr>
                <a:schemeClr val="dk1"/>
              </a:buClr>
              <a:buSzPts val="1477"/>
              <a:buNone/>
              <a:defRPr sz="1477"/>
            </a:lvl2pPr>
            <a:lvl3pPr marL="1371600" lvl="2" indent="-228600" algn="l">
              <a:spcBef>
                <a:spcPts val="246"/>
              </a:spcBef>
              <a:spcAft>
                <a:spcPts val="0"/>
              </a:spcAft>
              <a:buClr>
                <a:schemeClr val="dk1"/>
              </a:buClr>
              <a:buSzPts val="1231"/>
              <a:buNone/>
              <a:defRPr sz="1231"/>
            </a:lvl3pPr>
            <a:lvl4pPr marL="1828800" lvl="3" indent="-228600" algn="l">
              <a:spcBef>
                <a:spcPts val="222"/>
              </a:spcBef>
              <a:spcAft>
                <a:spcPts val="0"/>
              </a:spcAft>
              <a:buClr>
                <a:schemeClr val="dk1"/>
              </a:buClr>
              <a:buSzPts val="1108"/>
              <a:buNone/>
              <a:defRPr sz="1108"/>
            </a:lvl4pPr>
            <a:lvl5pPr marL="2286000" lvl="4" indent="-228600" algn="l">
              <a:spcBef>
                <a:spcPts val="222"/>
              </a:spcBef>
              <a:spcAft>
                <a:spcPts val="0"/>
              </a:spcAft>
              <a:buClr>
                <a:schemeClr val="dk1"/>
              </a:buClr>
              <a:buSzPts val="1108"/>
              <a:buNone/>
              <a:defRPr sz="1108"/>
            </a:lvl5pPr>
            <a:lvl6pPr marL="2743200" lvl="5" indent="-228600" algn="l">
              <a:spcBef>
                <a:spcPts val="222"/>
              </a:spcBef>
              <a:spcAft>
                <a:spcPts val="0"/>
              </a:spcAft>
              <a:buClr>
                <a:schemeClr val="dk1"/>
              </a:buClr>
              <a:buSzPts val="1108"/>
              <a:buNone/>
              <a:defRPr sz="1108"/>
            </a:lvl6pPr>
            <a:lvl7pPr marL="3200400" lvl="6" indent="-228600" algn="l">
              <a:spcBef>
                <a:spcPts val="222"/>
              </a:spcBef>
              <a:spcAft>
                <a:spcPts val="0"/>
              </a:spcAft>
              <a:buClr>
                <a:schemeClr val="dk1"/>
              </a:buClr>
              <a:buSzPts val="1108"/>
              <a:buNone/>
              <a:defRPr sz="1108"/>
            </a:lvl7pPr>
            <a:lvl8pPr marL="3657600" lvl="7" indent="-228600" algn="l">
              <a:spcBef>
                <a:spcPts val="222"/>
              </a:spcBef>
              <a:spcAft>
                <a:spcPts val="0"/>
              </a:spcAft>
              <a:buClr>
                <a:schemeClr val="dk1"/>
              </a:buClr>
              <a:buSzPts val="1108"/>
              <a:buNone/>
              <a:defRPr sz="1108"/>
            </a:lvl8pPr>
            <a:lvl9pPr marL="4114800" lvl="8" indent="-228600" algn="l">
              <a:spcBef>
                <a:spcPts val="222"/>
              </a:spcBef>
              <a:spcAft>
                <a:spcPts val="0"/>
              </a:spcAft>
              <a:buClr>
                <a:schemeClr val="dk1"/>
              </a:buClr>
              <a:buSzPts val="1108"/>
              <a:buNone/>
              <a:defRPr sz="1108"/>
            </a:lvl9pPr>
          </a:lstStyle>
          <a:p>
            <a:endParaRPr/>
          </a:p>
        </p:txBody>
      </p:sp>
      <p:sp>
        <p:nvSpPr>
          <p:cNvPr id="72" name="Google Shape;72;p6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rgbClr val="898989"/>
                </a:solidFill>
                <a:latin typeface="Calibri"/>
                <a:ea typeface="Calibri"/>
                <a:cs typeface="Calibri"/>
                <a:sym typeface="Calibri"/>
              </a:defRPr>
            </a:lvl1pPr>
            <a:lvl2pPr marL="0" lvl="1" indent="0" algn="r">
              <a:spcBef>
                <a:spcPts val="0"/>
              </a:spcBef>
              <a:buNone/>
              <a:defRPr sz="1400" b="0" i="0" u="none" strike="noStrike" cap="none">
                <a:solidFill>
                  <a:srgbClr val="898989"/>
                </a:solidFill>
                <a:latin typeface="Calibri"/>
                <a:ea typeface="Calibri"/>
                <a:cs typeface="Calibri"/>
                <a:sym typeface="Calibri"/>
              </a:defRPr>
            </a:lvl2pPr>
            <a:lvl3pPr marL="0" lvl="2" indent="0" algn="r">
              <a:spcBef>
                <a:spcPts val="0"/>
              </a:spcBef>
              <a:buNone/>
              <a:defRPr sz="1400" b="0" i="0" u="none" strike="noStrike" cap="none">
                <a:solidFill>
                  <a:srgbClr val="898989"/>
                </a:solidFill>
                <a:latin typeface="Calibri"/>
                <a:ea typeface="Calibri"/>
                <a:cs typeface="Calibri"/>
                <a:sym typeface="Calibri"/>
              </a:defRPr>
            </a:lvl3pPr>
            <a:lvl4pPr marL="0" lvl="3" indent="0" algn="r">
              <a:spcBef>
                <a:spcPts val="0"/>
              </a:spcBef>
              <a:buNone/>
              <a:defRPr sz="1400" b="0" i="0" u="none" strike="noStrike" cap="none">
                <a:solidFill>
                  <a:srgbClr val="898989"/>
                </a:solidFill>
                <a:latin typeface="Calibri"/>
                <a:ea typeface="Calibri"/>
                <a:cs typeface="Calibri"/>
                <a:sym typeface="Calibri"/>
              </a:defRPr>
            </a:lvl4pPr>
            <a:lvl5pPr marL="0" lvl="4" indent="0" algn="r">
              <a:spcBef>
                <a:spcPts val="0"/>
              </a:spcBef>
              <a:buNone/>
              <a:defRPr sz="1400" b="0" i="0" u="none" strike="noStrike" cap="none">
                <a:solidFill>
                  <a:srgbClr val="898989"/>
                </a:solidFill>
                <a:latin typeface="Calibri"/>
                <a:ea typeface="Calibri"/>
                <a:cs typeface="Calibri"/>
                <a:sym typeface="Calibri"/>
              </a:defRPr>
            </a:lvl5pPr>
            <a:lvl6pPr marL="0" lvl="5" indent="0" algn="r">
              <a:spcBef>
                <a:spcPts val="0"/>
              </a:spcBef>
              <a:buNone/>
              <a:defRPr sz="1400" b="0" i="0" u="none" strike="noStrike" cap="none">
                <a:solidFill>
                  <a:srgbClr val="898989"/>
                </a:solidFill>
                <a:latin typeface="Calibri"/>
                <a:ea typeface="Calibri"/>
                <a:cs typeface="Calibri"/>
                <a:sym typeface="Calibri"/>
              </a:defRPr>
            </a:lvl6pPr>
            <a:lvl7pPr marL="0" lvl="6" indent="0" algn="r">
              <a:spcBef>
                <a:spcPts val="0"/>
              </a:spcBef>
              <a:buNone/>
              <a:defRPr sz="1400" b="0" i="0" u="none" strike="noStrike" cap="none">
                <a:solidFill>
                  <a:srgbClr val="898989"/>
                </a:solidFill>
                <a:latin typeface="Calibri"/>
                <a:ea typeface="Calibri"/>
                <a:cs typeface="Calibri"/>
                <a:sym typeface="Calibri"/>
              </a:defRPr>
            </a:lvl7pPr>
            <a:lvl8pPr marL="0" lvl="7" indent="0" algn="r">
              <a:spcBef>
                <a:spcPts val="0"/>
              </a:spcBef>
              <a:buNone/>
              <a:defRPr sz="1400" b="0" i="0" u="none" strike="noStrike" cap="none">
                <a:solidFill>
                  <a:srgbClr val="898989"/>
                </a:solidFill>
                <a:latin typeface="Calibri"/>
                <a:ea typeface="Calibri"/>
                <a:cs typeface="Calibri"/>
                <a:sym typeface="Calibri"/>
              </a:defRPr>
            </a:lvl8pPr>
            <a:lvl9pPr marL="0" lvl="8" indent="0" algn="r">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1" descr="template presentation-Judul.jp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1" name="Google Shape;11;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rgbClr val="898989"/>
                </a:solidFill>
                <a:latin typeface="Calibri"/>
                <a:ea typeface="Calibri"/>
                <a:cs typeface="Calibri"/>
                <a:sym typeface="Calibri"/>
              </a:defRPr>
            </a:lvl1pPr>
            <a:lvl2pPr marL="0" marR="0" lvl="1" indent="0" algn="r" rtl="0">
              <a:spcBef>
                <a:spcPts val="0"/>
              </a:spcBef>
              <a:buNone/>
              <a:defRPr sz="1400" b="0" i="0" u="none" strike="noStrike" cap="none">
                <a:solidFill>
                  <a:srgbClr val="898989"/>
                </a:solidFill>
                <a:latin typeface="Calibri"/>
                <a:ea typeface="Calibri"/>
                <a:cs typeface="Calibri"/>
                <a:sym typeface="Calibri"/>
              </a:defRPr>
            </a:lvl2pPr>
            <a:lvl3pPr marL="0" marR="0" lvl="2" indent="0" algn="r" rtl="0">
              <a:spcBef>
                <a:spcPts val="0"/>
              </a:spcBef>
              <a:buNone/>
              <a:defRPr sz="1400" b="0" i="0" u="none" strike="noStrike" cap="none">
                <a:solidFill>
                  <a:srgbClr val="898989"/>
                </a:solidFill>
                <a:latin typeface="Calibri"/>
                <a:ea typeface="Calibri"/>
                <a:cs typeface="Calibri"/>
                <a:sym typeface="Calibri"/>
              </a:defRPr>
            </a:lvl3pPr>
            <a:lvl4pPr marL="0" marR="0" lvl="3" indent="0" algn="r" rtl="0">
              <a:spcBef>
                <a:spcPts val="0"/>
              </a:spcBef>
              <a:buNone/>
              <a:defRPr sz="1400" b="0" i="0" u="none" strike="noStrike" cap="none">
                <a:solidFill>
                  <a:srgbClr val="898989"/>
                </a:solidFill>
                <a:latin typeface="Calibri"/>
                <a:ea typeface="Calibri"/>
                <a:cs typeface="Calibri"/>
                <a:sym typeface="Calibri"/>
              </a:defRPr>
            </a:lvl4pPr>
            <a:lvl5pPr marL="0" marR="0" lvl="4" indent="0" algn="r" rtl="0">
              <a:spcBef>
                <a:spcPts val="0"/>
              </a:spcBef>
              <a:buNone/>
              <a:defRPr sz="1400" b="0" i="0" u="none" strike="noStrike" cap="none">
                <a:solidFill>
                  <a:srgbClr val="898989"/>
                </a:solidFill>
                <a:latin typeface="Calibri"/>
                <a:ea typeface="Calibri"/>
                <a:cs typeface="Calibri"/>
                <a:sym typeface="Calibri"/>
              </a:defRPr>
            </a:lvl5pPr>
            <a:lvl6pPr marL="0" marR="0" lvl="5" indent="0" algn="r" rtl="0">
              <a:spcBef>
                <a:spcPts val="0"/>
              </a:spcBef>
              <a:buNone/>
              <a:defRPr sz="1400" b="0" i="0" u="none" strike="noStrike" cap="none">
                <a:solidFill>
                  <a:srgbClr val="898989"/>
                </a:solidFill>
                <a:latin typeface="Calibri"/>
                <a:ea typeface="Calibri"/>
                <a:cs typeface="Calibri"/>
                <a:sym typeface="Calibri"/>
              </a:defRPr>
            </a:lvl6pPr>
            <a:lvl7pPr marL="0" marR="0" lvl="6" indent="0" algn="r" rtl="0">
              <a:spcBef>
                <a:spcPts val="0"/>
              </a:spcBef>
              <a:buNone/>
              <a:defRPr sz="1400" b="0" i="0" u="none" strike="noStrike" cap="none">
                <a:solidFill>
                  <a:srgbClr val="898989"/>
                </a:solidFill>
                <a:latin typeface="Calibri"/>
                <a:ea typeface="Calibri"/>
                <a:cs typeface="Calibri"/>
                <a:sym typeface="Calibri"/>
              </a:defRPr>
            </a:lvl7pPr>
            <a:lvl8pPr marL="0" marR="0" lvl="7" indent="0" algn="r" rtl="0">
              <a:spcBef>
                <a:spcPts val="0"/>
              </a:spcBef>
              <a:buNone/>
              <a:defRPr sz="1400" b="0" i="0" u="none" strike="noStrike" cap="none">
                <a:solidFill>
                  <a:srgbClr val="898989"/>
                </a:solidFill>
                <a:latin typeface="Calibri"/>
                <a:ea typeface="Calibri"/>
                <a:cs typeface="Calibri"/>
                <a:sym typeface="Calibri"/>
              </a:defRPr>
            </a:lvl8pPr>
            <a:lvl9pPr marL="0" marR="0" lvl="8" indent="0" algn="r" rtl="0">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54" descr="template presentation-Judul.jp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89" name="Google Shape;89;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90" name="Google Shape;90;p54"/>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91" name="Google Shape;91;p5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5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5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rgbClr val="898989"/>
                </a:solidFill>
                <a:latin typeface="Calibri"/>
                <a:ea typeface="Calibri"/>
                <a:cs typeface="Calibri"/>
                <a:sym typeface="Calibri"/>
              </a:defRPr>
            </a:lvl1pPr>
            <a:lvl2pPr marL="0" marR="0" lvl="1" indent="0" algn="r" rtl="0">
              <a:spcBef>
                <a:spcPts val="0"/>
              </a:spcBef>
              <a:buNone/>
              <a:defRPr sz="1400" b="0" i="0" u="none" strike="noStrike" cap="none">
                <a:solidFill>
                  <a:srgbClr val="898989"/>
                </a:solidFill>
                <a:latin typeface="Calibri"/>
                <a:ea typeface="Calibri"/>
                <a:cs typeface="Calibri"/>
                <a:sym typeface="Calibri"/>
              </a:defRPr>
            </a:lvl2pPr>
            <a:lvl3pPr marL="0" marR="0" lvl="2" indent="0" algn="r" rtl="0">
              <a:spcBef>
                <a:spcPts val="0"/>
              </a:spcBef>
              <a:buNone/>
              <a:defRPr sz="1400" b="0" i="0" u="none" strike="noStrike" cap="none">
                <a:solidFill>
                  <a:srgbClr val="898989"/>
                </a:solidFill>
                <a:latin typeface="Calibri"/>
                <a:ea typeface="Calibri"/>
                <a:cs typeface="Calibri"/>
                <a:sym typeface="Calibri"/>
              </a:defRPr>
            </a:lvl3pPr>
            <a:lvl4pPr marL="0" marR="0" lvl="3" indent="0" algn="r" rtl="0">
              <a:spcBef>
                <a:spcPts val="0"/>
              </a:spcBef>
              <a:buNone/>
              <a:defRPr sz="1400" b="0" i="0" u="none" strike="noStrike" cap="none">
                <a:solidFill>
                  <a:srgbClr val="898989"/>
                </a:solidFill>
                <a:latin typeface="Calibri"/>
                <a:ea typeface="Calibri"/>
                <a:cs typeface="Calibri"/>
                <a:sym typeface="Calibri"/>
              </a:defRPr>
            </a:lvl4pPr>
            <a:lvl5pPr marL="0" marR="0" lvl="4" indent="0" algn="r" rtl="0">
              <a:spcBef>
                <a:spcPts val="0"/>
              </a:spcBef>
              <a:buNone/>
              <a:defRPr sz="1400" b="0" i="0" u="none" strike="noStrike" cap="none">
                <a:solidFill>
                  <a:srgbClr val="898989"/>
                </a:solidFill>
                <a:latin typeface="Calibri"/>
                <a:ea typeface="Calibri"/>
                <a:cs typeface="Calibri"/>
                <a:sym typeface="Calibri"/>
              </a:defRPr>
            </a:lvl5pPr>
            <a:lvl6pPr marL="0" marR="0" lvl="5" indent="0" algn="r" rtl="0">
              <a:spcBef>
                <a:spcPts val="0"/>
              </a:spcBef>
              <a:buNone/>
              <a:defRPr sz="1400" b="0" i="0" u="none" strike="noStrike" cap="none">
                <a:solidFill>
                  <a:srgbClr val="898989"/>
                </a:solidFill>
                <a:latin typeface="Calibri"/>
                <a:ea typeface="Calibri"/>
                <a:cs typeface="Calibri"/>
                <a:sym typeface="Calibri"/>
              </a:defRPr>
            </a:lvl6pPr>
            <a:lvl7pPr marL="0" marR="0" lvl="6" indent="0" algn="r" rtl="0">
              <a:spcBef>
                <a:spcPts val="0"/>
              </a:spcBef>
              <a:buNone/>
              <a:defRPr sz="1400" b="0" i="0" u="none" strike="noStrike" cap="none">
                <a:solidFill>
                  <a:srgbClr val="898989"/>
                </a:solidFill>
                <a:latin typeface="Calibri"/>
                <a:ea typeface="Calibri"/>
                <a:cs typeface="Calibri"/>
                <a:sym typeface="Calibri"/>
              </a:defRPr>
            </a:lvl7pPr>
            <a:lvl8pPr marL="0" marR="0" lvl="7" indent="0" algn="r" rtl="0">
              <a:spcBef>
                <a:spcPts val="0"/>
              </a:spcBef>
              <a:buNone/>
              <a:defRPr sz="1400" b="0" i="0" u="none" strike="noStrike" cap="none">
                <a:solidFill>
                  <a:srgbClr val="898989"/>
                </a:solidFill>
                <a:latin typeface="Calibri"/>
                <a:ea typeface="Calibri"/>
                <a:cs typeface="Calibri"/>
                <a:sym typeface="Calibri"/>
              </a:defRPr>
            </a:lvl8pPr>
            <a:lvl9pPr marL="0" marR="0" lvl="8" indent="0" algn="r" rtl="0">
              <a:spcBef>
                <a:spcPts val="0"/>
              </a:spcBef>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FF00"/>
                </a:solidFill>
              </a:rPr>
              <a:t>Data Structures</a:t>
            </a:r>
            <a:br>
              <a:rPr lang="en-US">
                <a:solidFill>
                  <a:srgbClr val="FFFF00"/>
                </a:solidFill>
              </a:rPr>
            </a:br>
            <a:r>
              <a:rPr lang="en-US" sz="4800">
                <a:solidFill>
                  <a:srgbClr val="FFFF00"/>
                </a:solidFill>
              </a:rPr>
              <a:t>TK13024</a:t>
            </a:r>
            <a:br>
              <a:rPr lang="en-US" sz="4800">
                <a:solidFill>
                  <a:srgbClr val="FFFF00"/>
                </a:solidFill>
              </a:rPr>
            </a:br>
            <a:r>
              <a:rPr lang="en-US">
                <a:solidFill>
                  <a:srgbClr val="FFFF00"/>
                </a:solidFill>
              </a:rPr>
              <a:t>Pertemuan 1b</a:t>
            </a:r>
            <a:endParaRPr>
              <a:solidFill>
                <a:srgbClr val="FFFF00"/>
              </a:solidFill>
            </a:endParaRPr>
          </a:p>
        </p:txBody>
      </p:sp>
      <p:sp>
        <p:nvSpPr>
          <p:cNvPr id="170" name="Google Shape;17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4400"/>
              <a:buNone/>
            </a:pPr>
            <a:endParaRPr sz="4400">
              <a:solidFill>
                <a:srgbClr val="FFFF00"/>
              </a:solidFill>
            </a:endParaRPr>
          </a:p>
          <a:p>
            <a:pPr marL="0" lvl="0" indent="0" algn="ctr" rtl="0">
              <a:spcBef>
                <a:spcPts val="880"/>
              </a:spcBef>
              <a:spcAft>
                <a:spcPts val="0"/>
              </a:spcAft>
              <a:buClr>
                <a:srgbClr val="FFFF00"/>
              </a:buClr>
              <a:buSzPts val="4400"/>
              <a:buNone/>
            </a:pPr>
            <a:r>
              <a:rPr lang="en-US" sz="4400">
                <a:solidFill>
                  <a:srgbClr val="FFFF00"/>
                </a:solidFill>
              </a:rPr>
              <a:t>Rekursif</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457200" y="0"/>
            <a:ext cx="8229600" cy="73183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(2)</a:t>
            </a:r>
            <a:endParaRPr sz="4400"/>
          </a:p>
        </p:txBody>
      </p:sp>
      <p:sp>
        <p:nvSpPr>
          <p:cNvPr id="225" name="Google Shape;225;p10"/>
          <p:cNvSpPr txBox="1">
            <a:spLocks noGrp="1"/>
          </p:cNvSpPr>
          <p:nvPr>
            <p:ph type="body" idx="1"/>
          </p:nvPr>
        </p:nvSpPr>
        <p:spPr>
          <a:xfrm>
            <a:off x="457200" y="731835"/>
            <a:ext cx="8519160" cy="53943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a:t>Fungsi FAKTORIAL_ITERATIF(N)</a:t>
            </a:r>
            <a:endParaRPr/>
          </a:p>
          <a:p>
            <a:pPr marL="0" lvl="0" indent="0" algn="l" rtl="0">
              <a:spcBef>
                <a:spcPts val="0"/>
              </a:spcBef>
              <a:spcAft>
                <a:spcPts val="0"/>
              </a:spcAft>
              <a:buClr>
                <a:schemeClr val="dk1"/>
              </a:buClr>
              <a:buSzPts val="2400"/>
              <a:buNone/>
            </a:pPr>
            <a:r>
              <a:rPr lang="en-US" sz="2400"/>
              <a:t>{</a:t>
            </a:r>
            <a:endParaRPr/>
          </a:p>
          <a:p>
            <a:pPr marL="0" lvl="0" indent="0" algn="l" rtl="0">
              <a:spcBef>
                <a:spcPts val="0"/>
              </a:spcBef>
              <a:spcAft>
                <a:spcPts val="0"/>
              </a:spcAft>
              <a:buClr>
                <a:schemeClr val="dk1"/>
              </a:buClr>
              <a:buSzPts val="2400"/>
              <a:buNone/>
            </a:pPr>
            <a:r>
              <a:rPr lang="en-US" sz="2400"/>
              <a:t>1.	[inisialisasi variabel]</a:t>
            </a:r>
            <a:endParaRPr/>
          </a:p>
          <a:p>
            <a:pPr marL="0" lvl="0" indent="0" algn="l" rtl="0">
              <a:spcBef>
                <a:spcPts val="0"/>
              </a:spcBef>
              <a:spcAft>
                <a:spcPts val="0"/>
              </a:spcAft>
              <a:buClr>
                <a:schemeClr val="dk1"/>
              </a:buClr>
              <a:buSzPts val="2400"/>
              <a:buNone/>
            </a:pPr>
            <a:r>
              <a:rPr lang="en-US" sz="2400"/>
              <a:t>	F = 1</a:t>
            </a:r>
            <a:endParaRPr/>
          </a:p>
          <a:p>
            <a:pPr marL="0" lvl="0" indent="0" algn="l" rtl="0">
              <a:spcBef>
                <a:spcPts val="0"/>
              </a:spcBef>
              <a:spcAft>
                <a:spcPts val="0"/>
              </a:spcAft>
              <a:buClr>
                <a:schemeClr val="dk1"/>
              </a:buClr>
              <a:buSzPts val="2400"/>
              <a:buNone/>
            </a:pPr>
            <a:r>
              <a:rPr lang="en-US" sz="2400"/>
              <a:t>2.	[membuat struktur pengulangan untuk menghitung faktorial]</a:t>
            </a:r>
            <a:endParaRPr/>
          </a:p>
          <a:p>
            <a:pPr marL="0" lvl="0" indent="0" algn="l" rtl="0">
              <a:spcBef>
                <a:spcPts val="0"/>
              </a:spcBef>
              <a:spcAft>
                <a:spcPts val="0"/>
              </a:spcAft>
              <a:buClr>
                <a:schemeClr val="dk1"/>
              </a:buClr>
              <a:buSzPts val="2400"/>
              <a:buNone/>
            </a:pPr>
            <a:r>
              <a:rPr lang="en-US" sz="2400"/>
              <a:t>	For ( i = N ; i &gt;= 1 ; i -- )</a:t>
            </a:r>
            <a:endParaRPr/>
          </a:p>
          <a:p>
            <a:pPr marL="0" lvl="0" indent="0" algn="l" rtl="0">
              <a:spcBef>
                <a:spcPts val="0"/>
              </a:spcBef>
              <a:spcAft>
                <a:spcPts val="0"/>
              </a:spcAft>
              <a:buClr>
                <a:schemeClr val="dk1"/>
              </a:buClr>
              <a:buSzPts val="2400"/>
              <a:buNone/>
            </a:pPr>
            <a:r>
              <a:rPr lang="en-US" sz="2400"/>
              <a:t> 2.a    	{	 F = F * i 	}	</a:t>
            </a:r>
            <a:endParaRPr/>
          </a:p>
          <a:p>
            <a:pPr marL="0" lvl="0" indent="0" algn="l" rtl="0">
              <a:spcBef>
                <a:spcPts val="0"/>
              </a:spcBef>
              <a:spcAft>
                <a:spcPts val="0"/>
              </a:spcAft>
              <a:buClr>
                <a:schemeClr val="dk1"/>
              </a:buClr>
              <a:buSzPts val="2400"/>
              <a:buNone/>
            </a:pPr>
            <a:r>
              <a:rPr lang="en-US" sz="2400"/>
              <a:t>3.	[mengembalikan hasil]</a:t>
            </a:r>
            <a:endParaRPr/>
          </a:p>
          <a:p>
            <a:pPr marL="0" lvl="0" indent="0" algn="l" rtl="0">
              <a:spcBef>
                <a:spcPts val="0"/>
              </a:spcBef>
              <a:spcAft>
                <a:spcPts val="0"/>
              </a:spcAft>
              <a:buClr>
                <a:schemeClr val="dk1"/>
              </a:buClr>
              <a:buSzPts val="2400"/>
              <a:buNone/>
            </a:pPr>
            <a:r>
              <a:rPr lang="en-US" sz="2400"/>
              <a:t>	Return (F)</a:t>
            </a:r>
            <a:endParaRPr/>
          </a:p>
          <a:p>
            <a:pPr marL="0" lvl="0" indent="0" algn="l" rtl="0">
              <a:spcBef>
                <a:spcPts val="0"/>
              </a:spcBef>
              <a:spcAft>
                <a:spcPts val="0"/>
              </a:spcAft>
              <a:buClr>
                <a:schemeClr val="dk1"/>
              </a:buClr>
              <a:buSzPts val="2400"/>
              <a:buNone/>
            </a:pPr>
            <a:r>
              <a:rPr lang="en-US" sz="2400"/>
              <a:t>}</a:t>
            </a:r>
            <a:endParaRPr sz="2400"/>
          </a:p>
          <a:p>
            <a:pPr marL="0" lvl="0" indent="0" algn="l" rtl="0">
              <a:spcBef>
                <a:spcPts val="0"/>
              </a:spcBef>
              <a:spcAft>
                <a:spcPts val="0"/>
              </a:spcAft>
              <a:buClr>
                <a:schemeClr val="dk1"/>
              </a:buClr>
              <a:buSzPts val="2400"/>
              <a:buNone/>
            </a:pPr>
            <a:endParaRPr sz="2400"/>
          </a:p>
          <a:p>
            <a:pPr marL="420688" lvl="0" indent="-420688" algn="l" rtl="0">
              <a:spcBef>
                <a:spcPts val="560"/>
              </a:spcBef>
              <a:spcAft>
                <a:spcPts val="0"/>
              </a:spcAft>
              <a:buClr>
                <a:schemeClr val="dk1"/>
              </a:buClr>
              <a:buSzPts val="2800"/>
              <a:buFont typeface="Noto Sans Symbols"/>
              <a:buChar char="🡺"/>
            </a:pPr>
            <a:r>
              <a:rPr lang="en-US" sz="2800"/>
              <a:t>Solusi akhir dibangun dalam  FOR loop, mulai </a:t>
            </a:r>
            <a:endParaRPr/>
          </a:p>
          <a:p>
            <a:pPr marL="0" lvl="0" indent="0" algn="l" rtl="0">
              <a:spcBef>
                <a:spcPts val="560"/>
              </a:spcBef>
              <a:spcAft>
                <a:spcPts val="0"/>
              </a:spcAft>
              <a:buClr>
                <a:schemeClr val="dk1"/>
              </a:buClr>
              <a:buSzPts val="2800"/>
              <a:buNone/>
            </a:pPr>
            <a:r>
              <a:rPr lang="en-US" sz="2800"/>
              <a:t>     dari N = N, N-1, N-2 …, 2, 1</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472440" y="426720"/>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(3)</a:t>
            </a:r>
            <a:endParaRPr sz="4400"/>
          </a:p>
        </p:txBody>
      </p:sp>
      <p:sp>
        <p:nvSpPr>
          <p:cNvPr id="231" name="Google Shape;231;p11"/>
          <p:cNvSpPr txBox="1">
            <a:spLocks noGrp="1"/>
          </p:cNvSpPr>
          <p:nvPr>
            <p:ph type="body" idx="1"/>
          </p:nvPr>
        </p:nvSpPr>
        <p:spPr>
          <a:xfrm>
            <a:off x="457200" y="1341121"/>
            <a:ext cx="8229600" cy="527272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3200"/>
              <a:t>Membuat fungsi rekursif:</a:t>
            </a:r>
            <a:endParaRPr/>
          </a:p>
          <a:p>
            <a:pPr marL="514350" lvl="0" indent="-514350" algn="l" rtl="0">
              <a:spcBef>
                <a:spcPts val="600"/>
              </a:spcBef>
              <a:spcAft>
                <a:spcPts val="0"/>
              </a:spcAft>
              <a:buClr>
                <a:schemeClr val="dk1"/>
              </a:buClr>
              <a:buSzPts val="3200"/>
              <a:buAutoNum type="arabicPeriod"/>
            </a:pPr>
            <a:r>
              <a:rPr lang="en-US" sz="3200"/>
              <a:t>Tentukan base case: (lihat fungsi iteratif)</a:t>
            </a:r>
            <a:endParaRPr/>
          </a:p>
          <a:p>
            <a:pPr marL="0" lvl="0" indent="0" algn="l" rtl="0">
              <a:spcBef>
                <a:spcPts val="600"/>
              </a:spcBef>
              <a:spcAft>
                <a:spcPts val="0"/>
              </a:spcAft>
              <a:buClr>
                <a:schemeClr val="dk1"/>
              </a:buClr>
              <a:buSzPts val="3200"/>
              <a:buNone/>
            </a:pPr>
            <a:r>
              <a:rPr lang="en-US" sz="3200"/>
              <a:t> 🡺 jika n == 1 , maka faktorialnya dapat langsung diketahui. </a:t>
            </a:r>
            <a:endParaRPr sz="3200"/>
          </a:p>
          <a:p>
            <a:pPr marL="420688" lvl="0" indent="-420688" algn="l" rtl="0">
              <a:spcBef>
                <a:spcPts val="600"/>
              </a:spcBef>
              <a:spcAft>
                <a:spcPts val="0"/>
              </a:spcAft>
              <a:buClr>
                <a:schemeClr val="dk1"/>
              </a:buClr>
              <a:buSzPts val="3200"/>
              <a:buFont typeface="Noto Sans Symbols"/>
              <a:buChar char="🡺"/>
            </a:pPr>
            <a:r>
              <a:rPr lang="en-US" sz="3200"/>
              <a:t> n==1 dapat digunakan sebagai </a:t>
            </a:r>
            <a:r>
              <a:rPr lang="en-US" sz="3200" i="1"/>
              <a:t>base case</a:t>
            </a:r>
            <a:endParaRPr sz="3200" i="1"/>
          </a:p>
          <a:p>
            <a:pPr marL="0" lvl="0" indent="0" algn="l" rtl="0">
              <a:spcBef>
                <a:spcPts val="600"/>
              </a:spcBef>
              <a:spcAft>
                <a:spcPts val="0"/>
              </a:spcAft>
              <a:buClr>
                <a:schemeClr val="dk1"/>
              </a:buClr>
              <a:buSzPts val="3200"/>
              <a:buNone/>
            </a:pPr>
            <a:r>
              <a:rPr lang="en-US" sz="3200"/>
              <a:t>2. Tentukan cara mencapai base case dengan memanggil fungsi secara rekursif</a:t>
            </a:r>
            <a:endParaRPr sz="3200"/>
          </a:p>
          <a:p>
            <a:pPr marL="0" lvl="0" indent="0" algn="l" rtl="0">
              <a:spcBef>
                <a:spcPts val="600"/>
              </a:spcBef>
              <a:spcAft>
                <a:spcPts val="0"/>
              </a:spcAft>
              <a:buClr>
                <a:schemeClr val="dk1"/>
              </a:buClr>
              <a:buSzPts val="3200"/>
              <a:buNone/>
            </a:pPr>
            <a:r>
              <a:rPr lang="en-US" sz="3200"/>
              <a:t>🡺 Faktorial (n-1)</a:t>
            </a:r>
            <a:endParaRPr sz="3200"/>
          </a:p>
          <a:p>
            <a:pPr marL="0" lvl="0" indent="0" algn="l" rtl="0">
              <a:spcBef>
                <a:spcPts val="780"/>
              </a:spcBef>
              <a:spcAft>
                <a:spcPts val="0"/>
              </a:spcAft>
              <a:buClr>
                <a:schemeClr val="dk1"/>
              </a:buClr>
              <a:buSzPts val="39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2"/>
          <p:cNvSpPr txBox="1">
            <a:spLocks noGrp="1"/>
          </p:cNvSpPr>
          <p:nvPr>
            <p:ph type="title"/>
          </p:nvPr>
        </p:nvSpPr>
        <p:spPr>
          <a:xfrm>
            <a:off x="457200" y="274638"/>
            <a:ext cx="8229600" cy="82264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(3)</a:t>
            </a:r>
            <a:endParaRPr/>
          </a:p>
        </p:txBody>
      </p:sp>
      <p:sp>
        <p:nvSpPr>
          <p:cNvPr id="237" name="Google Shape;237;p12"/>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r>
              <a:rPr lang="en-US" sz="3200">
                <a:solidFill>
                  <a:srgbClr val="000000"/>
                </a:solidFill>
              </a:rPr>
              <a:t>Fungsi FAKTORIAL_REK(N)</a:t>
            </a:r>
            <a:endParaRPr/>
          </a:p>
          <a:p>
            <a:pPr marL="0" lvl="0" indent="0" algn="l" rtl="0">
              <a:spcBef>
                <a:spcPts val="0"/>
              </a:spcBef>
              <a:spcAft>
                <a:spcPts val="0"/>
              </a:spcAft>
              <a:buClr>
                <a:srgbClr val="000000"/>
              </a:buClr>
              <a:buSzPts val="3200"/>
              <a:buNone/>
            </a:pPr>
            <a:r>
              <a:rPr lang="en-US" sz="3200">
                <a:solidFill>
                  <a:srgbClr val="000000"/>
                </a:solidFill>
              </a:rPr>
              <a:t>{</a:t>
            </a:r>
            <a:endParaRPr/>
          </a:p>
          <a:p>
            <a:pPr marL="0" lvl="0" indent="0" algn="l" rtl="0">
              <a:spcBef>
                <a:spcPts val="0"/>
              </a:spcBef>
              <a:spcAft>
                <a:spcPts val="0"/>
              </a:spcAft>
              <a:buClr>
                <a:srgbClr val="000000"/>
              </a:buClr>
              <a:buSzPts val="3200"/>
              <a:buNone/>
            </a:pPr>
            <a:r>
              <a:rPr lang="en-US" sz="3200">
                <a:solidFill>
                  <a:srgbClr val="000000"/>
                </a:solidFill>
              </a:rPr>
              <a:t>     	If ( N == 1 )			</a:t>
            </a:r>
            <a:r>
              <a:rPr lang="en-US" sz="3200">
                <a:solidFill>
                  <a:srgbClr val="FF0000"/>
                </a:solidFill>
              </a:rPr>
              <a:t>🡺 base case</a:t>
            </a:r>
            <a:endParaRPr sz="3200">
              <a:solidFill>
                <a:srgbClr val="FF0000"/>
              </a:solidFill>
            </a:endParaRPr>
          </a:p>
          <a:p>
            <a:pPr marL="0" lvl="0" indent="0" algn="l" rtl="0">
              <a:spcBef>
                <a:spcPts val="0"/>
              </a:spcBef>
              <a:spcAft>
                <a:spcPts val="0"/>
              </a:spcAft>
              <a:buClr>
                <a:srgbClr val="000000"/>
              </a:buClr>
              <a:buSzPts val="3200"/>
              <a:buNone/>
            </a:pPr>
            <a:r>
              <a:rPr lang="en-US" sz="3200">
                <a:solidFill>
                  <a:srgbClr val="000000"/>
                </a:solidFill>
              </a:rPr>
              <a:t>	  	{ return (1) } </a:t>
            </a:r>
            <a:endParaRPr/>
          </a:p>
          <a:p>
            <a:pPr marL="0" lvl="0" indent="0" algn="l" rtl="0">
              <a:spcBef>
                <a:spcPts val="0"/>
              </a:spcBef>
              <a:spcAft>
                <a:spcPts val="0"/>
              </a:spcAft>
              <a:buClr>
                <a:srgbClr val="000000"/>
              </a:buClr>
              <a:buSzPts val="3200"/>
              <a:buNone/>
            </a:pPr>
            <a:r>
              <a:rPr lang="en-US" sz="3200">
                <a:solidFill>
                  <a:srgbClr val="000000"/>
                </a:solidFill>
              </a:rPr>
              <a:t>	else </a:t>
            </a:r>
            <a:endParaRPr/>
          </a:p>
          <a:p>
            <a:pPr marL="0" lvl="0" indent="0" algn="l" rtl="0">
              <a:spcBef>
                <a:spcPts val="0"/>
              </a:spcBef>
              <a:spcAft>
                <a:spcPts val="0"/>
              </a:spcAft>
              <a:buClr>
                <a:srgbClr val="000000"/>
              </a:buClr>
              <a:buSzPts val="3200"/>
              <a:buNone/>
            </a:pPr>
            <a:r>
              <a:rPr lang="en-US" sz="3200">
                <a:solidFill>
                  <a:srgbClr val="000000"/>
                </a:solidFill>
              </a:rPr>
              <a:t>	  	{ return(N * FAKTORIAL_REK(N-1)) }</a:t>
            </a:r>
            <a:endParaRPr/>
          </a:p>
          <a:p>
            <a:pPr marL="0" lvl="0" indent="0" algn="l" rtl="0">
              <a:spcBef>
                <a:spcPts val="0"/>
              </a:spcBef>
              <a:spcAft>
                <a:spcPts val="0"/>
              </a:spcAft>
              <a:buClr>
                <a:srgbClr val="000000"/>
              </a:buClr>
              <a:buSzPts val="3200"/>
              <a:buNone/>
            </a:pPr>
            <a:r>
              <a:rPr lang="en-US" sz="3200">
                <a:solidFill>
                  <a:srgbClr val="000000"/>
                </a:solidFill>
              </a:rPr>
              <a:t>}</a:t>
            </a:r>
            <a:endParaRPr/>
          </a:p>
          <a:p>
            <a:pPr marL="0" lvl="0" indent="0" algn="l" rtl="0">
              <a:spcBef>
                <a:spcPts val="780"/>
              </a:spcBef>
              <a:spcAft>
                <a:spcPts val="0"/>
              </a:spcAft>
              <a:buClr>
                <a:schemeClr val="dk1"/>
              </a:buClr>
              <a:buSzPts val="3900"/>
              <a:buNone/>
            </a:pPr>
            <a:r>
              <a:rPr lang="en-US"/>
              <a:t>					</a:t>
            </a:r>
            <a:r>
              <a:rPr lang="en-US" sz="3200">
                <a:solidFill>
                  <a:srgbClr val="0070C0"/>
                </a:solidFill>
              </a:rPr>
              <a:t>pemanggilan fungsi rekursif</a:t>
            </a:r>
            <a:endParaRPr sz="3200"/>
          </a:p>
        </p:txBody>
      </p:sp>
      <p:sp>
        <p:nvSpPr>
          <p:cNvPr id="238" name="Google Shape;238;p12"/>
          <p:cNvSpPr/>
          <p:nvPr/>
        </p:nvSpPr>
        <p:spPr>
          <a:xfrm>
            <a:off x="5065776" y="4846320"/>
            <a:ext cx="469392" cy="521208"/>
          </a:xfrm>
          <a:prstGeom prst="down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(4)</a:t>
            </a:r>
            <a:endParaRPr/>
          </a:p>
        </p:txBody>
      </p:sp>
      <p:sp>
        <p:nvSpPr>
          <p:cNvPr id="244" name="Google Shape;244;p13"/>
          <p:cNvSpPr txBox="1">
            <a:spLocks noGrp="1"/>
          </p:cNvSpPr>
          <p:nvPr>
            <p:ph type="body" idx="1"/>
          </p:nvPr>
        </p:nvSpPr>
        <p:spPr>
          <a:xfrm>
            <a:off x="457200" y="1036321"/>
            <a:ext cx="8229600" cy="5089844"/>
          </a:xfrm>
          <a:prstGeom prst="rect">
            <a:avLst/>
          </a:prstGeom>
          <a:noFill/>
          <a:ln>
            <a:noFill/>
          </a:ln>
        </p:spPr>
        <p:txBody>
          <a:bodyPr spcFirstLastPara="1" wrap="square" lIns="91425" tIns="45700" rIns="91425" bIns="45700" anchor="t" anchorCtr="0">
            <a:noAutofit/>
          </a:bodyPr>
          <a:lstStyle/>
          <a:p>
            <a:pPr marL="420688" lvl="0" indent="-420688" algn="just" rtl="0">
              <a:spcBef>
                <a:spcPts val="0"/>
              </a:spcBef>
              <a:spcAft>
                <a:spcPts val="0"/>
              </a:spcAft>
              <a:buClr>
                <a:schemeClr val="dk1"/>
              </a:buClr>
              <a:buSzPts val="3200"/>
              <a:buChar char="•"/>
            </a:pPr>
            <a:r>
              <a:rPr lang="en-US" sz="3200">
                <a:latin typeface="Times New Roman"/>
                <a:ea typeface="Times New Roman"/>
                <a:cs typeface="Times New Roman"/>
                <a:sym typeface="Times New Roman"/>
              </a:rPr>
              <a:t>Contoh lain, akan dibuat fungsi untuk menjumlahkan kuadrat bilangan m sampai n, dengan harga awal m ≤ n sesuai persamaan berikut:</a:t>
            </a:r>
            <a:endParaRPr/>
          </a:p>
          <a:p>
            <a:pPr marL="457200" marR="0" lvl="0" indent="-254000" algn="just" rtl="0">
              <a:spcBef>
                <a:spcPts val="0"/>
              </a:spcBef>
              <a:spcAft>
                <a:spcPts val="0"/>
              </a:spcAft>
              <a:buClr>
                <a:schemeClr val="dk1"/>
              </a:buClr>
              <a:buSzPts val="3200"/>
              <a:buNone/>
            </a:pP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3200"/>
              <a:buNone/>
            </a:pPr>
            <a:r>
              <a:rPr lang="en-US" sz="3200">
                <a:latin typeface="Times New Roman"/>
                <a:ea typeface="Times New Roman"/>
                <a:cs typeface="Times New Roman"/>
                <a:sym typeface="Times New Roman"/>
              </a:rPr>
              <a:t>Sumsq(m,n) = m</a:t>
            </a:r>
            <a:r>
              <a:rPr lang="en-US" sz="3200" baseline="30000">
                <a:latin typeface="Times New Roman"/>
                <a:ea typeface="Times New Roman"/>
                <a:cs typeface="Times New Roman"/>
                <a:sym typeface="Times New Roman"/>
              </a:rPr>
              <a:t>2</a:t>
            </a:r>
            <a:r>
              <a:rPr lang="en-US" sz="3200">
                <a:latin typeface="Times New Roman"/>
                <a:ea typeface="Times New Roman"/>
                <a:cs typeface="Times New Roman"/>
                <a:sym typeface="Times New Roman"/>
              </a:rPr>
              <a:t> + (m+1)</a:t>
            </a:r>
            <a:r>
              <a:rPr lang="en-US" sz="3200" baseline="30000">
                <a:latin typeface="Times New Roman"/>
                <a:ea typeface="Times New Roman"/>
                <a:cs typeface="Times New Roman"/>
                <a:sym typeface="Times New Roman"/>
              </a:rPr>
              <a:t>2</a:t>
            </a:r>
            <a:r>
              <a:rPr lang="en-US" sz="3200">
                <a:latin typeface="Times New Roman"/>
                <a:ea typeface="Times New Roman"/>
                <a:cs typeface="Times New Roman"/>
                <a:sym typeface="Times New Roman"/>
              </a:rPr>
              <a:t> + (m+2)</a:t>
            </a:r>
            <a:r>
              <a:rPr lang="en-US" sz="3200" baseline="30000">
                <a:latin typeface="Times New Roman"/>
                <a:ea typeface="Times New Roman"/>
                <a:cs typeface="Times New Roman"/>
                <a:sym typeface="Times New Roman"/>
              </a:rPr>
              <a:t>2</a:t>
            </a:r>
            <a:r>
              <a:rPr lang="en-US" sz="3200">
                <a:latin typeface="Times New Roman"/>
                <a:ea typeface="Times New Roman"/>
                <a:cs typeface="Times New Roman"/>
                <a:sym typeface="Times New Roman"/>
              </a:rPr>
              <a:t> + … + n</a:t>
            </a:r>
            <a:r>
              <a:rPr lang="en-US" sz="3200" baseline="30000">
                <a:latin typeface="Times New Roman"/>
                <a:ea typeface="Times New Roman"/>
                <a:cs typeface="Times New Roman"/>
                <a:sym typeface="Times New Roman"/>
              </a:rPr>
              <a:t>2</a:t>
            </a:r>
            <a:endParaRPr sz="3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4"/>
          <p:cNvSpPr txBox="1">
            <a:spLocks noGrp="1"/>
          </p:cNvSpPr>
          <p:nvPr>
            <p:ph type="title"/>
          </p:nvPr>
        </p:nvSpPr>
        <p:spPr>
          <a:xfrm>
            <a:off x="457200" y="0"/>
            <a:ext cx="8229600" cy="9448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Konsep Rekursif (5)</a:t>
            </a:r>
            <a:endParaRPr sz="4400"/>
          </a:p>
        </p:txBody>
      </p:sp>
      <p:sp>
        <p:nvSpPr>
          <p:cNvPr id="250" name="Google Shape;250;p14"/>
          <p:cNvSpPr txBox="1">
            <a:spLocks noGrp="1"/>
          </p:cNvSpPr>
          <p:nvPr>
            <p:ph type="body" idx="1"/>
          </p:nvPr>
        </p:nvSpPr>
        <p:spPr>
          <a:xfrm>
            <a:off x="457200" y="990601"/>
            <a:ext cx="8229600" cy="51355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lang="en-US" sz="2800"/>
              <a:t>Fungsi SUMSQ_ITERATIF(M,N)</a:t>
            </a:r>
            <a:endParaRPr/>
          </a:p>
          <a:p>
            <a:pPr marL="0" lvl="0" indent="0" algn="l" rtl="0">
              <a:lnSpc>
                <a:spcPct val="100000"/>
              </a:lnSpc>
              <a:spcBef>
                <a:spcPts val="0"/>
              </a:spcBef>
              <a:spcAft>
                <a:spcPts val="0"/>
              </a:spcAft>
              <a:buClr>
                <a:schemeClr val="dk1"/>
              </a:buClr>
              <a:buSzPts val="2800"/>
              <a:buNone/>
            </a:pPr>
            <a:r>
              <a:rPr lang="en-US" sz="2800"/>
              <a:t>Fungsi untuk menjumlahkan kuadrat bilangan M sampai N secara iteratif dengan menggunakan struktur pengulangan. M, N, i dan sum adalah variabel integer.</a:t>
            </a:r>
            <a:endParaRPr/>
          </a:p>
          <a:p>
            <a:pPr marL="0" lvl="0" indent="0" algn="l" rtl="0">
              <a:lnSpc>
                <a:spcPct val="100000"/>
              </a:lnSpc>
              <a:spcBef>
                <a:spcPts val="0"/>
              </a:spcBef>
              <a:spcAft>
                <a:spcPts val="0"/>
              </a:spcAft>
              <a:buClr>
                <a:schemeClr val="dk1"/>
              </a:buClr>
              <a:buSzPts val="2800"/>
              <a:buNone/>
            </a:pPr>
            <a:r>
              <a:rPr lang="en-US" sz="2800"/>
              <a:t>{</a:t>
            </a:r>
            <a:endParaRPr/>
          </a:p>
          <a:p>
            <a:pPr marL="0" lvl="0" indent="0" algn="l" rtl="0">
              <a:lnSpc>
                <a:spcPct val="100000"/>
              </a:lnSpc>
              <a:spcBef>
                <a:spcPts val="0"/>
              </a:spcBef>
              <a:spcAft>
                <a:spcPts val="0"/>
              </a:spcAft>
              <a:buClr>
                <a:schemeClr val="dk1"/>
              </a:buClr>
              <a:buSzPts val="2800"/>
              <a:buNone/>
            </a:pPr>
            <a:r>
              <a:rPr lang="en-US" sz="2800"/>
              <a:t>1.	[inisialisasi variabel sum]</a:t>
            </a:r>
            <a:endParaRPr/>
          </a:p>
          <a:p>
            <a:pPr marL="0" lvl="0" indent="0" algn="l" rtl="0">
              <a:lnSpc>
                <a:spcPct val="100000"/>
              </a:lnSpc>
              <a:spcBef>
                <a:spcPts val="0"/>
              </a:spcBef>
              <a:spcAft>
                <a:spcPts val="0"/>
              </a:spcAft>
              <a:buClr>
                <a:schemeClr val="dk1"/>
              </a:buClr>
              <a:buSzPts val="2800"/>
              <a:buNone/>
            </a:pPr>
            <a:r>
              <a:rPr lang="en-US" sz="2800"/>
              <a:t>	sum = 0</a:t>
            </a:r>
            <a:endParaRPr/>
          </a:p>
          <a:p>
            <a:pPr marL="0" lvl="0" indent="0" algn="l" rtl="0">
              <a:lnSpc>
                <a:spcPct val="100000"/>
              </a:lnSpc>
              <a:spcBef>
                <a:spcPts val="0"/>
              </a:spcBef>
              <a:spcAft>
                <a:spcPts val="0"/>
              </a:spcAft>
              <a:buClr>
                <a:schemeClr val="dk1"/>
              </a:buClr>
              <a:buSzPts val="2800"/>
              <a:buNone/>
            </a:pPr>
            <a:r>
              <a:rPr lang="en-US" sz="2800"/>
              <a:t>2.	[membuat struktur pengulangan]</a:t>
            </a:r>
            <a:endParaRPr/>
          </a:p>
          <a:p>
            <a:pPr marL="0" lvl="0" indent="0" algn="l" rtl="0">
              <a:lnSpc>
                <a:spcPct val="100000"/>
              </a:lnSpc>
              <a:spcBef>
                <a:spcPts val="0"/>
              </a:spcBef>
              <a:spcAft>
                <a:spcPts val="0"/>
              </a:spcAft>
              <a:buClr>
                <a:schemeClr val="dk1"/>
              </a:buClr>
              <a:buSzPts val="2800"/>
              <a:buNone/>
            </a:pPr>
            <a:r>
              <a:rPr lang="en-US" sz="2800"/>
              <a:t>	For ( i = M ; i &lt;= N ; i ++ )</a:t>
            </a:r>
            <a:endParaRPr/>
          </a:p>
          <a:p>
            <a:pPr marL="0" lvl="0" indent="0" algn="l" rtl="0">
              <a:lnSpc>
                <a:spcPct val="100000"/>
              </a:lnSpc>
              <a:spcBef>
                <a:spcPts val="0"/>
              </a:spcBef>
              <a:spcAft>
                <a:spcPts val="0"/>
              </a:spcAft>
              <a:buClr>
                <a:schemeClr val="dk1"/>
              </a:buClr>
              <a:buSzPts val="2800"/>
              <a:buNone/>
            </a:pPr>
            <a:r>
              <a:rPr lang="en-US" sz="2800"/>
              <a:t>2.a.	{	sum = sum + i * i		}</a:t>
            </a:r>
            <a:endParaRPr/>
          </a:p>
          <a:p>
            <a:pPr marL="0" lvl="0" indent="0" algn="l" rtl="0">
              <a:lnSpc>
                <a:spcPct val="100000"/>
              </a:lnSpc>
              <a:spcBef>
                <a:spcPts val="0"/>
              </a:spcBef>
              <a:spcAft>
                <a:spcPts val="0"/>
              </a:spcAft>
              <a:buClr>
                <a:schemeClr val="dk1"/>
              </a:buClr>
              <a:buSzPts val="2800"/>
              <a:buNone/>
            </a:pPr>
            <a:r>
              <a:rPr lang="en-US" sz="2800"/>
              <a:t>3.	[mengembalikan hasil]</a:t>
            </a:r>
            <a:endParaRPr/>
          </a:p>
          <a:p>
            <a:pPr marL="0" lvl="0" indent="0" algn="l" rtl="0">
              <a:lnSpc>
                <a:spcPct val="100000"/>
              </a:lnSpc>
              <a:spcBef>
                <a:spcPts val="0"/>
              </a:spcBef>
              <a:spcAft>
                <a:spcPts val="0"/>
              </a:spcAft>
              <a:buClr>
                <a:schemeClr val="dk1"/>
              </a:buClr>
              <a:buSzPts val="2800"/>
              <a:buNone/>
            </a:pPr>
            <a:r>
              <a:rPr lang="en-US" sz="2800"/>
              <a:t>	Return (sum)</a:t>
            </a:r>
            <a:endParaRPr/>
          </a:p>
          <a:p>
            <a:pPr marL="0" lvl="0" indent="0" algn="l" rtl="0">
              <a:lnSpc>
                <a:spcPct val="100000"/>
              </a:lnSpc>
              <a:spcBef>
                <a:spcPts val="0"/>
              </a:spcBef>
              <a:spcAft>
                <a:spcPts val="0"/>
              </a:spcAft>
              <a:buClr>
                <a:schemeClr val="dk1"/>
              </a:buClr>
              <a:buSzPts val="2800"/>
              <a:buNone/>
            </a:pPr>
            <a:r>
              <a:rPr lang="en-US" sz="2800"/>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5"/>
          <p:cNvSpPr txBox="1">
            <a:spLocks noGrp="1"/>
          </p:cNvSpPr>
          <p:nvPr>
            <p:ph type="title"/>
          </p:nvPr>
        </p:nvSpPr>
        <p:spPr>
          <a:xfrm>
            <a:off x="457200" y="0"/>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(6)</a:t>
            </a:r>
            <a:endParaRPr/>
          </a:p>
        </p:txBody>
      </p:sp>
      <p:sp>
        <p:nvSpPr>
          <p:cNvPr id="256" name="Google Shape;256;p15"/>
          <p:cNvSpPr txBox="1">
            <a:spLocks noGrp="1"/>
          </p:cNvSpPr>
          <p:nvPr>
            <p:ph type="body" idx="1"/>
          </p:nvPr>
        </p:nvSpPr>
        <p:spPr>
          <a:xfrm>
            <a:off x="457200" y="1036321"/>
            <a:ext cx="8229600" cy="50898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900"/>
              <a:buNone/>
            </a:pPr>
            <a:r>
              <a:rPr lang="en-US"/>
              <a:t>1.  Menentukan base case:</a:t>
            </a:r>
            <a:endParaRPr/>
          </a:p>
          <a:p>
            <a:pPr marL="420688" lvl="0" indent="-420688" algn="l" rtl="0">
              <a:spcBef>
                <a:spcPts val="720"/>
              </a:spcBef>
              <a:spcAft>
                <a:spcPts val="0"/>
              </a:spcAft>
              <a:buClr>
                <a:schemeClr val="dk1"/>
              </a:buClr>
              <a:buSzPts val="3600"/>
              <a:buChar char="•"/>
            </a:pPr>
            <a:r>
              <a:rPr lang="en-US" sz="3600">
                <a:latin typeface="Times New Roman"/>
                <a:ea typeface="Times New Roman"/>
                <a:cs typeface="Times New Roman"/>
                <a:sym typeface="Times New Roman"/>
              </a:rPr>
              <a:t>Pada rumus, cari bagian mana yang tidak memerlukan proses pengulangan untuk mendapatkan solusi </a:t>
            </a:r>
            <a:endParaRPr/>
          </a:p>
          <a:p>
            <a:pPr marL="0" lvl="0" indent="0" algn="l" rtl="0">
              <a:spcBef>
                <a:spcPts val="720"/>
              </a:spcBef>
              <a:spcAft>
                <a:spcPts val="0"/>
              </a:spcAft>
              <a:buClr>
                <a:schemeClr val="dk1"/>
              </a:buClr>
              <a:buSzPts val="3600"/>
              <a:buNone/>
            </a:pPr>
            <a:r>
              <a:rPr lang="en-US" sz="3600">
                <a:latin typeface="Times New Roman"/>
                <a:ea typeface="Times New Roman"/>
                <a:cs typeface="Times New Roman"/>
                <a:sym typeface="Times New Roman"/>
              </a:rPr>
              <a:t>	🡺 jika nilai m == n, </a:t>
            </a:r>
            <a:endParaRPr/>
          </a:p>
          <a:p>
            <a:pPr marL="420688" lvl="0" indent="-420688" algn="l" rtl="0">
              <a:spcBef>
                <a:spcPts val="720"/>
              </a:spcBef>
              <a:spcAft>
                <a:spcPts val="0"/>
              </a:spcAft>
              <a:buClr>
                <a:schemeClr val="dk1"/>
              </a:buClr>
              <a:buSzPts val="3600"/>
              <a:buChar char="•"/>
            </a:pPr>
            <a:r>
              <a:rPr lang="en-US" sz="3600">
                <a:latin typeface="Times New Roman"/>
                <a:ea typeface="Times New Roman"/>
                <a:cs typeface="Times New Roman"/>
                <a:sym typeface="Times New Roman"/>
              </a:rPr>
              <a:t>langsung didapat solusi: </a:t>
            </a:r>
            <a:endParaRPr/>
          </a:p>
          <a:p>
            <a:pPr marL="0" lvl="0" indent="0" algn="l" rtl="0">
              <a:spcBef>
                <a:spcPts val="720"/>
              </a:spcBef>
              <a:spcAft>
                <a:spcPts val="0"/>
              </a:spcAft>
              <a:buClr>
                <a:schemeClr val="dk1"/>
              </a:buClr>
              <a:buSzPts val="3600"/>
              <a:buNone/>
            </a:pPr>
            <a:r>
              <a:rPr lang="en-US" sz="3600">
                <a:latin typeface="Times New Roman"/>
                <a:ea typeface="Times New Roman"/>
                <a:cs typeface="Times New Roman"/>
                <a:sym typeface="Times New Roman"/>
              </a:rPr>
              <a:t>	Sumsq(m,m) = m</a:t>
            </a:r>
            <a:r>
              <a:rPr lang="en-US" sz="3600" baseline="30000">
                <a:latin typeface="Times New Roman"/>
                <a:ea typeface="Times New Roman"/>
                <a:cs typeface="Times New Roman"/>
                <a:sym typeface="Times New Roman"/>
              </a:rPr>
              <a:t>2</a:t>
            </a:r>
            <a:r>
              <a:rPr lang="en-US" sz="3600">
                <a:latin typeface="Times New Roman"/>
                <a:ea typeface="Times New Roman"/>
                <a:cs typeface="Times New Roman"/>
                <a:sym typeface="Times New Roman"/>
              </a:rPr>
              <a:t> . </a:t>
            </a:r>
            <a:endParaRPr/>
          </a:p>
          <a:p>
            <a:pPr marL="0" lvl="0" indent="0" algn="l" rtl="0">
              <a:spcBef>
                <a:spcPts val="720"/>
              </a:spcBef>
              <a:spcAft>
                <a:spcPts val="0"/>
              </a:spcAft>
              <a:buClr>
                <a:schemeClr val="dk1"/>
              </a:buClr>
              <a:buSzPts val="3600"/>
              <a:buNone/>
            </a:pPr>
            <a:r>
              <a:rPr lang="en-US" sz="3600">
                <a:latin typeface="Times New Roman"/>
                <a:ea typeface="Times New Roman"/>
                <a:cs typeface="Times New Roman"/>
                <a:sym typeface="Times New Roman"/>
              </a:rPr>
              <a:t>	🡺 </a:t>
            </a:r>
            <a:r>
              <a:rPr lang="en-US" sz="3600" i="1">
                <a:latin typeface="Times New Roman"/>
                <a:ea typeface="Times New Roman"/>
                <a:cs typeface="Times New Roman"/>
                <a:sym typeface="Times New Roman"/>
              </a:rPr>
              <a:t>base case</a:t>
            </a:r>
            <a:r>
              <a:rPr lang="en-US" sz="3600">
                <a:latin typeface="Times New Roman"/>
                <a:ea typeface="Times New Roman"/>
                <a:cs typeface="Times New Roman"/>
                <a:sym typeface="Times New Roman"/>
              </a:rPr>
              <a:t> : m == n. </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Konsep Rekursif (7)</a:t>
            </a:r>
            <a:endParaRPr/>
          </a:p>
        </p:txBody>
      </p:sp>
      <p:sp>
        <p:nvSpPr>
          <p:cNvPr id="263" name="Google Shape;263;p16"/>
          <p:cNvSpPr txBox="1">
            <a:spLocks noGrp="1"/>
          </p:cNvSpPr>
          <p:nvPr>
            <p:ph type="body" idx="1"/>
          </p:nvPr>
        </p:nvSpPr>
        <p:spPr>
          <a:xfrm>
            <a:off x="457200" y="1600201"/>
            <a:ext cx="844296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900"/>
              <a:buNone/>
            </a:pPr>
            <a:r>
              <a:rPr lang="en-US"/>
              <a:t>2. </a:t>
            </a:r>
            <a:r>
              <a:rPr lang="en-US" sz="4000">
                <a:latin typeface="Times New Roman"/>
                <a:ea typeface="Times New Roman"/>
                <a:cs typeface="Times New Roman"/>
                <a:sym typeface="Times New Roman"/>
              </a:rPr>
              <a:t>Menentukan cara mencapai base case</a:t>
            </a:r>
            <a:endParaRPr/>
          </a:p>
          <a:p>
            <a:pPr marL="0" lvl="0" indent="0" algn="l" rtl="0">
              <a:spcBef>
                <a:spcPts val="800"/>
              </a:spcBef>
              <a:spcAft>
                <a:spcPts val="0"/>
              </a:spcAft>
              <a:buClr>
                <a:schemeClr val="dk1"/>
              </a:buClr>
              <a:buSzPts val="4000"/>
              <a:buNone/>
            </a:pPr>
            <a:r>
              <a:rPr lang="en-US" sz="4000">
                <a:latin typeface="Times New Roman"/>
                <a:ea typeface="Times New Roman"/>
                <a:cs typeface="Times New Roman"/>
                <a:sym typeface="Times New Roman"/>
              </a:rPr>
              <a:t>	jika n &gt; m. </a:t>
            </a:r>
            <a:endParaRPr/>
          </a:p>
          <a:p>
            <a:pPr marL="420688" lvl="0" indent="-420688" algn="l" rtl="0">
              <a:spcBef>
                <a:spcPts val="800"/>
              </a:spcBef>
              <a:spcAft>
                <a:spcPts val="0"/>
              </a:spcAft>
              <a:buClr>
                <a:schemeClr val="dk1"/>
              </a:buClr>
              <a:buSzPts val="4000"/>
              <a:buFont typeface="Noto Sans Symbols"/>
              <a:buChar char="🡺"/>
            </a:pPr>
            <a:r>
              <a:rPr lang="en-US" sz="4000">
                <a:latin typeface="Times New Roman"/>
                <a:ea typeface="Times New Roman"/>
                <a:cs typeface="Times New Roman"/>
                <a:sym typeface="Times New Roman"/>
              </a:rPr>
              <a:t>Caranya: menambahkan nilai m dengan 1 sehingga akhirnya menjadi sama dengan n. </a:t>
            </a:r>
            <a:endParaRPr/>
          </a:p>
          <a:p>
            <a:pPr marL="420688" lvl="0" indent="-420688" algn="l" rtl="0">
              <a:spcBef>
                <a:spcPts val="800"/>
              </a:spcBef>
              <a:spcAft>
                <a:spcPts val="0"/>
              </a:spcAft>
              <a:buClr>
                <a:schemeClr val="dk1"/>
              </a:buClr>
              <a:buSzPts val="4000"/>
              <a:buFont typeface="Noto Sans Symbols"/>
              <a:buChar char="🡺"/>
            </a:pPr>
            <a:r>
              <a:rPr lang="en-US" sz="4000">
                <a:latin typeface="Times New Roman"/>
                <a:ea typeface="Times New Roman"/>
                <a:cs typeface="Times New Roman"/>
                <a:sym typeface="Times New Roman"/>
              </a:rPr>
              <a:t>Sumsq (m+1, 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Konsep Rekursif (8)</a:t>
            </a:r>
            <a:endParaRPr/>
          </a:p>
        </p:txBody>
      </p:sp>
      <p:sp>
        <p:nvSpPr>
          <p:cNvPr id="269" name="Google Shape;269;p17"/>
          <p:cNvSpPr txBox="1">
            <a:spLocks noGrp="1"/>
          </p:cNvSpPr>
          <p:nvPr>
            <p:ph type="body" idx="1"/>
          </p:nvPr>
        </p:nvSpPr>
        <p:spPr>
          <a:xfrm>
            <a:off x="1021080" y="1651072"/>
            <a:ext cx="6887389" cy="4295747"/>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en-US"/>
              <a:t>Fungsi SUMSQ_REC(M,N)</a:t>
            </a:r>
            <a:endParaRPr/>
          </a:p>
          <a:p>
            <a:pPr marL="0" lvl="0" indent="0" algn="l" rtl="0">
              <a:spcBef>
                <a:spcPts val="546"/>
              </a:spcBef>
              <a:spcAft>
                <a:spcPts val="0"/>
              </a:spcAft>
              <a:buClr>
                <a:schemeClr val="dk1"/>
              </a:buClr>
              <a:buSzPct val="100000"/>
              <a:buNone/>
            </a:pPr>
            <a:r>
              <a:rPr lang="en-US"/>
              <a:t>Fungsi untuk menjumlahkan kuadrat bilangan M sampai N secara rekursif. M dan N adalah variabel integer.</a:t>
            </a:r>
            <a:endParaRPr/>
          </a:p>
          <a:p>
            <a:pPr marL="0" lvl="0" indent="0" algn="l" rtl="0">
              <a:spcBef>
                <a:spcPts val="546"/>
              </a:spcBef>
              <a:spcAft>
                <a:spcPts val="0"/>
              </a:spcAft>
              <a:buClr>
                <a:schemeClr val="dk1"/>
              </a:buClr>
              <a:buSzPct val="100000"/>
              <a:buNone/>
            </a:pPr>
            <a:r>
              <a:rPr lang="en-US"/>
              <a:t>{</a:t>
            </a:r>
            <a:endParaRPr/>
          </a:p>
          <a:p>
            <a:pPr marL="0" lvl="0" indent="0" algn="l" rtl="0">
              <a:spcBef>
                <a:spcPts val="546"/>
              </a:spcBef>
              <a:spcAft>
                <a:spcPts val="0"/>
              </a:spcAft>
              <a:buClr>
                <a:schemeClr val="dk1"/>
              </a:buClr>
              <a:buSzPct val="100000"/>
              <a:buNone/>
            </a:pPr>
            <a:r>
              <a:rPr lang="en-US"/>
              <a:t>1.  If  ( M &lt; N )</a:t>
            </a:r>
            <a:endParaRPr/>
          </a:p>
          <a:p>
            <a:pPr marL="0" lvl="0" indent="0" algn="l" rtl="0">
              <a:spcBef>
                <a:spcPts val="546"/>
              </a:spcBef>
              <a:spcAft>
                <a:spcPts val="0"/>
              </a:spcAft>
              <a:buClr>
                <a:schemeClr val="dk1"/>
              </a:buClr>
              <a:buSzPct val="100000"/>
              <a:buNone/>
            </a:pPr>
            <a:r>
              <a:rPr lang="en-US"/>
              <a:t>1.a.    { return (M*M + SUMSQ_REC(M+1, N)) }    </a:t>
            </a:r>
            <a:endParaRPr/>
          </a:p>
          <a:p>
            <a:pPr marL="0" lvl="0" indent="0" algn="l" rtl="0">
              <a:spcBef>
                <a:spcPts val="546"/>
              </a:spcBef>
              <a:spcAft>
                <a:spcPts val="0"/>
              </a:spcAft>
              <a:buClr>
                <a:schemeClr val="dk1"/>
              </a:buClr>
              <a:buSzPct val="100000"/>
              <a:buNone/>
            </a:pPr>
            <a:r>
              <a:rPr lang="en-US"/>
              <a:t>     else </a:t>
            </a:r>
            <a:endParaRPr/>
          </a:p>
          <a:p>
            <a:pPr marL="0" lvl="0" indent="0" algn="l" rtl="0">
              <a:spcBef>
                <a:spcPts val="546"/>
              </a:spcBef>
              <a:spcAft>
                <a:spcPts val="0"/>
              </a:spcAft>
              <a:buClr>
                <a:schemeClr val="dk1"/>
              </a:buClr>
              <a:buSzPct val="100000"/>
              <a:buNone/>
            </a:pPr>
            <a:r>
              <a:rPr lang="en-US"/>
              <a:t>1.b.	{ return (M*M) }</a:t>
            </a:r>
            <a:endParaRPr/>
          </a:p>
          <a:p>
            <a:pPr marL="0" lvl="0" indent="0" algn="l" rtl="0">
              <a:spcBef>
                <a:spcPts val="546"/>
              </a:spcBef>
              <a:spcAft>
                <a:spcPts val="0"/>
              </a:spcAft>
              <a:buClr>
                <a:schemeClr val="dk1"/>
              </a:buClr>
              <a:buSzPct val="100000"/>
              <a:buNone/>
            </a:pPr>
            <a:r>
              <a:rPr lang="en-US"/>
              <a:t>}</a:t>
            </a:r>
            <a:endParaRPr/>
          </a:p>
          <a:p>
            <a:pPr marL="0" lvl="0" indent="0" algn="l" rtl="0">
              <a:spcBef>
                <a:spcPts val="546"/>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Memeriksa Fungsi</a:t>
            </a:r>
            <a:endParaRPr/>
          </a:p>
        </p:txBody>
      </p:sp>
      <p:sp>
        <p:nvSpPr>
          <p:cNvPr id="275" name="Google Shape;275;p18"/>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600"/>
              <a:buChar char="•"/>
            </a:pPr>
            <a:r>
              <a:rPr lang="en-US" sz="3600"/>
              <a:t>Untuk mengetahui apakah suatu fungsi atau algoritma sudah menghasilkan output yang benar, digunakan Tabel Telusur atau Trace Table</a:t>
            </a:r>
            <a:endParaRPr/>
          </a:p>
          <a:p>
            <a:pPr marL="420688" lvl="0" indent="-420688" algn="l" rtl="0">
              <a:spcBef>
                <a:spcPts val="720"/>
              </a:spcBef>
              <a:spcAft>
                <a:spcPts val="0"/>
              </a:spcAft>
              <a:buClr>
                <a:schemeClr val="dk1"/>
              </a:buClr>
              <a:buSzPts val="3600"/>
              <a:buChar char="•"/>
            </a:pPr>
            <a:r>
              <a:rPr lang="en-US" sz="3600"/>
              <a:t>Contoh tabel telusur untuk fungsi Faktorial_Iteratif (5) dan Sumsq_Iteratif(5,10)</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228600" marR="0" lvl="0" indent="0" algn="just" rtl="0">
              <a:spcBef>
                <a:spcPts val="0"/>
              </a:spcBef>
              <a:spcAft>
                <a:spcPts val="0"/>
              </a:spcAft>
              <a:buNone/>
            </a:pPr>
            <a:r>
              <a:rPr lang="en-US" sz="3200" b="1">
                <a:latin typeface="Courier New"/>
                <a:ea typeface="Courier New"/>
                <a:cs typeface="Courier New"/>
                <a:sym typeface="Courier New"/>
              </a:rPr>
              <a:t>Tabel telusur untuk pemanggilan fungsi FAKTORIAL_ITERATIF(5)</a:t>
            </a:r>
            <a:endParaRPr sz="3200" b="1"/>
          </a:p>
        </p:txBody>
      </p:sp>
      <p:graphicFrame>
        <p:nvGraphicFramePr>
          <p:cNvPr id="281" name="Google Shape;281;p19"/>
          <p:cNvGraphicFramePr/>
          <p:nvPr/>
        </p:nvGraphicFramePr>
        <p:xfrm>
          <a:off x="838202" y="1584957"/>
          <a:ext cx="7025625" cy="4556650"/>
        </p:xfrm>
        <a:graphic>
          <a:graphicData uri="http://schemas.openxmlformats.org/drawingml/2006/table">
            <a:tbl>
              <a:tblPr>
                <a:noFill/>
                <a:tableStyleId>{59F99B8D-C891-412C-8B89-14BFD2C93EDC}</a:tableStyleId>
              </a:tblPr>
              <a:tblGrid>
                <a:gridCol w="1629125">
                  <a:extLst>
                    <a:ext uri="{9D8B030D-6E8A-4147-A177-3AD203B41FA5}">
                      <a16:colId xmlns:a16="http://schemas.microsoft.com/office/drawing/2014/main" val="20000"/>
                    </a:ext>
                  </a:extLst>
                </a:gridCol>
                <a:gridCol w="1221850">
                  <a:extLst>
                    <a:ext uri="{9D8B030D-6E8A-4147-A177-3AD203B41FA5}">
                      <a16:colId xmlns:a16="http://schemas.microsoft.com/office/drawing/2014/main" val="20001"/>
                    </a:ext>
                  </a:extLst>
                </a:gridCol>
                <a:gridCol w="1221850">
                  <a:extLst>
                    <a:ext uri="{9D8B030D-6E8A-4147-A177-3AD203B41FA5}">
                      <a16:colId xmlns:a16="http://schemas.microsoft.com/office/drawing/2014/main" val="20002"/>
                    </a:ext>
                  </a:extLst>
                </a:gridCol>
                <a:gridCol w="1221850">
                  <a:extLst>
                    <a:ext uri="{9D8B030D-6E8A-4147-A177-3AD203B41FA5}">
                      <a16:colId xmlns:a16="http://schemas.microsoft.com/office/drawing/2014/main" val="20003"/>
                    </a:ext>
                  </a:extLst>
                </a:gridCol>
                <a:gridCol w="1730950">
                  <a:extLst>
                    <a:ext uri="{9D8B030D-6E8A-4147-A177-3AD203B41FA5}">
                      <a16:colId xmlns:a16="http://schemas.microsoft.com/office/drawing/2014/main" val="20004"/>
                    </a:ext>
                  </a:extLst>
                </a:gridCol>
              </a:tblGrid>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Langkah</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N</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i</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F</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For loop</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4</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4</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120</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F</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25475">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Objektif</a:t>
            </a:r>
            <a:endParaRPr/>
          </a:p>
        </p:txBody>
      </p:sp>
      <p:sp>
        <p:nvSpPr>
          <p:cNvPr id="176" name="Google Shape;176;p2"/>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200"/>
              <a:buChar char="•"/>
            </a:pPr>
            <a:r>
              <a:rPr lang="en-US" sz="3200"/>
              <a:t>Mengenali karakteristik masalah yang dapat diselesaikan dengan metode rekursif</a:t>
            </a:r>
            <a:endParaRPr sz="3200"/>
          </a:p>
          <a:p>
            <a:pPr marL="420688" lvl="0" indent="-420688" algn="l" rtl="0">
              <a:spcBef>
                <a:spcPts val="640"/>
              </a:spcBef>
              <a:spcAft>
                <a:spcPts val="0"/>
              </a:spcAft>
              <a:buClr>
                <a:schemeClr val="dk1"/>
              </a:buClr>
              <a:buSzPts val="3200"/>
              <a:buChar char="•"/>
            </a:pPr>
            <a:r>
              <a:rPr lang="en-US" sz="3200"/>
              <a:t>Membandingkan metode rekursif dengan iteratif dari segi waktu, banyaknya memori dan kemudahan pembuatan</a:t>
            </a:r>
            <a:endParaRPr sz="3200"/>
          </a:p>
          <a:p>
            <a:pPr marL="420688" lvl="0" indent="-420688" algn="l" rtl="0">
              <a:spcBef>
                <a:spcPts val="640"/>
              </a:spcBef>
              <a:spcAft>
                <a:spcPts val="0"/>
              </a:spcAft>
              <a:buClr>
                <a:schemeClr val="dk1"/>
              </a:buClr>
              <a:buSzPts val="3200"/>
              <a:buChar char="•"/>
            </a:pPr>
            <a:r>
              <a:rPr lang="en-US" sz="3200"/>
              <a:t>Melacak eksekusi dari metode rekursif</a:t>
            </a:r>
            <a:endParaRPr sz="3200"/>
          </a:p>
          <a:p>
            <a:pPr marL="0" lvl="0" indent="0" algn="l" rtl="0">
              <a:spcBef>
                <a:spcPts val="780"/>
              </a:spcBef>
              <a:spcAft>
                <a:spcPts val="0"/>
              </a:spcAft>
              <a:buClr>
                <a:schemeClr val="dk1"/>
              </a:buClr>
              <a:buSzPts val="39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00"/>
                </a:solidFill>
              </a:rPr>
              <a:t>Memeriksa Fungsi (2)</a:t>
            </a:r>
            <a:endParaRPr/>
          </a:p>
        </p:txBody>
      </p:sp>
      <p:sp>
        <p:nvSpPr>
          <p:cNvPr id="293" name="Google Shape;293;p2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Untuk fungsi rekursif, tidak dapat menggunakan tabel telusur,</a:t>
            </a:r>
            <a:endParaRPr/>
          </a:p>
          <a:p>
            <a:pPr marL="0" lvl="0" indent="0" algn="l" rtl="0">
              <a:spcBef>
                <a:spcPts val="780"/>
              </a:spcBef>
              <a:spcAft>
                <a:spcPts val="0"/>
              </a:spcAft>
              <a:buClr>
                <a:schemeClr val="dk1"/>
              </a:buClr>
              <a:buSzPts val="3900"/>
              <a:buNone/>
            </a:pPr>
            <a:r>
              <a:rPr lang="en-US"/>
              <a:t>	🡺 call trace atau call tree</a:t>
            </a:r>
            <a:endParaRPr/>
          </a:p>
          <a:p>
            <a:pPr marL="0" lvl="0" indent="0" algn="l" rtl="0">
              <a:spcBef>
                <a:spcPts val="780"/>
              </a:spcBef>
              <a:spcAft>
                <a:spcPts val="0"/>
              </a:spcAft>
              <a:buClr>
                <a:schemeClr val="dk1"/>
              </a:buClr>
              <a:buSzPts val="3900"/>
              <a:buNone/>
            </a:pPr>
            <a:r>
              <a:rPr lang="en-US"/>
              <a:t>	🡺 Menelusuri pemanggilan fungsi 			rekursif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rgbClr val="000000"/>
                </a:solidFill>
                <a:latin typeface="Courier New"/>
                <a:ea typeface="Courier New"/>
                <a:cs typeface="Courier New"/>
                <a:sym typeface="Courier New"/>
              </a:rPr>
              <a:t>Tabel telusur untuk pemanggilan fungsi SUMSQ_ITERATIF(5,10)</a:t>
            </a:r>
            <a:endParaRPr/>
          </a:p>
        </p:txBody>
      </p:sp>
      <p:graphicFrame>
        <p:nvGraphicFramePr>
          <p:cNvPr id="287" name="Google Shape;287;p20"/>
          <p:cNvGraphicFramePr/>
          <p:nvPr/>
        </p:nvGraphicFramePr>
        <p:xfrm>
          <a:off x="1051559" y="1402071"/>
          <a:ext cx="7086625" cy="4876800"/>
        </p:xfrm>
        <a:graphic>
          <a:graphicData uri="http://schemas.openxmlformats.org/drawingml/2006/table">
            <a:tbl>
              <a:tblPr>
                <a:noFill/>
                <a:tableStyleId>{59F99B8D-C891-412C-8B89-14BFD2C93EDC}</a:tableStyleId>
              </a:tblPr>
              <a:tblGrid>
                <a:gridCol w="1643275">
                  <a:extLst>
                    <a:ext uri="{9D8B030D-6E8A-4147-A177-3AD203B41FA5}">
                      <a16:colId xmlns:a16="http://schemas.microsoft.com/office/drawing/2014/main" val="20000"/>
                    </a:ext>
                  </a:extLst>
                </a:gridCol>
                <a:gridCol w="924350">
                  <a:extLst>
                    <a:ext uri="{9D8B030D-6E8A-4147-A177-3AD203B41FA5}">
                      <a16:colId xmlns:a16="http://schemas.microsoft.com/office/drawing/2014/main" val="20001"/>
                    </a:ext>
                  </a:extLst>
                </a:gridCol>
                <a:gridCol w="924350">
                  <a:extLst>
                    <a:ext uri="{9D8B030D-6E8A-4147-A177-3AD203B41FA5}">
                      <a16:colId xmlns:a16="http://schemas.microsoft.com/office/drawing/2014/main" val="20002"/>
                    </a:ext>
                  </a:extLst>
                </a:gridCol>
                <a:gridCol w="821625">
                  <a:extLst>
                    <a:ext uri="{9D8B030D-6E8A-4147-A177-3AD203B41FA5}">
                      <a16:colId xmlns:a16="http://schemas.microsoft.com/office/drawing/2014/main" val="20003"/>
                    </a:ext>
                  </a:extLst>
                </a:gridCol>
                <a:gridCol w="1129750">
                  <a:extLst>
                    <a:ext uri="{9D8B030D-6E8A-4147-A177-3AD203B41FA5}">
                      <a16:colId xmlns:a16="http://schemas.microsoft.com/office/drawing/2014/main" val="20004"/>
                    </a:ext>
                  </a:extLst>
                </a:gridCol>
                <a:gridCol w="1643275">
                  <a:extLst>
                    <a:ext uri="{9D8B030D-6E8A-4147-A177-3AD203B41FA5}">
                      <a16:colId xmlns:a16="http://schemas.microsoft.com/office/drawing/2014/main" val="20005"/>
                    </a:ext>
                  </a:extLst>
                </a:gridCol>
              </a:tblGrid>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Langkah</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M</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N</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i</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sum</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For Loop</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 </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T</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61</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7</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61</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7</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8</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8</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174</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9</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174</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9</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225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225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355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a:t>
                      </a:r>
                      <a:endParaRPr sz="20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2</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10</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11</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355</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F</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03850">
                <a:tc>
                  <a:txBody>
                    <a:bodyPr/>
                    <a:lstStyle/>
                    <a:p>
                      <a:pPr marL="0" marR="0" lvl="0" indent="0" algn="ctr" rtl="0">
                        <a:spcBef>
                          <a:spcPts val="0"/>
                        </a:spcBef>
                        <a:spcAft>
                          <a:spcPts val="0"/>
                        </a:spcAft>
                        <a:buNone/>
                      </a:pPr>
                      <a:r>
                        <a:rPr lang="en-US" sz="2000" u="none" strike="noStrike" cap="none">
                          <a:latin typeface="Courier New"/>
                          <a:ea typeface="Courier New"/>
                          <a:cs typeface="Courier New"/>
                          <a:sym typeface="Courier New"/>
                        </a:rPr>
                        <a:t>3</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marR="0" lvl="0" indent="0" algn="l" rtl="0">
                        <a:spcBef>
                          <a:spcPts val="0"/>
                        </a:spcBef>
                        <a:spcAft>
                          <a:spcPts val="0"/>
                        </a:spcAft>
                        <a:buNone/>
                      </a:pPr>
                      <a:r>
                        <a:rPr lang="en-US" sz="2000" u="none" strike="noStrike" cap="none">
                          <a:latin typeface="Courier New"/>
                          <a:ea typeface="Courier New"/>
                          <a:cs typeface="Courier New"/>
                          <a:sym typeface="Courier New"/>
                        </a:rPr>
                        <a:t>kembali ke algoritma </a:t>
                      </a:r>
                      <a:endParaRPr sz="2000" u="none" strike="noStrike" cap="none">
                        <a:latin typeface="Courier New"/>
                        <a:ea typeface="Courier New"/>
                        <a:cs typeface="Courier New"/>
                        <a:sym typeface="Courier New"/>
                      </a:endParaRPr>
                    </a:p>
                  </a:txBody>
                  <a:tcPr marL="68575" marR="68575" marT="0" marB="0">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2000" u="none" strike="noStrike" cap="none">
                        <a:latin typeface="Courier New"/>
                        <a:ea typeface="Courier New"/>
                        <a:cs typeface="Courier New"/>
                        <a:sym typeface="Courier New"/>
                      </a:endParaRPr>
                    </a:p>
                  </a:txBody>
                  <a:tcPr marL="68575" marR="68575" marT="0" marB="0">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Call trace Faktorial_Rekursif(5)</a:t>
            </a:r>
            <a:endParaRPr sz="3600"/>
          </a:p>
        </p:txBody>
      </p:sp>
      <p:sp>
        <p:nvSpPr>
          <p:cNvPr id="299" name="Google Shape;299;p22"/>
          <p:cNvSpPr txBox="1">
            <a:spLocks noGrp="1"/>
          </p:cNvSpPr>
          <p:nvPr>
            <p:ph type="body" idx="1"/>
          </p:nvPr>
        </p:nvSpPr>
        <p:spPr>
          <a:xfrm>
            <a:off x="457200" y="1143001"/>
            <a:ext cx="8229600" cy="498316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Faktorial_Rek(5)=(</a:t>
            </a:r>
            <a:r>
              <a:rPr lang="en-US" sz="2800" b="1">
                <a:solidFill>
                  <a:srgbClr val="C0504D"/>
                </a:solidFill>
                <a:latin typeface="Courier New"/>
                <a:ea typeface="Courier New"/>
                <a:cs typeface="Courier New"/>
                <a:sym typeface="Courier New"/>
              </a:rPr>
              <a:t>5*Faktorial_Rek(4)</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(4*Faktorial_Rek(3))</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a:t>
            </a:r>
            <a:r>
              <a:rPr lang="en-US" sz="2800" b="1">
                <a:solidFill>
                  <a:srgbClr val="8064A2"/>
                </a:solidFill>
                <a:latin typeface="Courier New"/>
                <a:ea typeface="Courier New"/>
                <a:cs typeface="Courier New"/>
                <a:sym typeface="Courier New"/>
              </a:rPr>
              <a:t>(3*Faktorial_Rek(2))</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a:t>
            </a:r>
            <a:r>
              <a:rPr lang="en-US" sz="2800" b="1">
                <a:latin typeface="Courier New"/>
                <a:ea typeface="Courier New"/>
                <a:cs typeface="Courier New"/>
                <a:sym typeface="Courier New"/>
              </a:rPr>
              <a:t>(</a:t>
            </a:r>
            <a:r>
              <a:rPr lang="en-US" sz="2800" b="1">
                <a:solidFill>
                  <a:srgbClr val="8064A2"/>
                </a:solidFill>
                <a:latin typeface="Courier New"/>
                <a:ea typeface="Courier New"/>
                <a:cs typeface="Courier New"/>
                <a:sym typeface="Courier New"/>
              </a:rPr>
              <a:t>3*</a:t>
            </a:r>
            <a:r>
              <a:rPr lang="en-US" sz="2800" b="1">
                <a:solidFill>
                  <a:srgbClr val="4BACC6"/>
                </a:solidFill>
                <a:latin typeface="Courier New"/>
                <a:ea typeface="Courier New"/>
                <a:cs typeface="Courier New"/>
                <a:sym typeface="Courier New"/>
              </a:rPr>
              <a:t>(2*Faktorial_Rek(1))</a:t>
            </a: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a:t>
            </a:r>
            <a:r>
              <a:rPr lang="en-US" sz="2800" b="1">
                <a:latin typeface="Courier New"/>
                <a:ea typeface="Courier New"/>
                <a:cs typeface="Courier New"/>
                <a:sym typeface="Courier New"/>
              </a:rPr>
              <a:t>(</a:t>
            </a:r>
            <a:r>
              <a:rPr lang="en-US" sz="2800" b="1">
                <a:solidFill>
                  <a:srgbClr val="8064A2"/>
                </a:solidFill>
                <a:latin typeface="Courier New"/>
                <a:ea typeface="Courier New"/>
                <a:cs typeface="Courier New"/>
                <a:sym typeface="Courier New"/>
              </a:rPr>
              <a:t>3*</a:t>
            </a:r>
            <a:r>
              <a:rPr lang="en-US" sz="2800" b="1">
                <a:latin typeface="Courier New"/>
                <a:ea typeface="Courier New"/>
                <a:cs typeface="Courier New"/>
                <a:sym typeface="Courier New"/>
              </a:rPr>
              <a:t>(</a:t>
            </a:r>
            <a:r>
              <a:rPr lang="en-US" sz="2800" b="1">
                <a:solidFill>
                  <a:srgbClr val="4BACC6"/>
                </a:solidFill>
                <a:latin typeface="Courier New"/>
                <a:ea typeface="Courier New"/>
                <a:cs typeface="Courier New"/>
                <a:sym typeface="Courier New"/>
              </a:rPr>
              <a:t>2*1</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a:t>
            </a:r>
            <a:r>
              <a:rPr lang="en-US" sz="2800" b="1">
                <a:latin typeface="Courier New"/>
                <a:ea typeface="Courier New"/>
                <a:cs typeface="Courier New"/>
                <a:sym typeface="Courier New"/>
              </a:rPr>
              <a:t>(</a:t>
            </a:r>
            <a:r>
              <a:rPr lang="en-US" sz="2800" b="1">
                <a:solidFill>
                  <a:srgbClr val="8064A2"/>
                </a:solidFill>
                <a:latin typeface="Courier New"/>
                <a:ea typeface="Courier New"/>
                <a:cs typeface="Courier New"/>
                <a:sym typeface="Courier New"/>
              </a:rPr>
              <a:t>3</a:t>
            </a:r>
            <a:r>
              <a:rPr lang="en-US" sz="2800" b="1">
                <a:latin typeface="Courier New"/>
                <a:ea typeface="Courier New"/>
                <a:cs typeface="Courier New"/>
                <a:sym typeface="Courier New"/>
              </a:rPr>
              <a:t>*</a:t>
            </a:r>
            <a:r>
              <a:rPr lang="en-US" sz="2800" b="1">
                <a:solidFill>
                  <a:srgbClr val="4BACC6"/>
                </a:solidFill>
                <a:latin typeface="Courier New"/>
                <a:ea typeface="Courier New"/>
                <a:cs typeface="Courier New"/>
                <a:sym typeface="Courier New"/>
              </a:rPr>
              <a:t>2</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4</a:t>
            </a:r>
            <a:r>
              <a:rPr lang="en-US" sz="2800" b="1">
                <a:latin typeface="Courier New"/>
                <a:ea typeface="Courier New"/>
                <a:cs typeface="Courier New"/>
                <a:sym typeface="Courier New"/>
              </a:rPr>
              <a:t>*</a:t>
            </a:r>
            <a:r>
              <a:rPr lang="en-US" sz="2800" b="1">
                <a:solidFill>
                  <a:srgbClr val="8064A2"/>
                </a:solidFill>
                <a:latin typeface="Courier New"/>
                <a:ea typeface="Courier New"/>
                <a:cs typeface="Courier New"/>
                <a:sym typeface="Courier New"/>
              </a:rPr>
              <a:t>6</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a:t>
            </a:r>
            <a:r>
              <a:rPr lang="en-US" sz="2800" b="1">
                <a:solidFill>
                  <a:srgbClr val="C0504D"/>
                </a:solidFill>
                <a:latin typeface="Courier New"/>
                <a:ea typeface="Courier New"/>
                <a:cs typeface="Courier New"/>
                <a:sym typeface="Courier New"/>
              </a:rPr>
              <a:t>5</a:t>
            </a:r>
            <a:r>
              <a:rPr lang="en-US" sz="2800" b="1">
                <a:latin typeface="Courier New"/>
                <a:ea typeface="Courier New"/>
                <a:cs typeface="Courier New"/>
                <a:sym typeface="Courier New"/>
              </a:rPr>
              <a:t>*</a:t>
            </a:r>
            <a:r>
              <a:rPr lang="en-US" sz="2800" b="1">
                <a:solidFill>
                  <a:srgbClr val="9BBB59"/>
                </a:solidFill>
                <a:latin typeface="Courier New"/>
                <a:ea typeface="Courier New"/>
                <a:cs typeface="Courier New"/>
                <a:sym typeface="Courier New"/>
              </a:rPr>
              <a:t>24</a:t>
            </a:r>
            <a:r>
              <a:rPr lang="en-US" sz="2800" b="1">
                <a:latin typeface="Courier New"/>
                <a:ea typeface="Courier New"/>
                <a:cs typeface="Courier New"/>
                <a:sym typeface="Courier New"/>
              </a:rPr>
              <a:t>)</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b="1">
                <a:latin typeface="Courier New"/>
                <a:ea typeface="Courier New"/>
                <a:cs typeface="Courier New"/>
                <a:sym typeface="Courier New"/>
              </a:rPr>
              <a:t>   = 120</a:t>
            </a:r>
            <a:endParaRPr sz="2800" b="1">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457200" y="274638"/>
            <a:ext cx="8229600" cy="82264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Call tree Faktorial_Rek(5)</a:t>
            </a:r>
            <a:endParaRPr/>
          </a:p>
        </p:txBody>
      </p:sp>
      <p:pic>
        <p:nvPicPr>
          <p:cNvPr id="305" name="Google Shape;305;p23"/>
          <p:cNvPicPr preferRelativeResize="0">
            <a:picLocks noGrp="1"/>
          </p:cNvPicPr>
          <p:nvPr>
            <p:ph type="body" idx="1"/>
          </p:nvPr>
        </p:nvPicPr>
        <p:blipFill rotWithShape="1">
          <a:blip r:embed="rId3">
            <a:alphaModFix/>
          </a:blip>
          <a:srcRect/>
          <a:stretch/>
        </p:blipFill>
        <p:spPr>
          <a:xfrm>
            <a:off x="929640" y="914400"/>
            <a:ext cx="8097917" cy="53593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4"/>
          <p:cNvSpPr txBox="1">
            <a:spLocks noGrp="1"/>
          </p:cNvSpPr>
          <p:nvPr>
            <p:ph type="title"/>
          </p:nvPr>
        </p:nvSpPr>
        <p:spPr>
          <a:xfrm>
            <a:off x="48768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Call trace Sumsq_Rec(5,10)</a:t>
            </a:r>
            <a:endParaRPr/>
          </a:p>
        </p:txBody>
      </p:sp>
      <p:sp>
        <p:nvSpPr>
          <p:cNvPr id="311" name="Google Shape;311;p24"/>
          <p:cNvSpPr txBox="1">
            <a:spLocks noGrp="1"/>
          </p:cNvSpPr>
          <p:nvPr>
            <p:ph type="body" idx="1"/>
          </p:nvPr>
        </p:nvSpPr>
        <p:spPr>
          <a:xfrm>
            <a:off x="231820" y="1203960"/>
            <a:ext cx="8454980" cy="498348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000"/>
              <a:buNone/>
            </a:pPr>
            <a:r>
              <a:rPr lang="en-US" sz="2000" b="1">
                <a:latin typeface="Courier New"/>
                <a:ea typeface="Courier New"/>
                <a:cs typeface="Courier New"/>
                <a:sym typeface="Courier New"/>
              </a:rPr>
              <a:t>SUMSQ_REC(5,10)</a:t>
            </a:r>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SUMSQ_REC(6,10))</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F79646"/>
                </a:solidFill>
                <a:latin typeface="Courier New"/>
                <a:ea typeface="Courier New"/>
                <a:cs typeface="Courier New"/>
                <a:sym typeface="Courier New"/>
              </a:rPr>
              <a:t>(36 </a:t>
            </a:r>
            <a:r>
              <a:rPr lang="en-US" sz="2000" b="1">
                <a:latin typeface="Courier New"/>
                <a:ea typeface="Courier New"/>
                <a:cs typeface="Courier New"/>
                <a:sym typeface="Courier New"/>
              </a:rPr>
              <a:t>+</a:t>
            </a:r>
            <a:r>
              <a:rPr lang="en-US" sz="2000" b="1">
                <a:solidFill>
                  <a:srgbClr val="F79646"/>
                </a:solidFill>
                <a:latin typeface="Courier New"/>
                <a:ea typeface="Courier New"/>
                <a:cs typeface="Courier New"/>
                <a:sym typeface="Courier New"/>
              </a:rPr>
              <a:t> SUMSQ_REC(7,10))</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F79646"/>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9BBB59"/>
                </a:solidFill>
                <a:latin typeface="Courier New"/>
                <a:ea typeface="Courier New"/>
                <a:cs typeface="Courier New"/>
                <a:sym typeface="Courier New"/>
              </a:rPr>
              <a:t>(49 </a:t>
            </a:r>
            <a:r>
              <a:rPr lang="en-US" sz="2000" b="1">
                <a:latin typeface="Courier New"/>
                <a:ea typeface="Courier New"/>
                <a:cs typeface="Courier New"/>
                <a:sym typeface="Courier New"/>
              </a:rPr>
              <a:t>+</a:t>
            </a:r>
            <a:r>
              <a:rPr lang="en-US" sz="2000" b="1">
                <a:solidFill>
                  <a:srgbClr val="9BBB59"/>
                </a:solidFill>
                <a:latin typeface="Courier New"/>
                <a:ea typeface="Courier New"/>
                <a:cs typeface="Courier New"/>
                <a:sym typeface="Courier New"/>
              </a:rPr>
              <a:t> SUMSQ_REC(8,10))</a:t>
            </a:r>
            <a:r>
              <a:rPr lang="en-US" sz="2000" b="1">
                <a:solidFill>
                  <a:srgbClr val="F79646"/>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F79646"/>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9BBB59"/>
                </a:solidFill>
                <a:latin typeface="Courier New"/>
                <a:ea typeface="Courier New"/>
                <a:cs typeface="Courier New"/>
                <a:sym typeface="Courier New"/>
              </a:rPr>
              <a:t>(49</a:t>
            </a:r>
            <a:r>
              <a:rPr lang="en-US" sz="2000" b="1">
                <a:latin typeface="Courier New"/>
                <a:ea typeface="Courier New"/>
                <a:cs typeface="Courier New"/>
                <a:sym typeface="Courier New"/>
              </a:rPr>
              <a:t> + </a:t>
            </a:r>
            <a:r>
              <a:rPr lang="en-US" sz="2000" b="1">
                <a:solidFill>
                  <a:srgbClr val="8064A2"/>
                </a:solidFill>
                <a:latin typeface="Courier New"/>
                <a:ea typeface="Courier New"/>
                <a:cs typeface="Courier New"/>
                <a:sym typeface="Courier New"/>
              </a:rPr>
              <a:t>(64 </a:t>
            </a:r>
            <a:r>
              <a:rPr lang="en-US" sz="2000" b="1">
                <a:latin typeface="Courier New"/>
                <a:ea typeface="Courier New"/>
                <a:cs typeface="Courier New"/>
                <a:sym typeface="Courier New"/>
              </a:rPr>
              <a:t>+</a:t>
            </a:r>
            <a:r>
              <a:rPr lang="en-US" sz="2000" b="1">
                <a:solidFill>
                  <a:srgbClr val="8064A2"/>
                </a:solidFill>
                <a:latin typeface="Courier New"/>
                <a:ea typeface="Courier New"/>
                <a:cs typeface="Courier New"/>
                <a:sym typeface="Courier New"/>
              </a:rPr>
              <a:t> SUMSQ_REC(9,10))</a:t>
            </a:r>
            <a:r>
              <a:rPr lang="en-US" sz="2000" b="1">
                <a:solidFill>
                  <a:srgbClr val="9BBB59"/>
                </a:solidFill>
                <a:latin typeface="Courier New"/>
                <a:ea typeface="Courier New"/>
                <a:cs typeface="Courier New"/>
                <a:sym typeface="Courier New"/>
              </a:rPr>
              <a:t>)</a:t>
            </a:r>
            <a:r>
              <a:rPr lang="en-US" sz="2000" b="1">
                <a:solidFill>
                  <a:srgbClr val="F79646"/>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F79646"/>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9BBB59"/>
                </a:solidFill>
                <a:latin typeface="Courier New"/>
                <a:ea typeface="Courier New"/>
                <a:cs typeface="Courier New"/>
                <a:sym typeface="Courier New"/>
              </a:rPr>
              <a:t>(49</a:t>
            </a:r>
            <a:r>
              <a:rPr lang="en-US" sz="2000" b="1">
                <a:latin typeface="Courier New"/>
                <a:ea typeface="Courier New"/>
                <a:cs typeface="Courier New"/>
                <a:sym typeface="Courier New"/>
              </a:rPr>
              <a:t> + </a:t>
            </a:r>
            <a:r>
              <a:rPr lang="en-US" sz="2000" b="1">
                <a:solidFill>
                  <a:srgbClr val="8064A2"/>
                </a:solidFill>
                <a:latin typeface="Courier New"/>
                <a:ea typeface="Courier New"/>
                <a:cs typeface="Courier New"/>
                <a:sym typeface="Courier New"/>
              </a:rPr>
              <a:t>(64</a:t>
            </a:r>
            <a:r>
              <a:rPr lang="en-US" sz="2000" b="1">
                <a:latin typeface="Courier New"/>
                <a:ea typeface="Courier New"/>
                <a:cs typeface="Courier New"/>
                <a:sym typeface="Courier New"/>
              </a:rPr>
              <a:t> + </a:t>
            </a:r>
            <a:r>
              <a:rPr lang="en-US" sz="2000" b="1">
                <a:solidFill>
                  <a:srgbClr val="4BACC6"/>
                </a:solidFill>
                <a:latin typeface="Courier New"/>
                <a:ea typeface="Courier New"/>
                <a:cs typeface="Courier New"/>
                <a:sym typeface="Courier New"/>
              </a:rPr>
              <a:t>(81 +					 									SUMSQ_REC(10,10))</a:t>
            </a:r>
            <a:r>
              <a:rPr lang="en-US" sz="2000" b="1">
                <a:solidFill>
                  <a:srgbClr val="8064A2"/>
                </a:solidFill>
                <a:latin typeface="Courier New"/>
                <a:ea typeface="Courier New"/>
                <a:cs typeface="Courier New"/>
                <a:sym typeface="Courier New"/>
              </a:rPr>
              <a:t>)</a:t>
            </a:r>
            <a:r>
              <a:rPr lang="en-US" sz="2000" b="1">
                <a:solidFill>
                  <a:srgbClr val="9BBB59"/>
                </a:solidFill>
                <a:latin typeface="Courier New"/>
                <a:ea typeface="Courier New"/>
                <a:cs typeface="Courier New"/>
                <a:sym typeface="Courier New"/>
              </a:rPr>
              <a:t>)</a:t>
            </a:r>
            <a:r>
              <a:rPr lang="en-US" sz="2000" b="1">
                <a:solidFill>
                  <a:srgbClr val="F79646"/>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F79646"/>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9BBB59"/>
                </a:solidFill>
                <a:latin typeface="Courier New"/>
                <a:ea typeface="Courier New"/>
                <a:cs typeface="Courier New"/>
                <a:sym typeface="Courier New"/>
              </a:rPr>
              <a:t>(49</a:t>
            </a:r>
            <a:r>
              <a:rPr lang="en-US" sz="2000" b="1">
                <a:latin typeface="Courier New"/>
                <a:ea typeface="Courier New"/>
                <a:cs typeface="Courier New"/>
                <a:sym typeface="Courier New"/>
              </a:rPr>
              <a:t> + </a:t>
            </a:r>
            <a:r>
              <a:rPr lang="en-US" sz="2000" b="1">
                <a:solidFill>
                  <a:srgbClr val="8064A2"/>
                </a:solidFill>
                <a:latin typeface="Courier New"/>
                <a:ea typeface="Courier New"/>
                <a:cs typeface="Courier New"/>
                <a:sym typeface="Courier New"/>
              </a:rPr>
              <a:t>(64</a:t>
            </a:r>
            <a:r>
              <a:rPr lang="en-US" sz="2000" b="1">
                <a:latin typeface="Courier New"/>
                <a:ea typeface="Courier New"/>
                <a:cs typeface="Courier New"/>
                <a:sym typeface="Courier New"/>
              </a:rPr>
              <a:t> + </a:t>
            </a:r>
            <a:r>
              <a:rPr lang="en-US" sz="2000" b="1">
                <a:solidFill>
                  <a:srgbClr val="4BACC6"/>
                </a:solidFill>
                <a:latin typeface="Courier New"/>
                <a:ea typeface="Courier New"/>
                <a:cs typeface="Courier New"/>
                <a:sym typeface="Courier New"/>
              </a:rPr>
              <a:t>(81 + 100)</a:t>
            </a:r>
            <a:r>
              <a:rPr lang="en-US" sz="2000" b="1">
                <a:solidFill>
                  <a:srgbClr val="8064A2"/>
                </a:solidFill>
                <a:latin typeface="Courier New"/>
                <a:ea typeface="Courier New"/>
                <a:cs typeface="Courier New"/>
                <a:sym typeface="Courier New"/>
              </a:rPr>
              <a:t>)</a:t>
            </a:r>
            <a:r>
              <a:rPr lang="en-US" sz="2000" b="1">
                <a:solidFill>
                  <a:srgbClr val="9BBB59"/>
                </a:solidFill>
                <a:latin typeface="Courier New"/>
                <a:ea typeface="Courier New"/>
                <a:cs typeface="Courier New"/>
                <a:sym typeface="Courier New"/>
              </a:rPr>
              <a:t>)</a:t>
            </a:r>
            <a:r>
              <a:rPr lang="en-US" sz="2000" b="1">
                <a:solidFill>
                  <a:srgbClr val="F79646"/>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420688"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ED7D31"/>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92D050"/>
                </a:solidFill>
                <a:latin typeface="Courier New"/>
                <a:ea typeface="Courier New"/>
                <a:cs typeface="Courier New"/>
                <a:sym typeface="Courier New"/>
              </a:rPr>
              <a:t>(49</a:t>
            </a:r>
            <a:r>
              <a:rPr lang="en-US" sz="2000" b="1">
                <a:latin typeface="Courier New"/>
                <a:ea typeface="Courier New"/>
                <a:cs typeface="Courier New"/>
                <a:sym typeface="Courier New"/>
              </a:rPr>
              <a:t> + </a:t>
            </a:r>
            <a:r>
              <a:rPr lang="en-US" sz="2000" b="1">
                <a:solidFill>
                  <a:srgbClr val="7030A0"/>
                </a:solidFill>
                <a:latin typeface="Courier New"/>
                <a:ea typeface="Courier New"/>
                <a:cs typeface="Courier New"/>
                <a:sym typeface="Courier New"/>
              </a:rPr>
              <a:t>(64</a:t>
            </a:r>
            <a:r>
              <a:rPr lang="en-US" sz="2000" b="1">
                <a:latin typeface="Courier New"/>
                <a:ea typeface="Courier New"/>
                <a:cs typeface="Courier New"/>
                <a:sym typeface="Courier New"/>
              </a:rPr>
              <a:t> + </a:t>
            </a:r>
            <a:r>
              <a:rPr lang="en-US" sz="2000" b="1">
                <a:solidFill>
                  <a:srgbClr val="5B9BD5"/>
                </a:solidFill>
                <a:latin typeface="Courier New"/>
                <a:ea typeface="Courier New"/>
                <a:cs typeface="Courier New"/>
                <a:sym typeface="Courier New"/>
              </a:rPr>
              <a:t>181</a:t>
            </a:r>
            <a:r>
              <a:rPr lang="en-US" sz="2000" b="1">
                <a:solidFill>
                  <a:srgbClr val="7030A0"/>
                </a:solidFill>
                <a:latin typeface="Courier New"/>
                <a:ea typeface="Courier New"/>
                <a:cs typeface="Courier New"/>
                <a:sym typeface="Courier New"/>
              </a:rPr>
              <a:t>)</a:t>
            </a:r>
            <a:r>
              <a:rPr lang="en-US" sz="2000" b="1">
                <a:solidFill>
                  <a:srgbClr val="92D050"/>
                </a:solidFill>
                <a:latin typeface="Courier New"/>
                <a:ea typeface="Courier New"/>
                <a:cs typeface="Courier New"/>
                <a:sym typeface="Courier New"/>
              </a:rPr>
              <a:t>)</a:t>
            </a:r>
            <a:r>
              <a:rPr lang="en-US" sz="2000" b="1">
                <a:solidFill>
                  <a:srgbClr val="ED7D31"/>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ED7D31"/>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70AD47"/>
                </a:solidFill>
                <a:latin typeface="Courier New"/>
                <a:ea typeface="Courier New"/>
                <a:cs typeface="Courier New"/>
                <a:sym typeface="Courier New"/>
              </a:rPr>
              <a:t>(49</a:t>
            </a:r>
            <a:r>
              <a:rPr lang="en-US" sz="2000" b="1">
                <a:latin typeface="Courier New"/>
                <a:ea typeface="Courier New"/>
                <a:cs typeface="Courier New"/>
                <a:sym typeface="Courier New"/>
              </a:rPr>
              <a:t> + </a:t>
            </a:r>
            <a:r>
              <a:rPr lang="en-US" sz="2000" b="1">
                <a:solidFill>
                  <a:srgbClr val="7030A0"/>
                </a:solidFill>
                <a:latin typeface="Courier New"/>
                <a:ea typeface="Courier New"/>
                <a:cs typeface="Courier New"/>
                <a:sym typeface="Courier New"/>
              </a:rPr>
              <a:t>245</a:t>
            </a:r>
            <a:r>
              <a:rPr lang="en-US" sz="2000" b="1">
                <a:solidFill>
                  <a:srgbClr val="70AD47"/>
                </a:solidFill>
                <a:latin typeface="Courier New"/>
                <a:ea typeface="Courier New"/>
                <a:cs typeface="Courier New"/>
                <a:sym typeface="Courier New"/>
              </a:rPr>
              <a:t>)</a:t>
            </a:r>
            <a:r>
              <a:rPr lang="en-US" sz="2000" b="1">
                <a:solidFill>
                  <a:srgbClr val="ED7D31"/>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ED7D31"/>
                </a:solidFill>
                <a:latin typeface="Courier New"/>
                <a:ea typeface="Courier New"/>
                <a:cs typeface="Courier New"/>
                <a:sym typeface="Courier New"/>
              </a:rPr>
              <a:t>(36</a:t>
            </a:r>
            <a:r>
              <a:rPr lang="en-US" sz="2000" b="1">
                <a:latin typeface="Courier New"/>
                <a:ea typeface="Courier New"/>
                <a:cs typeface="Courier New"/>
                <a:sym typeface="Courier New"/>
              </a:rPr>
              <a:t> + </a:t>
            </a:r>
            <a:r>
              <a:rPr lang="en-US" sz="2000" b="1">
                <a:solidFill>
                  <a:srgbClr val="70AD47"/>
                </a:solidFill>
                <a:latin typeface="Courier New"/>
                <a:ea typeface="Courier New"/>
                <a:cs typeface="Courier New"/>
                <a:sym typeface="Courier New"/>
              </a:rPr>
              <a:t>294</a:t>
            </a:r>
            <a:r>
              <a:rPr lang="en-US" sz="2000" b="1">
                <a:solidFill>
                  <a:srgbClr val="ED7D31"/>
                </a:solidFill>
                <a:latin typeface="Courier New"/>
                <a:ea typeface="Courier New"/>
                <a:cs typeface="Courier New"/>
                <a:sym typeface="Courier New"/>
              </a:rPr>
              <a:t>)</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(25 + </a:t>
            </a:r>
            <a:r>
              <a:rPr lang="en-US" sz="2000" b="1">
                <a:solidFill>
                  <a:srgbClr val="ED7D31"/>
                </a:solidFill>
                <a:latin typeface="Courier New"/>
                <a:ea typeface="Courier New"/>
                <a:cs typeface="Courier New"/>
                <a:sym typeface="Courier New"/>
              </a:rPr>
              <a:t>330</a:t>
            </a:r>
            <a:r>
              <a:rPr lang="en-US" sz="2000" b="1">
                <a:latin typeface="Courier New"/>
                <a:ea typeface="Courier New"/>
                <a:cs typeface="Courier New"/>
                <a:sym typeface="Courier New"/>
              </a:rPr>
              <a:t>)</a:t>
            </a:r>
            <a:endParaRPr sz="2000">
              <a:latin typeface="Times New Roman"/>
              <a:ea typeface="Times New Roman"/>
              <a:cs typeface="Times New Roman"/>
              <a:sym typeface="Times New Roman"/>
            </a:endParaRPr>
          </a:p>
          <a:p>
            <a:pPr marL="0" lvl="0" indent="0" algn="just" rtl="0">
              <a:spcBef>
                <a:spcPts val="400"/>
              </a:spcBef>
              <a:spcAft>
                <a:spcPts val="0"/>
              </a:spcAft>
              <a:buClr>
                <a:schemeClr val="dk1"/>
              </a:buClr>
              <a:buSzPts val="2000"/>
              <a:buNone/>
            </a:pPr>
            <a:r>
              <a:rPr lang="en-US" sz="2000" b="1">
                <a:latin typeface="Courier New"/>
                <a:ea typeface="Courier New"/>
                <a:cs typeface="Courier New"/>
                <a:sym typeface="Courier New"/>
              </a:rPr>
              <a:t>	= 355</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457200" y="0"/>
            <a:ext cx="8229600" cy="8686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solidFill>
                  <a:srgbClr val="000000"/>
                </a:solidFill>
              </a:rPr>
              <a:t>Call tree Sumsq_Rec(5,10)</a:t>
            </a:r>
            <a:endParaRPr/>
          </a:p>
        </p:txBody>
      </p:sp>
      <p:pic>
        <p:nvPicPr>
          <p:cNvPr id="317" name="Google Shape;317;p25"/>
          <p:cNvPicPr preferRelativeResize="0">
            <a:picLocks noGrp="1"/>
          </p:cNvPicPr>
          <p:nvPr>
            <p:ph type="body" idx="1"/>
          </p:nvPr>
        </p:nvPicPr>
        <p:blipFill rotWithShape="1">
          <a:blip r:embed="rId3">
            <a:alphaModFix/>
          </a:blip>
          <a:srcRect/>
          <a:stretch/>
        </p:blipFill>
        <p:spPr>
          <a:xfrm>
            <a:off x="578326" y="883920"/>
            <a:ext cx="8169433" cy="55168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6"/>
          <p:cNvSpPr txBox="1">
            <a:spLocks noGrp="1"/>
          </p:cNvSpPr>
          <p:nvPr>
            <p:ph type="title"/>
          </p:nvPr>
        </p:nvSpPr>
        <p:spPr>
          <a:xfrm>
            <a:off x="457200" y="1069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0000"/>
                </a:solidFill>
                <a:latin typeface="Courier New"/>
                <a:ea typeface="Courier New"/>
                <a:cs typeface="Courier New"/>
                <a:sym typeface="Courier New"/>
              </a:rPr>
              <a:t>Contoh Masalah</a:t>
            </a:r>
            <a:endParaRPr/>
          </a:p>
        </p:txBody>
      </p:sp>
      <p:sp>
        <p:nvSpPr>
          <p:cNvPr id="323" name="Google Shape;323;p26"/>
          <p:cNvSpPr txBox="1">
            <a:spLocks noGrp="1"/>
          </p:cNvSpPr>
          <p:nvPr>
            <p:ph type="body" idx="1"/>
          </p:nvPr>
        </p:nvSpPr>
        <p:spPr>
          <a:xfrm>
            <a:off x="472440" y="132588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200"/>
              <a:buChar char="•"/>
            </a:pPr>
            <a:r>
              <a:rPr lang="en-US" sz="3200">
                <a:latin typeface="Times New Roman"/>
                <a:ea typeface="Times New Roman"/>
                <a:cs typeface="Times New Roman"/>
                <a:sym typeface="Times New Roman"/>
              </a:rPr>
              <a:t>Masalah yang dapat dipecahkan dengan menggunakan fungsi rekursif terbatas pada masalah yang menggunakan struktur pengulangan (</a:t>
            </a:r>
            <a:r>
              <a:rPr lang="en-US" sz="3200" i="1">
                <a:latin typeface="Times New Roman"/>
                <a:ea typeface="Times New Roman"/>
                <a:cs typeface="Times New Roman"/>
                <a:sym typeface="Times New Roman"/>
              </a:rPr>
              <a:t>loop</a:t>
            </a:r>
            <a:r>
              <a:rPr lang="en-US" sz="3200">
                <a:latin typeface="Times New Roman"/>
                <a:ea typeface="Times New Roman"/>
                <a:cs typeface="Times New Roman"/>
                <a:sym typeface="Times New Roman"/>
              </a:rPr>
              <a:t>) dalam proses penyelesaiannya. </a:t>
            </a:r>
            <a:endParaRPr sz="3200">
              <a:latin typeface="Times New Roman"/>
              <a:ea typeface="Times New Roman"/>
              <a:cs typeface="Times New Roman"/>
              <a:sym typeface="Times New Roman"/>
            </a:endParaRPr>
          </a:p>
          <a:p>
            <a:pPr marL="420688" lvl="0" indent="-420688" algn="l" rtl="0">
              <a:spcBef>
                <a:spcPts val="640"/>
              </a:spcBef>
              <a:spcAft>
                <a:spcPts val="0"/>
              </a:spcAft>
              <a:buClr>
                <a:schemeClr val="dk1"/>
              </a:buClr>
              <a:buSzPts val="3200"/>
              <a:buChar char="•"/>
            </a:pPr>
            <a:r>
              <a:rPr lang="en-US" sz="3200">
                <a:latin typeface="Times New Roman"/>
                <a:ea typeface="Times New Roman"/>
                <a:cs typeface="Times New Roman"/>
                <a:sym typeface="Times New Roman"/>
              </a:rPr>
              <a:t>Tetapi tidak semua masalah pengulangan dapat diselesaikan dengan cara rekursif.</a:t>
            </a:r>
            <a:endParaRPr/>
          </a:p>
          <a:p>
            <a:pPr marL="420688" lvl="0" indent="-420688" algn="l" rtl="0">
              <a:spcBef>
                <a:spcPts val="640"/>
              </a:spcBef>
              <a:spcAft>
                <a:spcPts val="0"/>
              </a:spcAft>
              <a:buClr>
                <a:schemeClr val="dk1"/>
              </a:buClr>
              <a:buSzPts val="3200"/>
              <a:buChar char="•"/>
            </a:pPr>
            <a:r>
              <a:rPr lang="en-US" sz="3200">
                <a:latin typeface="Times New Roman"/>
                <a:ea typeface="Times New Roman"/>
                <a:cs typeface="Times New Roman"/>
                <a:sym typeface="Times New Roman"/>
              </a:rPr>
              <a:t>Beberapa masalah kadang lebih baik diselesaikan dengan rekursif dari pada iteratif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0000"/>
                </a:solidFill>
                <a:latin typeface="Courier New"/>
                <a:ea typeface="Courier New"/>
                <a:cs typeface="Courier New"/>
                <a:sym typeface="Courier New"/>
              </a:rPr>
              <a:t>Contoh Masalah (2)</a:t>
            </a:r>
            <a:endParaRPr/>
          </a:p>
        </p:txBody>
      </p:sp>
      <p:sp>
        <p:nvSpPr>
          <p:cNvPr id="329" name="Google Shape;329;p27"/>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900"/>
              <a:buNone/>
            </a:pPr>
            <a:r>
              <a:rPr lang="en-US"/>
              <a:t>Fungsi Fibonacci</a:t>
            </a:r>
            <a:endParaRPr/>
          </a:p>
          <a:p>
            <a:pPr marL="420688" lvl="0" indent="-420688" algn="l" rtl="0">
              <a:spcBef>
                <a:spcPts val="780"/>
              </a:spcBef>
              <a:spcAft>
                <a:spcPts val="0"/>
              </a:spcAft>
              <a:buClr>
                <a:schemeClr val="dk1"/>
              </a:buClr>
              <a:buSzPts val="3900"/>
              <a:buChar char="•"/>
            </a:pPr>
            <a:r>
              <a:rPr lang="en-US"/>
              <a:t>Digunakan untuk membuat deret Fibonacci: 1, 1, 2, 3, 5, 8, ….</a:t>
            </a:r>
            <a:endParaRPr/>
          </a:p>
          <a:p>
            <a:pPr marL="420688" lvl="0" indent="-420688" algn="l" rtl="0">
              <a:spcBef>
                <a:spcPts val="780"/>
              </a:spcBef>
              <a:spcAft>
                <a:spcPts val="0"/>
              </a:spcAft>
              <a:buClr>
                <a:schemeClr val="dk1"/>
              </a:buClr>
              <a:buSzPts val="3900"/>
              <a:buChar char="•"/>
            </a:pPr>
            <a:r>
              <a:rPr lang="en-US"/>
              <a:t>Definisi Fungsi Fibbonacci:</a:t>
            </a:r>
            <a:endParaRPr/>
          </a:p>
          <a:p>
            <a:pPr marL="914400" lvl="1" indent="-350838" algn="l" rtl="0">
              <a:spcBef>
                <a:spcPts val="680"/>
              </a:spcBef>
              <a:spcAft>
                <a:spcPts val="0"/>
              </a:spcAft>
              <a:buClr>
                <a:schemeClr val="dk1"/>
              </a:buClr>
              <a:buSzPts val="3400"/>
              <a:buChar char="–"/>
            </a:pPr>
            <a:r>
              <a:rPr lang="en-US"/>
              <a:t>f(0)</a:t>
            </a:r>
            <a:r>
              <a:rPr lang="en-US" baseline="-25000"/>
              <a:t> </a:t>
            </a:r>
            <a:r>
              <a:rPr lang="en-US"/>
              <a:t>=1</a:t>
            </a:r>
            <a:endParaRPr/>
          </a:p>
          <a:p>
            <a:pPr marL="914400" lvl="1" indent="-350838" algn="l" rtl="0">
              <a:spcBef>
                <a:spcPts val="680"/>
              </a:spcBef>
              <a:spcAft>
                <a:spcPts val="0"/>
              </a:spcAft>
              <a:buClr>
                <a:schemeClr val="dk1"/>
              </a:buClr>
              <a:buSzPts val="3400"/>
              <a:buChar char="–"/>
            </a:pPr>
            <a:r>
              <a:rPr lang="en-US"/>
              <a:t>f(1)</a:t>
            </a:r>
            <a:r>
              <a:rPr lang="en-US" baseline="-25000"/>
              <a:t> </a:t>
            </a:r>
            <a:r>
              <a:rPr lang="en-US"/>
              <a:t>=1</a:t>
            </a:r>
            <a:endParaRPr/>
          </a:p>
          <a:p>
            <a:pPr marL="914400" lvl="1" indent="-350838" algn="l" rtl="0">
              <a:spcBef>
                <a:spcPts val="680"/>
              </a:spcBef>
              <a:spcAft>
                <a:spcPts val="0"/>
              </a:spcAft>
              <a:buClr>
                <a:schemeClr val="dk1"/>
              </a:buClr>
              <a:buSzPts val="3400"/>
              <a:buChar char="–"/>
            </a:pPr>
            <a:r>
              <a:rPr lang="en-US"/>
              <a:t>f(n)</a:t>
            </a:r>
            <a:r>
              <a:rPr lang="en-US" baseline="-25000"/>
              <a:t> </a:t>
            </a:r>
            <a:r>
              <a:rPr lang="en-US"/>
              <a:t>= f(n-1)</a:t>
            </a:r>
            <a:r>
              <a:rPr lang="en-US" baseline="-25000"/>
              <a:t> </a:t>
            </a:r>
            <a:r>
              <a:rPr lang="en-US"/>
              <a:t>+ f(n-2)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8"/>
          <p:cNvPicPr preferRelativeResize="0"/>
          <p:nvPr/>
        </p:nvPicPr>
        <p:blipFill rotWithShape="1">
          <a:blip r:embed="rId3">
            <a:alphaModFix/>
          </a:blip>
          <a:srcRect/>
          <a:stretch/>
        </p:blipFill>
        <p:spPr>
          <a:xfrm>
            <a:off x="166596" y="487680"/>
            <a:ext cx="8857254" cy="59131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Penyelesaian secara Rekursif:</a:t>
            </a:r>
            <a:endParaRPr/>
          </a:p>
        </p:txBody>
      </p:sp>
      <p:pic>
        <p:nvPicPr>
          <p:cNvPr id="340" name="Google Shape;340;p29"/>
          <p:cNvPicPr preferRelativeResize="0">
            <a:picLocks noGrp="1"/>
          </p:cNvPicPr>
          <p:nvPr>
            <p:ph type="body" idx="1"/>
          </p:nvPr>
        </p:nvPicPr>
        <p:blipFill rotWithShape="1">
          <a:blip r:embed="rId3">
            <a:alphaModFix/>
          </a:blip>
          <a:srcRect/>
          <a:stretch/>
        </p:blipFill>
        <p:spPr>
          <a:xfrm>
            <a:off x="182880" y="1706880"/>
            <a:ext cx="8841847" cy="40290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a:spLocks noGrp="1"/>
          </p:cNvSpPr>
          <p:nvPr>
            <p:ph type="title"/>
          </p:nvPr>
        </p:nvSpPr>
        <p:spPr>
          <a:xfrm>
            <a:off x="47244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Pendahuluan</a:t>
            </a:r>
            <a:endParaRPr/>
          </a:p>
        </p:txBody>
      </p:sp>
      <p:sp>
        <p:nvSpPr>
          <p:cNvPr id="182" name="Google Shape;182;p3"/>
          <p:cNvSpPr txBox="1">
            <a:spLocks noGrp="1"/>
          </p:cNvSpPr>
          <p:nvPr>
            <p:ph type="body" idx="1"/>
          </p:nvPr>
        </p:nvSpPr>
        <p:spPr>
          <a:xfrm>
            <a:off x="518160" y="1021080"/>
            <a:ext cx="8122920" cy="5349240"/>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Proses pengulangan atau repetisi diselesaikan dengan menggunakan statement while atau for</a:t>
            </a:r>
            <a:endParaRPr/>
          </a:p>
          <a:p>
            <a:pPr marL="0" lvl="0" indent="0" algn="l" rtl="0">
              <a:spcBef>
                <a:spcPts val="780"/>
              </a:spcBef>
              <a:spcAft>
                <a:spcPts val="0"/>
              </a:spcAft>
              <a:buClr>
                <a:schemeClr val="dk1"/>
              </a:buClr>
              <a:buSzPts val="3900"/>
              <a:buNone/>
            </a:pPr>
            <a:r>
              <a:rPr lang="en-US"/>
              <a:t>	🡪 while loop atau for loop</a:t>
            </a:r>
            <a:endParaRPr/>
          </a:p>
          <a:p>
            <a:pPr marL="0" lvl="0" indent="0" algn="l" rtl="0">
              <a:spcBef>
                <a:spcPts val="780"/>
              </a:spcBef>
              <a:spcAft>
                <a:spcPts val="0"/>
              </a:spcAft>
              <a:buClr>
                <a:schemeClr val="dk1"/>
              </a:buClr>
              <a:buSzPts val="3900"/>
              <a:buNone/>
            </a:pPr>
            <a:r>
              <a:rPr lang="en-US"/>
              <a:t>	🡺 iteratif</a:t>
            </a:r>
            <a:endParaRPr/>
          </a:p>
          <a:p>
            <a:pPr marL="420688" lvl="0" indent="-420688" algn="l" rtl="0">
              <a:spcBef>
                <a:spcPts val="780"/>
              </a:spcBef>
              <a:spcAft>
                <a:spcPts val="0"/>
              </a:spcAft>
              <a:buClr>
                <a:schemeClr val="dk1"/>
              </a:buClr>
              <a:buSzPts val="3900"/>
              <a:buChar char="•"/>
            </a:pPr>
            <a:r>
              <a:rPr lang="en-US"/>
              <a:t>Cara lain untuk membuat proses pengulangan adalah dengan menggunakan konsep rekursif</a:t>
            </a: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0"/>
          <p:cNvSpPr txBox="1">
            <a:spLocks noGrp="1"/>
          </p:cNvSpPr>
          <p:nvPr>
            <p:ph type="title"/>
          </p:nvPr>
        </p:nvSpPr>
        <p:spPr>
          <a:xfrm>
            <a:off x="47244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solidFill>
                  <a:srgbClr val="000000"/>
                </a:solidFill>
                <a:latin typeface="Courier New"/>
                <a:ea typeface="Courier New"/>
                <a:cs typeface="Courier New"/>
                <a:sym typeface="Courier New"/>
              </a:rPr>
              <a:t>Contoh Masalah (3)</a:t>
            </a:r>
            <a:endParaRPr/>
          </a:p>
        </p:txBody>
      </p:sp>
      <p:sp>
        <p:nvSpPr>
          <p:cNvPr id="346" name="Google Shape;346;p30"/>
          <p:cNvSpPr txBox="1">
            <a:spLocks noGrp="1"/>
          </p:cNvSpPr>
          <p:nvPr>
            <p:ph type="body" idx="1"/>
          </p:nvPr>
        </p:nvSpPr>
        <p:spPr>
          <a:xfrm>
            <a:off x="457200" y="1158241"/>
            <a:ext cx="8229600" cy="496792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900"/>
              <a:buNone/>
            </a:pPr>
            <a:r>
              <a:rPr lang="en-US"/>
              <a:t>Perbandingan fungsi Fibonacci iteratif dan rekursif</a:t>
            </a:r>
            <a:endParaRPr/>
          </a:p>
          <a:p>
            <a:pPr marL="742950" lvl="0" indent="-742950" algn="l" rtl="0">
              <a:spcBef>
                <a:spcPts val="780"/>
              </a:spcBef>
              <a:spcAft>
                <a:spcPts val="0"/>
              </a:spcAft>
              <a:buClr>
                <a:schemeClr val="dk1"/>
              </a:buClr>
              <a:buSzPts val="3900"/>
              <a:buAutoNum type="arabicPeriod"/>
            </a:pPr>
            <a:r>
              <a:rPr lang="en-US"/>
              <a:t>Fungsi Fibbonacci rekursif lebih singkat</a:t>
            </a:r>
            <a:endParaRPr/>
          </a:p>
          <a:p>
            <a:pPr marL="742950" lvl="0" indent="-742950" algn="l" rtl="0">
              <a:spcBef>
                <a:spcPts val="780"/>
              </a:spcBef>
              <a:spcAft>
                <a:spcPts val="0"/>
              </a:spcAft>
              <a:buClr>
                <a:schemeClr val="dk1"/>
              </a:buClr>
              <a:buSzPts val="3900"/>
              <a:buAutoNum type="arabicPeriod"/>
            </a:pPr>
            <a:r>
              <a:rPr lang="en-US"/>
              <a:t>Eksekusi fungsi Fibonacci lebih lambat karena ada proses yang sama diulangi eksekusinya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457200" y="274638"/>
            <a:ext cx="8229600" cy="45688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latin typeface="Times New Roman"/>
                <a:ea typeface="Times New Roman"/>
                <a:cs typeface="Times New Roman"/>
                <a:sym typeface="Times New Roman"/>
              </a:rPr>
              <a:t>Call tree untuk fungsi FIBONACCI(6)</a:t>
            </a:r>
            <a:endParaRPr sz="3600"/>
          </a:p>
        </p:txBody>
      </p:sp>
      <p:pic>
        <p:nvPicPr>
          <p:cNvPr id="352" name="Google Shape;352;p31"/>
          <p:cNvPicPr preferRelativeResize="0">
            <a:picLocks noGrp="1"/>
          </p:cNvPicPr>
          <p:nvPr>
            <p:ph type="body" idx="1"/>
          </p:nvPr>
        </p:nvPicPr>
        <p:blipFill rotWithShape="1">
          <a:blip r:embed="rId3">
            <a:alphaModFix/>
          </a:blip>
          <a:srcRect/>
          <a:stretch/>
        </p:blipFill>
        <p:spPr>
          <a:xfrm>
            <a:off x="397819" y="1082040"/>
            <a:ext cx="8532821" cy="48612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solidFill>
                  <a:srgbClr val="000000"/>
                </a:solidFill>
                <a:latin typeface="Courier New"/>
                <a:ea typeface="Courier New"/>
                <a:cs typeface="Courier New"/>
                <a:sym typeface="Courier New"/>
              </a:rPr>
              <a:t>Contoh Masalah (4)</a:t>
            </a:r>
            <a:endParaRPr sz="3600"/>
          </a:p>
        </p:txBody>
      </p:sp>
      <p:sp>
        <p:nvSpPr>
          <p:cNvPr id="358" name="Google Shape;358;p32"/>
          <p:cNvSpPr txBox="1">
            <a:spLocks noGrp="1"/>
          </p:cNvSpPr>
          <p:nvPr>
            <p:ph type="body" idx="1"/>
          </p:nvPr>
        </p:nvSpPr>
        <p:spPr>
          <a:xfrm>
            <a:off x="457200" y="1051560"/>
            <a:ext cx="8229600" cy="539495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3200"/>
              <a:t>2. Dalam matematika, rekursif biasa disimbolkan seperti berikut ini</a:t>
            </a:r>
            <a:endParaRPr sz="3200"/>
          </a:p>
          <a:p>
            <a:pPr marL="0" lvl="0" indent="0" algn="l" rtl="0">
              <a:spcBef>
                <a:spcPts val="0"/>
              </a:spcBef>
              <a:spcAft>
                <a:spcPts val="0"/>
              </a:spcAft>
              <a:buClr>
                <a:schemeClr val="dk1"/>
              </a:buClr>
              <a:buSzPts val="2800"/>
              <a:buFont typeface="Noto Sans Symbols"/>
              <a:buNone/>
            </a:pPr>
            <a:endParaRPr sz="2800"/>
          </a:p>
          <a:p>
            <a:pPr marL="0" lvl="0" indent="0" algn="l" rtl="0">
              <a:spcBef>
                <a:spcPts val="0"/>
              </a:spcBef>
              <a:spcAft>
                <a:spcPts val="0"/>
              </a:spcAft>
              <a:buClr>
                <a:schemeClr val="dk1"/>
              </a:buClr>
              <a:buSzPts val="2800"/>
              <a:buFont typeface="Noto Sans Symbols"/>
              <a:buNone/>
            </a:pPr>
            <a:r>
              <a:rPr lang="en-US" sz="2800"/>
              <a:t>     </a:t>
            </a:r>
            <a:endParaRPr/>
          </a:p>
          <a:p>
            <a:pPr marL="0" lvl="0" indent="0" algn="l" rtl="0">
              <a:spcBef>
                <a:spcPts val="0"/>
              </a:spcBef>
              <a:spcAft>
                <a:spcPts val="0"/>
              </a:spcAft>
              <a:buClr>
                <a:schemeClr val="dk1"/>
              </a:buClr>
              <a:buSzPts val="2000"/>
              <a:buFont typeface="Noto Sans Symbols"/>
              <a:buNone/>
            </a:pPr>
            <a:endParaRPr sz="2000"/>
          </a:p>
          <a:p>
            <a:pPr marL="0" lvl="0" indent="0" algn="l" rtl="0">
              <a:spcBef>
                <a:spcPts val="0"/>
              </a:spcBef>
              <a:spcAft>
                <a:spcPts val="0"/>
              </a:spcAft>
              <a:buClr>
                <a:schemeClr val="dk1"/>
              </a:buClr>
              <a:buSzPts val="2000"/>
              <a:buNone/>
            </a:pPr>
            <a:endParaRPr sz="2000"/>
          </a:p>
          <a:p>
            <a:pPr marL="0" lvl="0" indent="-152400" algn="l" rtl="0">
              <a:spcBef>
                <a:spcPts val="0"/>
              </a:spcBef>
              <a:spcAft>
                <a:spcPts val="0"/>
              </a:spcAft>
              <a:buClr>
                <a:schemeClr val="dk1"/>
              </a:buClr>
              <a:buSzPts val="2400"/>
              <a:buChar char="•"/>
            </a:pPr>
            <a:r>
              <a:rPr lang="en-US" sz="2400"/>
              <a:t>Jika diberikan x=5 maka nilai fungsi tersebut</a:t>
            </a:r>
            <a:endParaRPr sz="2400"/>
          </a:p>
          <a:p>
            <a:pPr marL="0" lvl="0" indent="0" algn="l" rtl="0">
              <a:spcBef>
                <a:spcPts val="0"/>
              </a:spcBef>
              <a:spcAft>
                <a:spcPts val="0"/>
              </a:spcAft>
              <a:buClr>
                <a:schemeClr val="dk1"/>
              </a:buClr>
              <a:buSzPts val="2400"/>
              <a:buFont typeface="Noto Sans Symbols"/>
              <a:buNone/>
            </a:pPr>
            <a:r>
              <a:rPr lang="en-US" sz="2400"/>
              <a:t>   f(5) = 5 * f(4)          			5*24  = 120</a:t>
            </a:r>
            <a:endParaRPr/>
          </a:p>
          <a:p>
            <a:pPr marL="0" lvl="0" indent="0" algn="l" rtl="0">
              <a:spcBef>
                <a:spcPts val="0"/>
              </a:spcBef>
              <a:spcAft>
                <a:spcPts val="0"/>
              </a:spcAft>
              <a:buClr>
                <a:schemeClr val="dk1"/>
              </a:buClr>
              <a:buSzPts val="2400"/>
              <a:buFont typeface="Noto Sans Symbols"/>
              <a:buNone/>
            </a:pPr>
            <a:r>
              <a:rPr lang="en-US" sz="2400"/>
              <a:t>                  f(4) = 4 * f(3)       			4 * 6 = 24</a:t>
            </a:r>
            <a:endParaRPr/>
          </a:p>
          <a:p>
            <a:pPr marL="0" lvl="0" indent="0" algn="l" rtl="0">
              <a:spcBef>
                <a:spcPts val="0"/>
              </a:spcBef>
              <a:spcAft>
                <a:spcPts val="0"/>
              </a:spcAft>
              <a:buClr>
                <a:schemeClr val="dk1"/>
              </a:buClr>
              <a:buSzPts val="2400"/>
              <a:buFont typeface="Noto Sans Symbols"/>
              <a:buNone/>
            </a:pPr>
            <a:r>
              <a:rPr lang="en-US" sz="2400"/>
              <a:t>                                 f(3) = 3 * f(2)                     3 * 2 = 6</a:t>
            </a:r>
            <a:endParaRPr/>
          </a:p>
          <a:p>
            <a:pPr marL="0" lvl="0" indent="0" algn="l" rtl="0">
              <a:spcBef>
                <a:spcPts val="0"/>
              </a:spcBef>
              <a:spcAft>
                <a:spcPts val="0"/>
              </a:spcAft>
              <a:buClr>
                <a:schemeClr val="dk1"/>
              </a:buClr>
              <a:buSzPts val="2400"/>
              <a:buFont typeface="Noto Sans Symbols"/>
              <a:buNone/>
            </a:pPr>
            <a:r>
              <a:rPr lang="en-US" sz="2400"/>
              <a:t>                                                f(2) = 2 * f(1)                 2*1 = 2</a:t>
            </a:r>
            <a:endParaRPr/>
          </a:p>
          <a:p>
            <a:pPr marL="0" lvl="0" indent="0" algn="l" rtl="0">
              <a:spcBef>
                <a:spcPts val="0"/>
              </a:spcBef>
              <a:spcAft>
                <a:spcPts val="0"/>
              </a:spcAft>
              <a:buClr>
                <a:schemeClr val="dk1"/>
              </a:buClr>
              <a:buSzPts val="2400"/>
              <a:buFont typeface="Noto Sans Symbols"/>
              <a:buNone/>
            </a:pPr>
            <a:r>
              <a:rPr lang="en-US" sz="2400"/>
              <a:t>						     f(1) = 1 </a:t>
            </a:r>
            <a:endParaRPr/>
          </a:p>
          <a:p>
            <a:pPr marL="0" lvl="0" indent="0" algn="l" rtl="0">
              <a:spcBef>
                <a:spcPts val="0"/>
              </a:spcBef>
              <a:spcAft>
                <a:spcPts val="0"/>
              </a:spcAft>
              <a:buClr>
                <a:schemeClr val="dk1"/>
              </a:buClr>
              <a:buSzPts val="2400"/>
              <a:buFont typeface="Noto Sans Symbols"/>
              <a:buNone/>
            </a:pPr>
            <a:endParaRPr sz="2400"/>
          </a:p>
          <a:p>
            <a:pPr marL="0" lvl="0" indent="0" algn="l" rtl="0">
              <a:spcBef>
                <a:spcPts val="0"/>
              </a:spcBef>
              <a:spcAft>
                <a:spcPts val="0"/>
              </a:spcAft>
              <a:buClr>
                <a:schemeClr val="dk1"/>
              </a:buClr>
              <a:buSzPts val="2400"/>
              <a:buFont typeface="Noto Sans Symbols"/>
              <a:buNone/>
            </a:pPr>
            <a:r>
              <a:rPr lang="en-US" sz="2400"/>
              <a:t>                          🡺 Cara lain menuliskan Faktorial</a:t>
            </a:r>
            <a:endParaRPr sz="2400"/>
          </a:p>
        </p:txBody>
      </p:sp>
      <p:pic>
        <p:nvPicPr>
          <p:cNvPr id="359" name="Google Shape;359;p32"/>
          <p:cNvPicPr preferRelativeResize="0"/>
          <p:nvPr/>
        </p:nvPicPr>
        <p:blipFill rotWithShape="1">
          <a:blip r:embed="rId3">
            <a:alphaModFix/>
          </a:blip>
          <a:srcRect/>
          <a:stretch/>
        </p:blipFill>
        <p:spPr>
          <a:xfrm>
            <a:off x="1871981" y="2449513"/>
            <a:ext cx="3582987" cy="955675"/>
          </a:xfrm>
          <a:prstGeom prst="rect">
            <a:avLst/>
          </a:prstGeom>
          <a:noFill/>
          <a:ln>
            <a:noFill/>
          </a:ln>
        </p:spPr>
      </p:pic>
      <p:cxnSp>
        <p:nvCxnSpPr>
          <p:cNvPr id="360" name="Google Shape;360;p32"/>
          <p:cNvCxnSpPr/>
          <p:nvPr/>
        </p:nvCxnSpPr>
        <p:spPr>
          <a:xfrm>
            <a:off x="5899150" y="5192713"/>
            <a:ext cx="381000" cy="1587"/>
          </a:xfrm>
          <a:prstGeom prst="straightConnector1">
            <a:avLst/>
          </a:prstGeom>
          <a:solidFill>
            <a:schemeClr val="accent1"/>
          </a:solidFill>
          <a:ln w="19050" cap="flat" cmpd="sng">
            <a:solidFill>
              <a:srgbClr val="7F7F7F"/>
            </a:solidFill>
            <a:prstDash val="solid"/>
            <a:round/>
            <a:headEnd type="none" w="sm" len="sm"/>
            <a:tailEnd type="stealth" w="med" len="med"/>
          </a:ln>
        </p:spPr>
      </p:cxnSp>
      <p:cxnSp>
        <p:nvCxnSpPr>
          <p:cNvPr id="361" name="Google Shape;361;p32"/>
          <p:cNvCxnSpPr/>
          <p:nvPr/>
        </p:nvCxnSpPr>
        <p:spPr>
          <a:xfrm>
            <a:off x="5253038" y="4846638"/>
            <a:ext cx="381000" cy="1587"/>
          </a:xfrm>
          <a:prstGeom prst="straightConnector1">
            <a:avLst/>
          </a:prstGeom>
          <a:solidFill>
            <a:schemeClr val="accent1"/>
          </a:solidFill>
          <a:ln w="19050" cap="flat" cmpd="sng">
            <a:solidFill>
              <a:srgbClr val="7F7F7F"/>
            </a:solidFill>
            <a:prstDash val="solid"/>
            <a:round/>
            <a:headEnd type="none" w="sm" len="sm"/>
            <a:tailEnd type="stealth" w="med" len="med"/>
          </a:ln>
        </p:spPr>
      </p:cxnSp>
      <p:cxnSp>
        <p:nvCxnSpPr>
          <p:cNvPr id="362" name="Google Shape;362;p32"/>
          <p:cNvCxnSpPr/>
          <p:nvPr/>
        </p:nvCxnSpPr>
        <p:spPr>
          <a:xfrm>
            <a:off x="4476750" y="4529138"/>
            <a:ext cx="381000" cy="1587"/>
          </a:xfrm>
          <a:prstGeom prst="straightConnector1">
            <a:avLst/>
          </a:prstGeom>
          <a:solidFill>
            <a:schemeClr val="accent1"/>
          </a:solidFill>
          <a:ln w="19050" cap="flat" cmpd="sng">
            <a:solidFill>
              <a:srgbClr val="7F7F7F"/>
            </a:solidFill>
            <a:prstDash val="solid"/>
            <a:round/>
            <a:headEnd type="none" w="sm" len="sm"/>
            <a:tailEnd type="stealth" w="med" len="med"/>
          </a:ln>
        </p:spPr>
      </p:cxnSp>
      <p:sp>
        <p:nvSpPr>
          <p:cNvPr id="363" name="Google Shape;363;p32"/>
          <p:cNvSpPr txBox="1"/>
          <p:nvPr/>
        </p:nvSpPr>
        <p:spPr>
          <a:xfrm>
            <a:off x="6705600" y="2449513"/>
            <a:ext cx="1447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0000"/>
                </a:solidFill>
                <a:latin typeface="Tahoma"/>
                <a:ea typeface="Tahoma"/>
                <a:cs typeface="Tahoma"/>
                <a:sym typeface="Tahoma"/>
              </a:rPr>
              <a:t>base</a:t>
            </a:r>
            <a:endParaRPr sz="1800" b="0" i="0" u="none" strike="noStrike" cap="none">
              <a:solidFill>
                <a:srgbClr val="000000"/>
              </a:solidFill>
              <a:latin typeface="Tahoma"/>
              <a:ea typeface="Tahoma"/>
              <a:cs typeface="Tahoma"/>
              <a:sym typeface="Tahoma"/>
            </a:endParaRPr>
          </a:p>
        </p:txBody>
      </p:sp>
      <p:sp>
        <p:nvSpPr>
          <p:cNvPr id="364" name="Google Shape;364;p32"/>
          <p:cNvSpPr txBox="1"/>
          <p:nvPr/>
        </p:nvSpPr>
        <p:spPr>
          <a:xfrm>
            <a:off x="6700838" y="2932113"/>
            <a:ext cx="1447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0000"/>
                </a:solidFill>
                <a:latin typeface="Tahoma"/>
                <a:ea typeface="Tahoma"/>
                <a:cs typeface="Tahoma"/>
                <a:sym typeface="Tahoma"/>
              </a:rPr>
              <a:t>rekursif</a:t>
            </a:r>
            <a:endParaRPr sz="1800" b="0" i="0" u="none" strike="noStrike" cap="none">
              <a:solidFill>
                <a:srgbClr val="000000"/>
              </a:solidFill>
              <a:latin typeface="Tahoma"/>
              <a:ea typeface="Tahoma"/>
              <a:cs typeface="Tahoma"/>
              <a:sym typeface="Tahoma"/>
            </a:endParaRPr>
          </a:p>
        </p:txBody>
      </p:sp>
      <p:cxnSp>
        <p:nvCxnSpPr>
          <p:cNvPr id="365" name="Google Shape;365;p32"/>
          <p:cNvCxnSpPr/>
          <p:nvPr/>
        </p:nvCxnSpPr>
        <p:spPr>
          <a:xfrm rot="10800000">
            <a:off x="5634038" y="2640013"/>
            <a:ext cx="838200" cy="1587"/>
          </a:xfrm>
          <a:prstGeom prst="straightConnector1">
            <a:avLst/>
          </a:prstGeom>
          <a:noFill/>
          <a:ln w="25400" cap="flat" cmpd="sng">
            <a:solidFill>
              <a:schemeClr val="dk1"/>
            </a:solidFill>
            <a:prstDash val="solid"/>
            <a:round/>
            <a:headEnd type="none" w="med" len="med"/>
            <a:tailEnd type="stealth" w="med" len="med"/>
          </a:ln>
        </p:spPr>
      </p:cxnSp>
      <p:cxnSp>
        <p:nvCxnSpPr>
          <p:cNvPr id="366" name="Google Shape;366;p32"/>
          <p:cNvCxnSpPr/>
          <p:nvPr/>
        </p:nvCxnSpPr>
        <p:spPr>
          <a:xfrm rot="10800000">
            <a:off x="5646738" y="3155950"/>
            <a:ext cx="838200" cy="1588"/>
          </a:xfrm>
          <a:prstGeom prst="straightConnector1">
            <a:avLst/>
          </a:prstGeom>
          <a:noFill/>
          <a:ln w="25400" cap="flat" cmpd="sng">
            <a:solidFill>
              <a:schemeClr val="dk1"/>
            </a:solidFill>
            <a:prstDash val="solid"/>
            <a:round/>
            <a:headEnd type="none" w="med" len="med"/>
            <a:tailEnd type="stealth" w="med" len="med"/>
          </a:ln>
        </p:spPr>
      </p:cxnSp>
      <p:cxnSp>
        <p:nvCxnSpPr>
          <p:cNvPr id="367" name="Google Shape;367;p32"/>
          <p:cNvCxnSpPr/>
          <p:nvPr/>
        </p:nvCxnSpPr>
        <p:spPr>
          <a:xfrm>
            <a:off x="3196590" y="4071938"/>
            <a:ext cx="381000" cy="1587"/>
          </a:xfrm>
          <a:prstGeom prst="straightConnector1">
            <a:avLst/>
          </a:prstGeom>
          <a:solidFill>
            <a:schemeClr val="accent1"/>
          </a:solidFill>
          <a:ln w="19050" cap="flat" cmpd="sng">
            <a:solidFill>
              <a:srgbClr val="7F7F7F"/>
            </a:solidFill>
            <a:prstDash val="solid"/>
            <a:round/>
            <a:headEnd type="none" w="sm" len="sm"/>
            <a:tailEnd type="stealth"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502920" y="0"/>
            <a:ext cx="8229600" cy="8991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000000"/>
                </a:solidFill>
                <a:latin typeface="Courier New"/>
                <a:ea typeface="Courier New"/>
                <a:cs typeface="Courier New"/>
                <a:sym typeface="Courier New"/>
              </a:rPr>
              <a:t>Contoh Masalah (5)</a:t>
            </a:r>
            <a:endParaRPr sz="4000"/>
          </a:p>
        </p:txBody>
      </p:sp>
      <p:sp>
        <p:nvSpPr>
          <p:cNvPr id="373" name="Google Shape;373;p33"/>
          <p:cNvSpPr txBox="1">
            <a:spLocks noGrp="1"/>
          </p:cNvSpPr>
          <p:nvPr>
            <p:ph type="body" idx="1"/>
          </p:nvPr>
        </p:nvSpPr>
        <p:spPr>
          <a:xfrm>
            <a:off x="457200" y="868681"/>
            <a:ext cx="8229600" cy="52574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3. </a:t>
            </a:r>
            <a:r>
              <a:rPr lang="en-US" sz="2400" b="1"/>
              <a:t>Menara Hanoi</a:t>
            </a:r>
            <a:r>
              <a:rPr lang="en-US" sz="2400"/>
              <a:t> : permainan matematika yang sering digunakan untuk mengilustrasikan konsep rekursif. Permainan ini memerlukan 3 buah tiang dan beberapa piringan yang berlubang. Piringan tersebut berbeda-beda ukurannya, dan ditumpuk mulai dari yang paling besar ke paling kecil pada satu tiang. </a:t>
            </a:r>
            <a:endParaRPr/>
          </a:p>
        </p:txBody>
      </p:sp>
      <p:pic>
        <p:nvPicPr>
          <p:cNvPr id="374" name="Google Shape;374;p33"/>
          <p:cNvPicPr preferRelativeResize="0"/>
          <p:nvPr/>
        </p:nvPicPr>
        <p:blipFill rotWithShape="1">
          <a:blip r:embed="rId3">
            <a:alphaModFix/>
          </a:blip>
          <a:srcRect/>
          <a:stretch/>
        </p:blipFill>
        <p:spPr>
          <a:xfrm>
            <a:off x="1356360" y="3588068"/>
            <a:ext cx="6789490" cy="252248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0000"/>
                </a:solidFill>
                <a:latin typeface="Courier New"/>
                <a:ea typeface="Courier New"/>
                <a:cs typeface="Courier New"/>
                <a:sym typeface="Courier New"/>
              </a:rPr>
              <a:t>Contoh Masalah (6)</a:t>
            </a:r>
            <a:endParaRPr/>
          </a:p>
        </p:txBody>
      </p:sp>
      <p:sp>
        <p:nvSpPr>
          <p:cNvPr id="380" name="Google Shape;380;p34"/>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800"/>
              <a:buNone/>
            </a:pPr>
            <a:r>
              <a:rPr lang="en-US" sz="2800">
                <a:solidFill>
                  <a:srgbClr val="000000"/>
                </a:solidFill>
              </a:rPr>
              <a:t>Tujuan dari permainan ini adalah memindahkan tumpukan piring dari 1 tiang ke tiang yang lainnya dengan ketentuan:</a:t>
            </a:r>
            <a:endParaRPr/>
          </a:p>
          <a:p>
            <a:pPr marL="514350" lvl="0" indent="-514350" algn="l" rtl="0">
              <a:spcBef>
                <a:spcPts val="560"/>
              </a:spcBef>
              <a:spcAft>
                <a:spcPts val="0"/>
              </a:spcAft>
              <a:buClr>
                <a:srgbClr val="000000"/>
              </a:buClr>
              <a:buSzPts val="2800"/>
              <a:buFont typeface="Calibri"/>
              <a:buAutoNum type="arabicPeriod"/>
            </a:pPr>
            <a:r>
              <a:rPr lang="en-US" sz="2800">
                <a:solidFill>
                  <a:srgbClr val="000000"/>
                </a:solidFill>
              </a:rPr>
              <a:t>	Tiap kali hanya 1 piringan yang dapat dipindahkan</a:t>
            </a:r>
            <a:endParaRPr/>
          </a:p>
          <a:p>
            <a:pPr marL="514350" lvl="0" indent="-514350" algn="l" rtl="0">
              <a:spcBef>
                <a:spcPts val="560"/>
              </a:spcBef>
              <a:spcAft>
                <a:spcPts val="0"/>
              </a:spcAft>
              <a:buClr>
                <a:srgbClr val="000000"/>
              </a:buClr>
              <a:buSzPts val="2800"/>
              <a:buFont typeface="Calibri"/>
              <a:buAutoNum type="arabicPeriod"/>
            </a:pPr>
            <a:r>
              <a:rPr lang="en-US" sz="2800">
                <a:solidFill>
                  <a:srgbClr val="000000"/>
                </a:solidFill>
              </a:rPr>
              <a:t>Piringan yang lebih besar tidak boleh berada di atas piringan yang lebih kecil</a:t>
            </a:r>
            <a:endParaRPr/>
          </a:p>
          <a:p>
            <a:pPr marL="514350" lvl="0" indent="-514350" algn="l" rtl="0">
              <a:spcBef>
                <a:spcPts val="560"/>
              </a:spcBef>
              <a:spcAft>
                <a:spcPts val="0"/>
              </a:spcAft>
              <a:buClr>
                <a:srgbClr val="000000"/>
              </a:buClr>
              <a:buSzPts val="2800"/>
              <a:buFont typeface="Calibri"/>
              <a:buAutoNum type="arabicPeriod"/>
            </a:pPr>
            <a:r>
              <a:rPr lang="en-US" sz="2800">
                <a:solidFill>
                  <a:srgbClr val="000000"/>
                </a:solidFill>
              </a:rPr>
              <a:t>Semua piringan harus berada pada tiang kecuali piringan yang sedang dipindahkan. </a:t>
            </a: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000000"/>
                </a:solidFill>
                <a:latin typeface="Courier New"/>
                <a:ea typeface="Courier New"/>
                <a:cs typeface="Courier New"/>
                <a:sym typeface="Courier New"/>
              </a:rPr>
              <a:t>Contoh Masalah (7)</a:t>
            </a:r>
            <a:endParaRPr sz="4000"/>
          </a:p>
        </p:txBody>
      </p:sp>
      <p:sp>
        <p:nvSpPr>
          <p:cNvPr id="386" name="Google Shape;386;p35"/>
          <p:cNvSpPr txBox="1">
            <a:spLocks noGrp="1"/>
          </p:cNvSpPr>
          <p:nvPr>
            <p:ph type="body" idx="1"/>
          </p:nvPr>
        </p:nvSpPr>
        <p:spPr>
          <a:xfrm>
            <a:off x="457200" y="1219201"/>
            <a:ext cx="8229600" cy="45259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None/>
            </a:pPr>
            <a:r>
              <a:rPr lang="en-US" sz="2800">
                <a:latin typeface="Times New Roman"/>
                <a:ea typeface="Times New Roman"/>
                <a:cs typeface="Times New Roman"/>
                <a:sym typeface="Times New Roman"/>
              </a:rPr>
              <a:t>Secara umum, solusi untuk memindahkan n piringan adalah:</a:t>
            </a:r>
            <a:endParaRPr sz="28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Pindahkan (n-1) piringan dari tiang A ke tiang B dengan perantaraan tiang C.</a:t>
            </a:r>
            <a:endParaRPr sz="28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Pindahkan piringan terakhir dari tiang A ke tiang C</a:t>
            </a:r>
            <a:endParaRPr sz="28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Pindahkan n-1 piringan dari tiang B ke tiang C dengan menggunakan tiang A sebagai perantara</a:t>
            </a:r>
            <a:endParaRPr sz="2800">
              <a:latin typeface="Times New Roman"/>
              <a:ea typeface="Times New Roman"/>
              <a:cs typeface="Times New Roman"/>
              <a:sym typeface="Times New Roman"/>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000000"/>
                </a:solidFill>
                <a:latin typeface="Courier New"/>
                <a:ea typeface="Courier New"/>
                <a:cs typeface="Courier New"/>
                <a:sym typeface="Courier New"/>
              </a:rPr>
              <a:t>Contoh Masalah (8)</a:t>
            </a:r>
            <a:endParaRPr/>
          </a:p>
        </p:txBody>
      </p:sp>
      <p:pic>
        <p:nvPicPr>
          <p:cNvPr id="392" name="Google Shape;392;p36"/>
          <p:cNvPicPr preferRelativeResize="0">
            <a:picLocks noGrp="1"/>
          </p:cNvPicPr>
          <p:nvPr>
            <p:ph type="body" idx="1"/>
          </p:nvPr>
        </p:nvPicPr>
        <p:blipFill rotWithShape="1">
          <a:blip r:embed="rId3">
            <a:alphaModFix/>
          </a:blip>
          <a:srcRect/>
          <a:stretch/>
        </p:blipFill>
        <p:spPr>
          <a:xfrm>
            <a:off x="1173480" y="1280160"/>
            <a:ext cx="6712878" cy="52316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0000"/>
                </a:solidFill>
                <a:latin typeface="Courier New"/>
                <a:ea typeface="Courier New"/>
                <a:cs typeface="Courier New"/>
                <a:sym typeface="Courier New"/>
              </a:rPr>
              <a:t>Contoh Masalah (9)</a:t>
            </a:r>
            <a:endParaRPr/>
          </a:p>
        </p:txBody>
      </p:sp>
      <p:sp>
        <p:nvSpPr>
          <p:cNvPr id="398" name="Google Shape;398;p37"/>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339725" lvl="0" indent="-339725" algn="l" rtl="0">
              <a:lnSpc>
                <a:spcPct val="90000"/>
              </a:lnSpc>
              <a:spcBef>
                <a:spcPts val="0"/>
              </a:spcBef>
              <a:spcAft>
                <a:spcPts val="0"/>
              </a:spcAft>
              <a:buClr>
                <a:srgbClr val="FFFF00"/>
              </a:buClr>
              <a:buSzPts val="2800"/>
              <a:buNone/>
            </a:pPr>
            <a:r>
              <a:rPr lang="en-US" sz="2800">
                <a:solidFill>
                  <a:srgbClr val="000000"/>
                </a:solidFill>
              </a:rPr>
              <a:t>Langkah-langkah untuk mendefinisikan fungsi rekursif:</a:t>
            </a:r>
            <a:endParaRPr/>
          </a:p>
          <a:p>
            <a:pPr marL="339725" lvl="0" indent="-339725" algn="l" rtl="0">
              <a:lnSpc>
                <a:spcPct val="90000"/>
              </a:lnSpc>
              <a:spcBef>
                <a:spcPts val="560"/>
              </a:spcBef>
              <a:spcAft>
                <a:spcPts val="0"/>
              </a:spcAft>
              <a:buClr>
                <a:srgbClr val="000000"/>
              </a:buClr>
              <a:buSzPts val="2800"/>
              <a:buFont typeface="Calibri"/>
              <a:buAutoNum type="arabicPeriod"/>
            </a:pPr>
            <a:r>
              <a:rPr lang="en-US" sz="2800">
                <a:solidFill>
                  <a:srgbClr val="000000"/>
                </a:solidFill>
              </a:rPr>
              <a:t>Menentukan base case: mendefinisikan nilai fungsi pada saat nol atau nilai awal fungsi</a:t>
            </a:r>
            <a:endParaRPr sz="2800">
              <a:solidFill>
                <a:srgbClr val="000000"/>
              </a:solidFill>
            </a:endParaRPr>
          </a:p>
          <a:p>
            <a:pPr marL="339725" lvl="0" indent="-339725" algn="l" rtl="0">
              <a:lnSpc>
                <a:spcPct val="90000"/>
              </a:lnSpc>
              <a:spcBef>
                <a:spcPts val="560"/>
              </a:spcBef>
              <a:spcAft>
                <a:spcPts val="0"/>
              </a:spcAft>
              <a:buClr>
                <a:srgbClr val="000000"/>
              </a:buClr>
              <a:buSzPts val="2800"/>
              <a:buFont typeface="Calibri"/>
              <a:buAutoNum type="arabicPeriod"/>
            </a:pPr>
            <a:r>
              <a:rPr lang="en-US" sz="2800">
                <a:solidFill>
                  <a:srgbClr val="000000"/>
                </a:solidFill>
              </a:rPr>
              <a:t>Langkah rekursif: mendefinisikan cara mencapai base case,  pastikan range pada statement ini selalu lebih kecil dari range awal.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title"/>
          </p:nvPr>
        </p:nvSpPr>
        <p:spPr>
          <a:xfrm>
            <a:off x="47244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latin typeface="Courier New"/>
                <a:ea typeface="Courier New"/>
                <a:cs typeface="Courier New"/>
                <a:sym typeface="Courier New"/>
              </a:rPr>
              <a:t>Infinite Regression</a:t>
            </a:r>
            <a:endParaRPr sz="4400" b="1"/>
          </a:p>
        </p:txBody>
      </p:sp>
      <p:sp>
        <p:nvSpPr>
          <p:cNvPr id="404" name="Google Shape;404;p38"/>
          <p:cNvSpPr txBox="1">
            <a:spLocks noGrp="1"/>
          </p:cNvSpPr>
          <p:nvPr>
            <p:ph type="body" idx="1"/>
          </p:nvPr>
        </p:nvSpPr>
        <p:spPr>
          <a:xfrm>
            <a:off x="457200" y="1173481"/>
            <a:ext cx="8229600" cy="4952684"/>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Fungsi Fibonacci(n) menunjukkan bahwa solusi dengan menggunakan konsep rekursif lebih sederhana dan singkat dibanding solusi dengan menggunakan konsep iteratif. Tetapi dari penelusuran fungsi Fibonacci(n) ini diketahui, terjadi banyak proses yang berulang sehingga dari segi waktu proses, fungsi rekursif membutuhkan waktu yang lebih lama dibandingkan dengan waktu proses dari sub algoritma iteratif. </a:t>
            </a:r>
            <a:endParaRPr/>
          </a:p>
          <a:p>
            <a:pPr marL="0" lvl="0" indent="0" algn="l" rtl="0">
              <a:spcBef>
                <a:spcPts val="560"/>
              </a:spcBef>
              <a:spcAft>
                <a:spcPts val="0"/>
              </a:spcAft>
              <a:buClr>
                <a:schemeClr val="dk1"/>
              </a:buClr>
              <a:buSzPts val="2800"/>
              <a:buNone/>
            </a:pPr>
            <a:r>
              <a:rPr lang="en-US" sz="2800"/>
              <a:t>🡺 salah satu kekurangan dari sub algoritma rekursif.</a:t>
            </a:r>
            <a:endParaRPr sz="2800"/>
          </a:p>
          <a:p>
            <a:pPr marL="0" lvl="0" indent="0" algn="l" rtl="0">
              <a:spcBef>
                <a:spcPts val="780"/>
              </a:spcBef>
              <a:spcAft>
                <a:spcPts val="0"/>
              </a:spcAft>
              <a:buClr>
                <a:schemeClr val="dk1"/>
              </a:buClr>
              <a:buSzPts val="39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solidFill>
                  <a:srgbClr val="000000"/>
                </a:solidFill>
                <a:latin typeface="Courier New"/>
                <a:ea typeface="Courier New"/>
                <a:cs typeface="Courier New"/>
                <a:sym typeface="Courier New"/>
              </a:rPr>
              <a:t>Infinite Regression (2)</a:t>
            </a:r>
            <a:endParaRPr/>
          </a:p>
        </p:txBody>
      </p:sp>
      <p:sp>
        <p:nvSpPr>
          <p:cNvPr id="410" name="Google Shape;410;p39"/>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rgbClr val="000000"/>
              </a:buClr>
              <a:buSzPts val="2800"/>
              <a:buChar char="•"/>
            </a:pPr>
            <a:r>
              <a:rPr lang="en-US" sz="2800" i="1">
                <a:solidFill>
                  <a:srgbClr val="000000"/>
                </a:solidFill>
              </a:rPr>
              <a:t>Infinite regression</a:t>
            </a:r>
            <a:r>
              <a:rPr lang="en-US" sz="2800">
                <a:solidFill>
                  <a:srgbClr val="000000"/>
                </a:solidFill>
              </a:rPr>
              <a:t> terjadi jika subalgoritma rekursif memanggil dirinya sendiri terus menerus, tidak berhenti dan tidak pernah mencapai </a:t>
            </a:r>
            <a:r>
              <a:rPr lang="en-US" sz="2800" i="1">
                <a:solidFill>
                  <a:srgbClr val="000000"/>
                </a:solidFill>
              </a:rPr>
              <a:t>base case</a:t>
            </a:r>
            <a:r>
              <a:rPr lang="en-US" sz="2800">
                <a:solidFill>
                  <a:srgbClr val="000000"/>
                </a:solidFill>
              </a:rPr>
              <a:t>. </a:t>
            </a:r>
            <a:endParaRPr sz="2800">
              <a:solidFill>
                <a:srgbClr val="000000"/>
              </a:solidFill>
            </a:endParaRPr>
          </a:p>
          <a:p>
            <a:pPr marL="420688" lvl="0" indent="-420688" algn="l" rtl="0">
              <a:spcBef>
                <a:spcPts val="560"/>
              </a:spcBef>
              <a:spcAft>
                <a:spcPts val="0"/>
              </a:spcAft>
              <a:buClr>
                <a:srgbClr val="000000"/>
              </a:buClr>
              <a:buSzPts val="2800"/>
              <a:buChar char="•"/>
            </a:pPr>
            <a:r>
              <a:rPr lang="en-US" sz="2800" i="1">
                <a:solidFill>
                  <a:srgbClr val="000000"/>
                </a:solidFill>
              </a:rPr>
              <a:t>Infinite regression</a:t>
            </a:r>
            <a:r>
              <a:rPr lang="en-US" sz="2800">
                <a:solidFill>
                  <a:srgbClr val="000000"/>
                </a:solidFill>
              </a:rPr>
              <a:t> terjadi karena :</a:t>
            </a:r>
            <a:endParaRPr/>
          </a:p>
          <a:p>
            <a:pPr marL="514350" lvl="0" indent="-514350" algn="l" rtl="0">
              <a:spcBef>
                <a:spcPts val="560"/>
              </a:spcBef>
              <a:spcAft>
                <a:spcPts val="0"/>
              </a:spcAft>
              <a:buClr>
                <a:srgbClr val="000000"/>
              </a:buClr>
              <a:buSzPts val="2800"/>
              <a:buFont typeface="Calibri"/>
              <a:buAutoNum type="arabicPeriod"/>
            </a:pPr>
            <a:r>
              <a:rPr lang="en-US" sz="2800">
                <a:solidFill>
                  <a:srgbClr val="000000"/>
                </a:solidFill>
              </a:rPr>
              <a:t>Tidak ada </a:t>
            </a:r>
            <a:r>
              <a:rPr lang="en-US" sz="2800" i="1">
                <a:solidFill>
                  <a:srgbClr val="000000"/>
                </a:solidFill>
              </a:rPr>
              <a:t>base</a:t>
            </a:r>
            <a:r>
              <a:rPr lang="en-US" sz="2800">
                <a:solidFill>
                  <a:srgbClr val="000000"/>
                </a:solidFill>
              </a:rPr>
              <a:t> </a:t>
            </a:r>
            <a:r>
              <a:rPr lang="en-US" sz="2800" i="1">
                <a:solidFill>
                  <a:srgbClr val="000000"/>
                </a:solidFill>
              </a:rPr>
              <a:t>case</a:t>
            </a:r>
            <a:r>
              <a:rPr lang="en-US" sz="2800">
                <a:solidFill>
                  <a:srgbClr val="000000"/>
                </a:solidFill>
              </a:rPr>
              <a:t> yang menghentikan pemanggilan rekursif</a:t>
            </a:r>
            <a:endParaRPr/>
          </a:p>
          <a:p>
            <a:pPr marL="514350" lvl="0" indent="-514350" algn="l" rtl="0">
              <a:spcBef>
                <a:spcPts val="560"/>
              </a:spcBef>
              <a:spcAft>
                <a:spcPts val="0"/>
              </a:spcAft>
              <a:buClr>
                <a:srgbClr val="000000"/>
              </a:buClr>
              <a:buSzPts val="2800"/>
              <a:buFont typeface="Calibri"/>
              <a:buAutoNum type="arabicPeriod"/>
            </a:pPr>
            <a:r>
              <a:rPr lang="en-US" sz="2800">
                <a:solidFill>
                  <a:srgbClr val="000000"/>
                </a:solidFill>
              </a:rPr>
              <a:t> </a:t>
            </a:r>
            <a:r>
              <a:rPr lang="en-US" sz="2800" i="1">
                <a:solidFill>
                  <a:srgbClr val="000000"/>
                </a:solidFill>
              </a:rPr>
              <a:t>Base</a:t>
            </a:r>
            <a:r>
              <a:rPr lang="en-US" sz="2800">
                <a:solidFill>
                  <a:srgbClr val="000000"/>
                </a:solidFill>
              </a:rPr>
              <a:t> </a:t>
            </a:r>
            <a:r>
              <a:rPr lang="en-US" sz="2800" i="1">
                <a:solidFill>
                  <a:srgbClr val="000000"/>
                </a:solidFill>
              </a:rPr>
              <a:t>case</a:t>
            </a:r>
            <a:r>
              <a:rPr lang="en-US" sz="2800">
                <a:solidFill>
                  <a:srgbClr val="000000"/>
                </a:solidFill>
              </a:rPr>
              <a:t> ada, tapi tidak pernah dipanggil</a:t>
            </a: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Contoh Fungsi Iteratif</a:t>
            </a:r>
            <a:endParaRPr sz="4800"/>
          </a:p>
        </p:txBody>
      </p:sp>
      <p:sp>
        <p:nvSpPr>
          <p:cNvPr id="188" name="Google Shape;188;p4"/>
          <p:cNvSpPr txBox="1">
            <a:spLocks noGrp="1"/>
          </p:cNvSpPr>
          <p:nvPr>
            <p:ph type="body" idx="1"/>
          </p:nvPr>
        </p:nvSpPr>
        <p:spPr>
          <a:xfrm>
            <a:off x="779463" y="1417320"/>
            <a:ext cx="7998777" cy="503586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Void Pesan_Iteratif(n)</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	1. For (a = 1; a &lt;= n; a ++)</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        1.a.	{Write (“Ini adalah fungsi</a:t>
            </a:r>
            <a:endParaRPr sz="2800">
              <a:latin typeface="Verdana"/>
              <a:ea typeface="Verdana"/>
              <a:cs typeface="Verdana"/>
              <a:sym typeface="Verdana"/>
            </a:endParaRPr>
          </a:p>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				 iteratif”)}</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800"/>
              <a:buNone/>
            </a:pPr>
            <a:r>
              <a:rPr lang="en-US" sz="2800">
                <a:latin typeface="Verdana"/>
                <a:ea typeface="Verdana"/>
                <a:cs typeface="Verdana"/>
                <a:sym typeface="Verdana"/>
              </a:rPr>
              <a:t>}</a:t>
            </a:r>
            <a:endParaRPr sz="3200">
              <a:latin typeface="Times New Roman"/>
              <a:ea typeface="Times New Roman"/>
              <a:cs typeface="Times New Roman"/>
              <a:sym typeface="Times New Roman"/>
            </a:endParaRPr>
          </a:p>
          <a:p>
            <a:pPr marL="420688" lvl="0" indent="-242887" algn="l" rtl="0">
              <a:lnSpc>
                <a:spcPct val="90000"/>
              </a:lnSpc>
              <a:spcBef>
                <a:spcPts val="560"/>
              </a:spcBef>
              <a:spcAft>
                <a:spcPts val="0"/>
              </a:spcAft>
              <a:buClr>
                <a:srgbClr val="FFFF00"/>
              </a:buClr>
              <a:buSzPts val="2800"/>
              <a:buNone/>
            </a:pPr>
            <a:endParaRPr sz="2800"/>
          </a:p>
          <a:p>
            <a:pPr marL="0" lvl="0" indent="0" algn="l" rtl="0">
              <a:lnSpc>
                <a:spcPct val="90000"/>
              </a:lnSpc>
              <a:spcBef>
                <a:spcPts val="560"/>
              </a:spcBef>
              <a:spcAft>
                <a:spcPts val="0"/>
              </a:spcAft>
              <a:buClr>
                <a:srgbClr val="FFFF00"/>
              </a:buClr>
              <a:buSzPts val="2800"/>
              <a:buNone/>
            </a:pPr>
            <a:r>
              <a:rPr lang="en-US" sz="2800"/>
              <a:t>🡺 Menghasilkan teks: “Ini adalah fungsi iteratif”  </a:t>
            </a:r>
            <a:endParaRPr/>
          </a:p>
          <a:p>
            <a:pPr marL="0" lvl="0" indent="0" algn="l" rtl="0">
              <a:lnSpc>
                <a:spcPct val="90000"/>
              </a:lnSpc>
              <a:spcBef>
                <a:spcPts val="560"/>
              </a:spcBef>
              <a:spcAft>
                <a:spcPts val="0"/>
              </a:spcAft>
              <a:buClr>
                <a:srgbClr val="FFFF00"/>
              </a:buClr>
              <a:buSzPts val="2800"/>
              <a:buNone/>
            </a:pPr>
            <a:r>
              <a:rPr lang="en-US" sz="2800"/>
              <a:t>	sebanyak n kali</a:t>
            </a:r>
            <a:endParaRPr/>
          </a:p>
          <a:p>
            <a:pPr marL="0" lvl="0" indent="0" algn="l" rtl="0">
              <a:lnSpc>
                <a:spcPct val="90000"/>
              </a:lnSpc>
              <a:spcBef>
                <a:spcPts val="560"/>
              </a:spcBef>
              <a:spcAft>
                <a:spcPts val="0"/>
              </a:spcAft>
              <a:buClr>
                <a:srgbClr val="FFFF00"/>
              </a:buClr>
              <a:buSzPts val="2800"/>
              <a:buNone/>
            </a:pPr>
            <a:r>
              <a:rPr lang="en-US" sz="2800"/>
              <a:t>🡺 Banyak pengulangan dikontrol oleh statement For</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solidFill>
                  <a:srgbClr val="000000"/>
                </a:solidFill>
                <a:latin typeface="Courier New"/>
                <a:ea typeface="Courier New"/>
                <a:cs typeface="Courier New"/>
                <a:sym typeface="Courier New"/>
              </a:rPr>
              <a:t>Infinite Regression (3)</a:t>
            </a:r>
            <a:endParaRPr/>
          </a:p>
        </p:txBody>
      </p:sp>
      <p:sp>
        <p:nvSpPr>
          <p:cNvPr id="416" name="Google Shape;416;p40"/>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400"/>
              <a:buChar char="•"/>
            </a:pPr>
            <a:r>
              <a:rPr lang="en-US" sz="2400">
                <a:latin typeface="Times New Roman"/>
                <a:ea typeface="Times New Roman"/>
                <a:cs typeface="Times New Roman"/>
                <a:sym typeface="Times New Roman"/>
              </a:rPr>
              <a:t>Sebagai contoh: cari bilangan Faktorial(0) dengan menggunakan fungsi Faktorial_Rek(N) </a:t>
            </a:r>
            <a:endParaRPr sz="24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Char char="•"/>
            </a:pPr>
            <a:r>
              <a:rPr lang="en-US" sz="2400" i="1">
                <a:latin typeface="Times New Roman"/>
                <a:ea typeface="Times New Roman"/>
                <a:cs typeface="Times New Roman"/>
                <a:sym typeface="Times New Roman"/>
              </a:rPr>
              <a:t>Call trace</a:t>
            </a:r>
            <a:r>
              <a:rPr lang="en-US" sz="2400">
                <a:latin typeface="Times New Roman"/>
                <a:ea typeface="Times New Roman"/>
                <a:cs typeface="Times New Roman"/>
                <a:sym typeface="Times New Roman"/>
              </a:rPr>
              <a:t> dari fungsi FAKTORIAL(0) adalah sebagai berikut:</a:t>
            </a:r>
            <a:endParaRPr/>
          </a:p>
          <a:p>
            <a:pPr marL="0" marR="0" lvl="0" indent="0" algn="just" rtl="0">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None/>
            </a:pPr>
            <a:r>
              <a:rPr lang="en-US" sz="2400">
                <a:latin typeface="Courier New"/>
                <a:ea typeface="Courier New"/>
                <a:cs typeface="Courier New"/>
                <a:sym typeface="Courier New"/>
              </a:rPr>
              <a:t>Faktorial_Rek(0) =(0*Faktorial_Rek(-1))</a:t>
            </a:r>
            <a:endParaRPr sz="24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None/>
            </a:pPr>
            <a:r>
              <a:rPr lang="en-US" sz="2400">
                <a:latin typeface="Courier New"/>
                <a:ea typeface="Courier New"/>
                <a:cs typeface="Courier New"/>
                <a:sym typeface="Courier New"/>
              </a:rPr>
              <a:t>   	  =(0*(-1)*Faktorial_Rek(-2))</a:t>
            </a:r>
            <a:endParaRPr sz="24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None/>
            </a:pPr>
            <a:r>
              <a:rPr lang="en-US" sz="2400">
                <a:latin typeface="Courier New"/>
                <a:ea typeface="Courier New"/>
                <a:cs typeface="Courier New"/>
                <a:sym typeface="Courier New"/>
              </a:rPr>
              <a:t>   	  =(0*(-1)*(-2)*Faktorial_Rek(-3))</a:t>
            </a:r>
            <a:endParaRPr sz="24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None/>
            </a:pPr>
            <a:r>
              <a:rPr lang="en-US" sz="2400">
                <a:latin typeface="Courier New"/>
                <a:ea typeface="Courier New"/>
                <a:cs typeface="Courier New"/>
                <a:sym typeface="Courier New"/>
              </a:rPr>
              <a:t>   	  =(0*(-1)*(-2)*(-3)*Faktorial_Rek(-4))</a:t>
            </a:r>
            <a:endParaRPr sz="2400">
              <a:latin typeface="Times New Roman"/>
              <a:ea typeface="Times New Roman"/>
              <a:cs typeface="Times New Roman"/>
              <a:sym typeface="Times New Roman"/>
            </a:endParaRPr>
          </a:p>
          <a:p>
            <a:pPr marL="0" lvl="0" indent="0" algn="l" rtl="0">
              <a:spcBef>
                <a:spcPts val="0"/>
              </a:spcBef>
              <a:spcAft>
                <a:spcPts val="0"/>
              </a:spcAft>
              <a:buClr>
                <a:schemeClr val="dk1"/>
              </a:buClr>
              <a:buSzPts val="2400"/>
              <a:buNone/>
            </a:pPr>
            <a:r>
              <a:rPr lang="en-US" sz="2400">
                <a:latin typeface="Courier New"/>
                <a:ea typeface="Courier New"/>
                <a:cs typeface="Courier New"/>
                <a:sym typeface="Courier New"/>
              </a:rPr>
              <a:t>   	  = ... dan seterusnya</a:t>
            </a:r>
            <a:endParaRPr sz="2400">
              <a:latin typeface="Courier New"/>
              <a:ea typeface="Courier New"/>
              <a:cs typeface="Courier New"/>
              <a:sym typeface="Courier New"/>
            </a:endParaRPr>
          </a:p>
          <a:p>
            <a:pPr marL="0" lvl="0" indent="0" algn="l" rtl="0">
              <a:spcBef>
                <a:spcPts val="0"/>
              </a:spcBef>
              <a:spcAft>
                <a:spcPts val="0"/>
              </a:spcAft>
              <a:buClr>
                <a:schemeClr val="dk1"/>
              </a:buClr>
              <a:buSzPts val="2400"/>
              <a:buNone/>
            </a:pPr>
            <a:endParaRPr sz="2400">
              <a:latin typeface="Courier New"/>
              <a:ea typeface="Courier New"/>
              <a:cs typeface="Courier New"/>
              <a:sym typeface="Courier New"/>
            </a:endParaRPr>
          </a:p>
          <a:p>
            <a:pPr marL="0" lvl="0" indent="0" algn="l" rtl="0">
              <a:spcBef>
                <a:spcPts val="0"/>
              </a:spcBef>
              <a:spcAft>
                <a:spcPts val="0"/>
              </a:spcAft>
              <a:buClr>
                <a:schemeClr val="dk1"/>
              </a:buClr>
              <a:buSzPts val="2400"/>
              <a:buNone/>
            </a:pPr>
            <a:r>
              <a:rPr lang="en-US" sz="2400">
                <a:latin typeface="Courier New"/>
                <a:ea typeface="Courier New"/>
                <a:cs typeface="Courier New"/>
                <a:sym typeface="Courier New"/>
              </a:rPr>
              <a:t>🡪 Sampai komputer hang</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Latihan Soal</a:t>
            </a:r>
            <a:endParaRPr/>
          </a:p>
        </p:txBody>
      </p:sp>
      <p:sp>
        <p:nvSpPr>
          <p:cNvPr id="422" name="Google Shape;422;p4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514350" lvl="0" indent="-514350" algn="just" rtl="0">
              <a:spcBef>
                <a:spcPts val="0"/>
              </a:spcBef>
              <a:spcAft>
                <a:spcPts val="0"/>
              </a:spcAft>
              <a:buClr>
                <a:srgbClr val="000000"/>
              </a:buClr>
              <a:buSzPts val="2800"/>
              <a:buFont typeface="Calibri"/>
              <a:buAutoNum type="arabicPeriod"/>
            </a:pPr>
            <a:r>
              <a:rPr lang="en-US" sz="2800">
                <a:solidFill>
                  <a:srgbClr val="000000"/>
                </a:solidFill>
              </a:rPr>
              <a:t>Buat fungsi iteratif dan rekursif untuk menyelesaikan masalah perkalian dengan menggunakan operator + (tambah). Contoh:</a:t>
            </a:r>
            <a:endParaRPr sz="2800">
              <a:solidFill>
                <a:srgbClr val="000000"/>
              </a:solidFill>
            </a:endParaRPr>
          </a:p>
          <a:p>
            <a:pPr marL="0" lvl="0" indent="0" algn="just" rtl="0">
              <a:spcBef>
                <a:spcPts val="0"/>
              </a:spcBef>
              <a:spcAft>
                <a:spcPts val="0"/>
              </a:spcAft>
              <a:buClr>
                <a:srgbClr val="000000"/>
              </a:buClr>
              <a:buSzPts val="2800"/>
              <a:buNone/>
            </a:pPr>
            <a:r>
              <a:rPr lang="en-US" sz="2800">
                <a:solidFill>
                  <a:srgbClr val="000000"/>
                </a:solidFill>
              </a:rPr>
              <a:t>		Kali(2,6)  =  2 * 6 = 2 + 2 + 2 + 2 + 2 + 2</a:t>
            </a:r>
            <a:endParaRPr/>
          </a:p>
          <a:p>
            <a:pPr marL="514350" lvl="0" indent="-514350" algn="just" rtl="0">
              <a:spcBef>
                <a:spcPts val="0"/>
              </a:spcBef>
              <a:spcAft>
                <a:spcPts val="0"/>
              </a:spcAft>
              <a:buClr>
                <a:srgbClr val="000000"/>
              </a:buClr>
              <a:buSzPts val="2800"/>
              <a:buFont typeface="Calibri"/>
              <a:buAutoNum type="alphaLcPeriod"/>
            </a:pPr>
            <a:r>
              <a:rPr lang="en-US" sz="2800">
                <a:solidFill>
                  <a:srgbClr val="000000"/>
                </a:solidFill>
              </a:rPr>
              <a:t>Buatlah tabel telusur, dan  call tree/call trace untuk Kali(2,6).</a:t>
            </a:r>
            <a:endParaRPr sz="2800">
              <a:solidFill>
                <a:srgbClr val="000000"/>
              </a:solidFill>
            </a:endParaRPr>
          </a:p>
          <a:p>
            <a:pPr marL="514350" lvl="0" indent="-514350" algn="just" rtl="0">
              <a:spcBef>
                <a:spcPts val="0"/>
              </a:spcBef>
              <a:spcAft>
                <a:spcPts val="0"/>
              </a:spcAft>
              <a:buClr>
                <a:srgbClr val="000000"/>
              </a:buClr>
              <a:buSzPts val="2800"/>
              <a:buFont typeface="Calibri"/>
              <a:buAutoNum type="alphaLcPeriod"/>
            </a:pPr>
            <a:r>
              <a:rPr lang="en-US" sz="2800">
                <a:solidFill>
                  <a:srgbClr val="000000"/>
                </a:solidFill>
              </a:rPr>
              <a:t>Buat program dalam bahasa Java</a:t>
            </a:r>
            <a:endParaRPr/>
          </a:p>
          <a:p>
            <a:pPr marL="0" lvl="0" indent="0" algn="l" rtl="0">
              <a:spcBef>
                <a:spcPts val="780"/>
              </a:spcBef>
              <a:spcAft>
                <a:spcPts val="0"/>
              </a:spcAft>
              <a:buClr>
                <a:schemeClr val="dk1"/>
              </a:buClr>
              <a:buSzPts val="39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txBox="1">
            <a:spLocks noGrp="1"/>
          </p:cNvSpPr>
          <p:nvPr>
            <p:ph type="title"/>
          </p:nvPr>
        </p:nvSpPr>
        <p:spPr>
          <a:xfrm>
            <a:off x="487680" y="274638"/>
            <a:ext cx="8199120" cy="67024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00"/>
                </a:solidFill>
              </a:rPr>
              <a:t>Latihan Soal (2)</a:t>
            </a:r>
            <a:endParaRPr/>
          </a:p>
        </p:txBody>
      </p:sp>
      <p:sp>
        <p:nvSpPr>
          <p:cNvPr id="428" name="Google Shape;428;p42"/>
          <p:cNvSpPr txBox="1">
            <a:spLocks noGrp="1"/>
          </p:cNvSpPr>
          <p:nvPr>
            <p:ph type="body" idx="1"/>
          </p:nvPr>
        </p:nvSpPr>
        <p:spPr>
          <a:xfrm>
            <a:off x="502920" y="1645920"/>
            <a:ext cx="8183880" cy="448024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0000"/>
              </a:buClr>
              <a:buSzPts val="2800"/>
              <a:buNone/>
            </a:pPr>
            <a:r>
              <a:rPr lang="en-US" sz="2800">
                <a:solidFill>
                  <a:srgbClr val="000000"/>
                </a:solidFill>
              </a:rPr>
              <a:t>2. Buatlah fungsi iteratif dan rekursif untuk mencetak semua bilangan genap di antara a dan b. Sebagai contoh:</a:t>
            </a:r>
            <a:endParaRPr/>
          </a:p>
          <a:p>
            <a:pPr marL="38100" lvl="0" indent="0" algn="just" rtl="0">
              <a:spcBef>
                <a:spcPts val="0"/>
              </a:spcBef>
              <a:spcAft>
                <a:spcPts val="0"/>
              </a:spcAft>
              <a:buClr>
                <a:srgbClr val="000000"/>
              </a:buClr>
              <a:buSzPts val="2800"/>
              <a:buNone/>
            </a:pPr>
            <a:r>
              <a:rPr lang="en-US" sz="2800">
                <a:solidFill>
                  <a:srgbClr val="000000"/>
                </a:solidFill>
              </a:rPr>
              <a:t>		Genap(5,15) = 6, 8, 10, 12, 14</a:t>
            </a:r>
            <a:endParaRPr/>
          </a:p>
          <a:p>
            <a:pPr marL="514350" lvl="0" indent="-514350" algn="just" rtl="0">
              <a:spcBef>
                <a:spcPts val="0"/>
              </a:spcBef>
              <a:spcAft>
                <a:spcPts val="0"/>
              </a:spcAft>
              <a:buClr>
                <a:srgbClr val="000000"/>
              </a:buClr>
              <a:buSzPts val="2800"/>
              <a:buFont typeface="Calibri"/>
              <a:buAutoNum type="alphaLcPeriod"/>
            </a:pPr>
            <a:r>
              <a:rPr lang="en-US" sz="2800">
                <a:solidFill>
                  <a:srgbClr val="000000"/>
                </a:solidFill>
              </a:rPr>
              <a:t>Buatlah tabel telusur, call trace atau call tree untuk Genap(5,15)</a:t>
            </a:r>
            <a:endParaRPr sz="2800">
              <a:solidFill>
                <a:srgbClr val="000000"/>
              </a:solidFill>
            </a:endParaRPr>
          </a:p>
          <a:p>
            <a:pPr marL="514350" lvl="0" indent="-514350" algn="just" rtl="0">
              <a:spcBef>
                <a:spcPts val="0"/>
              </a:spcBef>
              <a:spcAft>
                <a:spcPts val="0"/>
              </a:spcAft>
              <a:buClr>
                <a:srgbClr val="000000"/>
              </a:buClr>
              <a:buSzPts val="2800"/>
              <a:buFont typeface="Calibri"/>
              <a:buAutoNum type="alphaLcPeriod"/>
            </a:pPr>
            <a:r>
              <a:rPr lang="en-US" sz="2800">
                <a:solidFill>
                  <a:srgbClr val="000000"/>
                </a:solidFill>
              </a:rPr>
              <a:t>Buat program Java</a:t>
            </a:r>
            <a:endParaRPr/>
          </a:p>
          <a:p>
            <a:pPr marL="0" lvl="0" indent="0" algn="just" rtl="0">
              <a:spcBef>
                <a:spcPts val="0"/>
              </a:spcBef>
              <a:spcAft>
                <a:spcPts val="0"/>
              </a:spcAft>
              <a:buClr>
                <a:schemeClr val="dk1"/>
              </a:buClr>
              <a:buSzPts val="2800"/>
              <a:buNone/>
            </a:pP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title"/>
          </p:nvPr>
        </p:nvSpPr>
        <p:spPr>
          <a:xfrm>
            <a:off x="457200" y="274638"/>
            <a:ext cx="8229600" cy="80740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Latihan Soal (3)</a:t>
            </a:r>
            <a:endParaRPr sz="4400"/>
          </a:p>
        </p:txBody>
      </p:sp>
      <p:sp>
        <p:nvSpPr>
          <p:cNvPr id="434" name="Google Shape;434;p43"/>
          <p:cNvSpPr txBox="1">
            <a:spLocks noGrp="1"/>
          </p:cNvSpPr>
          <p:nvPr>
            <p:ph type="body" idx="1"/>
          </p:nvPr>
        </p:nvSpPr>
        <p:spPr>
          <a:xfrm>
            <a:off x="457199" y="1249681"/>
            <a:ext cx="8490857" cy="487648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0000"/>
              </a:buClr>
              <a:buSzPts val="2800"/>
              <a:buNone/>
            </a:pPr>
            <a:r>
              <a:rPr lang="en-US" sz="2800">
                <a:solidFill>
                  <a:srgbClr val="000000"/>
                </a:solidFill>
              </a:rPr>
              <a:t>3. Diketahui fungsi koefisien Binomial C(n,k) yang didefinisikan sebagai berikut:</a:t>
            </a:r>
            <a:endParaRPr/>
          </a:p>
          <a:p>
            <a:pPr marL="36512" lvl="0" indent="0" algn="just" rtl="0">
              <a:spcBef>
                <a:spcPts val="0"/>
              </a:spcBef>
              <a:spcAft>
                <a:spcPts val="0"/>
              </a:spcAft>
              <a:buClr>
                <a:srgbClr val="000000"/>
              </a:buClr>
              <a:buSzPts val="2800"/>
              <a:buNone/>
            </a:pPr>
            <a:r>
              <a:rPr lang="en-US" sz="2800">
                <a:solidFill>
                  <a:srgbClr val="000000"/>
                </a:solidFill>
              </a:rPr>
              <a:t>		C(n,0)  =  1				untuk n </a:t>
            </a:r>
            <a:r>
              <a:rPr lang="en-US" sz="2800">
                <a:solidFill>
                  <a:srgbClr val="000000"/>
                </a:solidFill>
                <a:latin typeface="Times New Roman"/>
                <a:ea typeface="Times New Roman"/>
                <a:cs typeface="Times New Roman"/>
                <a:sym typeface="Times New Roman"/>
              </a:rPr>
              <a:t>≥</a:t>
            </a:r>
            <a:r>
              <a:rPr lang="en-US" sz="2800">
                <a:solidFill>
                  <a:srgbClr val="000000"/>
                </a:solidFill>
              </a:rPr>
              <a:t> 0</a:t>
            </a:r>
            <a:endParaRPr/>
          </a:p>
          <a:p>
            <a:pPr marL="36512" lvl="0" indent="0" algn="just" rtl="0">
              <a:spcBef>
                <a:spcPts val="0"/>
              </a:spcBef>
              <a:spcAft>
                <a:spcPts val="0"/>
              </a:spcAft>
              <a:buClr>
                <a:srgbClr val="000000"/>
              </a:buClr>
              <a:buSzPts val="2800"/>
              <a:buNone/>
            </a:pPr>
            <a:r>
              <a:rPr lang="en-US" sz="2800">
                <a:solidFill>
                  <a:srgbClr val="000000"/>
                </a:solidFill>
              </a:rPr>
              <a:t>		C(n,n)  =  1				untuk n </a:t>
            </a:r>
            <a:r>
              <a:rPr lang="en-US" sz="2800">
                <a:solidFill>
                  <a:srgbClr val="000000"/>
                </a:solidFill>
                <a:latin typeface="Times New Roman"/>
                <a:ea typeface="Times New Roman"/>
                <a:cs typeface="Times New Roman"/>
                <a:sym typeface="Times New Roman"/>
              </a:rPr>
              <a:t>≥</a:t>
            </a:r>
            <a:r>
              <a:rPr lang="en-US" sz="2800">
                <a:solidFill>
                  <a:srgbClr val="000000"/>
                </a:solidFill>
              </a:rPr>
              <a:t> 0</a:t>
            </a:r>
            <a:endParaRPr/>
          </a:p>
          <a:p>
            <a:pPr marL="36512" lvl="0" indent="0" algn="just" rtl="0">
              <a:spcBef>
                <a:spcPts val="0"/>
              </a:spcBef>
              <a:spcAft>
                <a:spcPts val="0"/>
              </a:spcAft>
              <a:buClr>
                <a:srgbClr val="000000"/>
              </a:buClr>
              <a:buSzPts val="2800"/>
              <a:buNone/>
            </a:pPr>
            <a:r>
              <a:rPr lang="en-US" sz="2800">
                <a:solidFill>
                  <a:srgbClr val="000000"/>
                </a:solidFill>
              </a:rPr>
              <a:t>		C(n,k)  =  C(n-1, k) + C(n-1, k-1)	untuk n &gt; k &gt; 0</a:t>
            </a:r>
            <a:endParaRPr/>
          </a:p>
          <a:p>
            <a:pPr marL="0" lvl="0" indent="0" algn="just" rtl="0">
              <a:spcBef>
                <a:spcPts val="0"/>
              </a:spcBef>
              <a:spcAft>
                <a:spcPts val="0"/>
              </a:spcAft>
              <a:buClr>
                <a:srgbClr val="000000"/>
              </a:buClr>
              <a:buSzPts val="2800"/>
              <a:buNone/>
            </a:pPr>
            <a:r>
              <a:rPr lang="en-US" sz="2800">
                <a:solidFill>
                  <a:srgbClr val="000000"/>
                </a:solidFill>
              </a:rPr>
              <a:t>3.a. Buat fungsi iteratif dan rekursif untuk menghitung koefisien Binomial ini.</a:t>
            </a:r>
            <a:endParaRPr/>
          </a:p>
          <a:p>
            <a:pPr marL="0" lvl="0" indent="0" algn="just" rtl="0">
              <a:spcBef>
                <a:spcPts val="0"/>
              </a:spcBef>
              <a:spcAft>
                <a:spcPts val="0"/>
              </a:spcAft>
              <a:buClr>
                <a:srgbClr val="000000"/>
              </a:buClr>
              <a:buSzPts val="2800"/>
              <a:buNone/>
            </a:pPr>
            <a:r>
              <a:rPr lang="en-US" sz="2800">
                <a:solidFill>
                  <a:srgbClr val="000000"/>
                </a:solidFill>
              </a:rPr>
              <a:t>3.b. Buat trace table  dan call trace/call tree untuk C(5,3)</a:t>
            </a:r>
            <a:endParaRPr sz="2800">
              <a:solidFill>
                <a:srgbClr val="000000"/>
              </a:solidFill>
            </a:endParaRPr>
          </a:p>
          <a:p>
            <a:pPr marL="0" lvl="0" indent="0" algn="just" rtl="0">
              <a:spcBef>
                <a:spcPts val="0"/>
              </a:spcBef>
              <a:spcAft>
                <a:spcPts val="0"/>
              </a:spcAft>
              <a:buClr>
                <a:srgbClr val="000000"/>
              </a:buClr>
              <a:buSzPts val="2800"/>
              <a:buNone/>
            </a:pPr>
            <a:r>
              <a:rPr lang="en-US" sz="2800">
                <a:solidFill>
                  <a:srgbClr val="000000"/>
                </a:solidFill>
              </a:rPr>
              <a:t>3.c. Buat program Java</a:t>
            </a:r>
            <a:endParaRPr sz="2800">
              <a:solidFill>
                <a:srgbClr val="000000"/>
              </a:solidFill>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Latihan Soal (4)</a:t>
            </a:r>
            <a:endParaRPr sz="4400"/>
          </a:p>
        </p:txBody>
      </p:sp>
      <p:sp>
        <p:nvSpPr>
          <p:cNvPr id="440" name="Google Shape;440;p44"/>
          <p:cNvSpPr txBox="1">
            <a:spLocks noGrp="1"/>
          </p:cNvSpPr>
          <p:nvPr>
            <p:ph type="body" idx="1"/>
          </p:nvPr>
        </p:nvSpPr>
        <p:spPr>
          <a:xfrm>
            <a:off x="457200" y="975361"/>
            <a:ext cx="8229600" cy="515080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None/>
            </a:pPr>
            <a:r>
              <a:rPr lang="en-US" sz="2800"/>
              <a:t>4. Diketahui fungsi untuk menghitung nilai pembagi terbesar (gcd – greatest common divisor) sebagai berikut:</a:t>
            </a:r>
            <a:endParaRPr/>
          </a:p>
          <a:p>
            <a:pPr marL="36512" marR="0" lvl="0" indent="0" algn="just" rtl="0">
              <a:spcBef>
                <a:spcPts val="0"/>
              </a:spcBef>
              <a:spcAft>
                <a:spcPts val="0"/>
              </a:spcAft>
              <a:buClr>
                <a:schemeClr val="dk1"/>
              </a:buClr>
              <a:buSzPts val="2800"/>
              <a:buNone/>
            </a:pPr>
            <a:r>
              <a:rPr lang="en-US" sz="2800"/>
              <a:t>	gcd(x,y)  =  y			;  y &lt;= x  dan  x mod y = 0 </a:t>
            </a:r>
            <a:endParaRPr/>
          </a:p>
          <a:p>
            <a:pPr marL="36512" marR="0" lvl="0" indent="0" algn="just" rtl="0">
              <a:spcBef>
                <a:spcPts val="0"/>
              </a:spcBef>
              <a:spcAft>
                <a:spcPts val="0"/>
              </a:spcAft>
              <a:buClr>
                <a:schemeClr val="dk1"/>
              </a:buClr>
              <a:buSzPts val="2800"/>
              <a:buNone/>
            </a:pPr>
            <a:r>
              <a:rPr lang="en-US" sz="2800"/>
              <a:t>	gcd(x,y)  =  gcd(y,x)		;  x &lt; y</a:t>
            </a:r>
            <a:endParaRPr/>
          </a:p>
          <a:p>
            <a:pPr marL="36512" marR="0" lvl="0" indent="0" algn="just" rtl="0">
              <a:spcBef>
                <a:spcPts val="0"/>
              </a:spcBef>
              <a:spcAft>
                <a:spcPts val="0"/>
              </a:spcAft>
              <a:buClr>
                <a:schemeClr val="dk1"/>
              </a:buClr>
              <a:buSzPts val="2800"/>
              <a:buNone/>
            </a:pPr>
            <a:r>
              <a:rPr lang="en-US" sz="2800"/>
              <a:t>	gcd(x,y)  =  gcd(y, x mod y) 	;  selain di atas</a:t>
            </a:r>
            <a:endParaRPr/>
          </a:p>
          <a:p>
            <a:pPr marL="228600" marR="0" lvl="0" indent="-50800" algn="just" rtl="0">
              <a:spcBef>
                <a:spcPts val="0"/>
              </a:spcBef>
              <a:spcAft>
                <a:spcPts val="0"/>
              </a:spcAft>
              <a:buClr>
                <a:schemeClr val="dk1"/>
              </a:buClr>
              <a:buSzPts val="2800"/>
              <a:buNone/>
            </a:pPr>
            <a:endParaRPr sz="2800"/>
          </a:p>
          <a:p>
            <a:pPr marL="0" marR="0" lvl="0" indent="0" algn="just" rtl="0">
              <a:spcBef>
                <a:spcPts val="0"/>
              </a:spcBef>
              <a:spcAft>
                <a:spcPts val="0"/>
              </a:spcAft>
              <a:buClr>
                <a:schemeClr val="dk1"/>
              </a:buClr>
              <a:buSzPts val="2800"/>
              <a:buNone/>
            </a:pPr>
            <a:r>
              <a:rPr lang="en-US" sz="2800"/>
              <a:t>4.a. Buat fungsi iteratif dan rekursif untuk fungsi di atas.</a:t>
            </a:r>
            <a:endParaRPr/>
          </a:p>
          <a:p>
            <a:pPr marL="0" marR="0" lvl="0" indent="0" algn="just" rtl="0">
              <a:spcBef>
                <a:spcPts val="0"/>
              </a:spcBef>
              <a:spcAft>
                <a:spcPts val="0"/>
              </a:spcAft>
              <a:buClr>
                <a:schemeClr val="dk1"/>
              </a:buClr>
              <a:buSzPts val="2800"/>
              <a:buNone/>
            </a:pPr>
            <a:r>
              <a:rPr lang="en-US" sz="2800"/>
              <a:t>4.b. Buat trace tabel dan call trace/call tree untuk gcd(254, 16)</a:t>
            </a:r>
            <a:endParaRPr sz="2800"/>
          </a:p>
          <a:p>
            <a:pPr marL="0" marR="0" lvl="0" indent="0" algn="just" rtl="0">
              <a:spcBef>
                <a:spcPts val="0"/>
              </a:spcBef>
              <a:spcAft>
                <a:spcPts val="0"/>
              </a:spcAft>
              <a:buClr>
                <a:schemeClr val="dk1"/>
              </a:buClr>
              <a:buSzPts val="2800"/>
              <a:buNone/>
            </a:pPr>
            <a:r>
              <a:rPr lang="en-US" sz="2800"/>
              <a:t>4.c. Buat program Java</a:t>
            </a:r>
            <a:endParaRPr/>
          </a:p>
          <a:p>
            <a:pPr marL="0" marR="0" lvl="0" indent="0" algn="just" rtl="0">
              <a:spcBef>
                <a:spcPts val="0"/>
              </a:spcBef>
              <a:spcAft>
                <a:spcPts val="0"/>
              </a:spcAft>
              <a:buClr>
                <a:schemeClr val="dk1"/>
              </a:buClr>
              <a:buSzPts val="2800"/>
              <a:buNone/>
            </a:pPr>
            <a:endParaRPr sz="2800"/>
          </a:p>
          <a:p>
            <a:pPr marL="420688" lvl="0" indent="-268288" algn="l" rtl="0">
              <a:spcBef>
                <a:spcPts val="480"/>
              </a:spcBef>
              <a:spcAft>
                <a:spcPts val="0"/>
              </a:spcAft>
              <a:buClr>
                <a:schemeClr val="dk1"/>
              </a:buClr>
              <a:buSzPts val="2400"/>
              <a:buNone/>
            </a:pP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Latihan Soal (5)</a:t>
            </a:r>
            <a:endParaRPr sz="3600"/>
          </a:p>
        </p:txBody>
      </p:sp>
      <p:pic>
        <p:nvPicPr>
          <p:cNvPr id="446" name="Google Shape;446;p45"/>
          <p:cNvPicPr preferRelativeResize="0"/>
          <p:nvPr/>
        </p:nvPicPr>
        <p:blipFill rotWithShape="1">
          <a:blip r:embed="rId3">
            <a:alphaModFix/>
          </a:blip>
          <a:srcRect/>
          <a:stretch/>
        </p:blipFill>
        <p:spPr>
          <a:xfrm>
            <a:off x="3352800" y="2362200"/>
            <a:ext cx="1939366" cy="1030288"/>
          </a:xfrm>
          <a:prstGeom prst="rect">
            <a:avLst/>
          </a:prstGeom>
          <a:noFill/>
          <a:ln>
            <a:noFill/>
          </a:ln>
        </p:spPr>
      </p:pic>
      <p:sp>
        <p:nvSpPr>
          <p:cNvPr id="447" name="Google Shape;447;p45"/>
          <p:cNvSpPr txBox="1">
            <a:spLocks noGrp="1"/>
          </p:cNvSpPr>
          <p:nvPr>
            <p:ph type="body" idx="4294967295"/>
          </p:nvPr>
        </p:nvSpPr>
        <p:spPr>
          <a:xfrm>
            <a:off x="882333" y="1447800"/>
            <a:ext cx="7773987" cy="44348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2800"/>
              <a:buFont typeface="Calibri"/>
              <a:buNone/>
            </a:pPr>
            <a:r>
              <a:rPr lang="en-US" sz="2800"/>
              <a:t>5. Definisikan fungsi berikut secara iteratif dan rekursif</a:t>
            </a:r>
            <a:endParaRPr sz="2800"/>
          </a:p>
          <a:p>
            <a:pPr marL="0" lvl="0" indent="0" algn="l" rtl="0">
              <a:spcBef>
                <a:spcPts val="560"/>
              </a:spcBef>
              <a:spcAft>
                <a:spcPts val="0"/>
              </a:spcAft>
              <a:buClr>
                <a:srgbClr val="FFFF00"/>
              </a:buClr>
              <a:buSzPts val="2800"/>
              <a:buFont typeface="Calibri"/>
              <a:buNone/>
            </a:pPr>
            <a:endParaRPr sz="2800"/>
          </a:p>
          <a:p>
            <a:pPr marL="0" lvl="0" indent="0" algn="l" rtl="0">
              <a:spcBef>
                <a:spcPts val="560"/>
              </a:spcBef>
              <a:spcAft>
                <a:spcPts val="0"/>
              </a:spcAft>
              <a:buClr>
                <a:srgbClr val="FFFF00"/>
              </a:buClr>
              <a:buSzPts val="2800"/>
              <a:buFont typeface="Calibri"/>
              <a:buNone/>
            </a:pPr>
            <a:endParaRPr sz="2800"/>
          </a:p>
          <a:p>
            <a:pPr marL="0" lvl="0" indent="0" algn="l" rtl="0">
              <a:spcBef>
                <a:spcPts val="560"/>
              </a:spcBef>
              <a:spcAft>
                <a:spcPts val="0"/>
              </a:spcAft>
              <a:buClr>
                <a:srgbClr val="FFFF00"/>
              </a:buClr>
              <a:buSzPts val="2800"/>
              <a:buFont typeface="Calibri"/>
              <a:buNone/>
            </a:pPr>
            <a:endParaRPr sz="2800"/>
          </a:p>
          <a:p>
            <a:pPr marL="0" lvl="0" indent="0" algn="just" rtl="0">
              <a:spcBef>
                <a:spcPts val="0"/>
              </a:spcBef>
              <a:spcAft>
                <a:spcPts val="0"/>
              </a:spcAft>
              <a:buClr>
                <a:srgbClr val="000000"/>
              </a:buClr>
              <a:buSzPts val="2800"/>
              <a:buNone/>
            </a:pPr>
            <a:r>
              <a:rPr lang="en-US" sz="2800">
                <a:solidFill>
                  <a:srgbClr val="000000"/>
                </a:solidFill>
              </a:rPr>
              <a:t>5.a. Buat trace tabel dan call trace/call tree untuk f(7)</a:t>
            </a:r>
            <a:endParaRPr/>
          </a:p>
          <a:p>
            <a:pPr marL="0" lvl="0" indent="0" algn="just" rtl="0">
              <a:spcBef>
                <a:spcPts val="0"/>
              </a:spcBef>
              <a:spcAft>
                <a:spcPts val="0"/>
              </a:spcAft>
              <a:buClr>
                <a:srgbClr val="000000"/>
              </a:buClr>
              <a:buSzPts val="2800"/>
              <a:buNone/>
            </a:pPr>
            <a:r>
              <a:rPr lang="en-US" sz="2800">
                <a:solidFill>
                  <a:srgbClr val="000000"/>
                </a:solidFill>
              </a:rPr>
              <a:t>5.b. Buat program Java</a:t>
            </a:r>
            <a:endParaRPr/>
          </a:p>
          <a:p>
            <a:pPr marL="0" lvl="0" indent="0" algn="l" rtl="0">
              <a:spcBef>
                <a:spcPts val="560"/>
              </a:spcBef>
              <a:spcAft>
                <a:spcPts val="0"/>
              </a:spcAft>
              <a:buClr>
                <a:srgbClr val="FFFF00"/>
              </a:buClr>
              <a:buSzPts val="2800"/>
              <a:buFont typeface="Calibri"/>
              <a:buNone/>
            </a:pPr>
            <a:endParaRPr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solidFill>
                  <a:srgbClr val="000000"/>
                </a:solidFill>
              </a:rPr>
              <a:t>Latihan Soal (6)</a:t>
            </a:r>
            <a:endParaRPr/>
          </a:p>
        </p:txBody>
      </p:sp>
      <p:sp>
        <p:nvSpPr>
          <p:cNvPr id="453" name="Google Shape;453;p46"/>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None/>
            </a:pPr>
            <a:r>
              <a:rPr lang="en-US" sz="2800"/>
              <a:t>6. Diketahui array yang berisi sederetan bilangan. Buatlah fungsi rekursif dan iteratif untuk membalikkan urutan dari deretan bilangan tadi. Contoh:</a:t>
            </a:r>
            <a:endParaRPr/>
          </a:p>
          <a:p>
            <a:pPr marL="266700" marR="0" lvl="0" indent="-266700" algn="just" rtl="0">
              <a:spcBef>
                <a:spcPts val="0"/>
              </a:spcBef>
              <a:spcAft>
                <a:spcPts val="0"/>
              </a:spcAft>
              <a:buClr>
                <a:schemeClr val="dk1"/>
              </a:buClr>
              <a:buSzPts val="2800"/>
              <a:buChar char="•"/>
            </a:pPr>
            <a:r>
              <a:rPr lang="en-US" sz="2800"/>
              <a:t>Input:	1, 2, 3, 4, 5, 6</a:t>
            </a:r>
            <a:endParaRPr/>
          </a:p>
          <a:p>
            <a:pPr marL="266700" marR="0" lvl="0" indent="-266700" algn="just" rtl="0">
              <a:spcBef>
                <a:spcPts val="0"/>
              </a:spcBef>
              <a:spcAft>
                <a:spcPts val="0"/>
              </a:spcAft>
              <a:buClr>
                <a:schemeClr val="dk1"/>
              </a:buClr>
              <a:buSzPts val="2800"/>
              <a:buChar char="•"/>
            </a:pPr>
            <a:r>
              <a:rPr lang="en-US" sz="2800"/>
              <a:t>Output:	6, 5, 4, 3, 2, 1</a:t>
            </a:r>
            <a:endParaRPr sz="2800"/>
          </a:p>
          <a:p>
            <a:pPr marL="0" marR="0" lvl="0" indent="0" algn="just" rtl="0">
              <a:spcBef>
                <a:spcPts val="0"/>
              </a:spcBef>
              <a:spcAft>
                <a:spcPts val="0"/>
              </a:spcAft>
              <a:buClr>
                <a:schemeClr val="dk1"/>
              </a:buClr>
              <a:buSzPts val="2800"/>
              <a:buNone/>
            </a:pPr>
            <a:endParaRPr sz="2800"/>
          </a:p>
          <a:p>
            <a:pPr marL="0" lvl="0" indent="0" algn="just" rtl="0">
              <a:spcBef>
                <a:spcPts val="0"/>
              </a:spcBef>
              <a:spcAft>
                <a:spcPts val="0"/>
              </a:spcAft>
              <a:buClr>
                <a:srgbClr val="000000"/>
              </a:buClr>
              <a:buSzPts val="2800"/>
              <a:buNone/>
            </a:pPr>
            <a:r>
              <a:rPr lang="en-US" sz="2800">
                <a:solidFill>
                  <a:srgbClr val="000000"/>
                </a:solidFill>
              </a:rPr>
              <a:t>6.a. Buat trace tabel dan call trace/call tree untuk contoh di atas</a:t>
            </a:r>
            <a:endParaRPr sz="2800">
              <a:solidFill>
                <a:srgbClr val="000000"/>
              </a:solidFill>
            </a:endParaRPr>
          </a:p>
          <a:p>
            <a:pPr marL="0" lvl="0" indent="0" algn="just" rtl="0">
              <a:spcBef>
                <a:spcPts val="0"/>
              </a:spcBef>
              <a:spcAft>
                <a:spcPts val="0"/>
              </a:spcAft>
              <a:buClr>
                <a:srgbClr val="000000"/>
              </a:buClr>
              <a:buSzPts val="2800"/>
              <a:buNone/>
            </a:pPr>
            <a:r>
              <a:rPr lang="en-US" sz="2800">
                <a:solidFill>
                  <a:srgbClr val="000000"/>
                </a:solidFill>
              </a:rPr>
              <a:t>6.b. Buat program Java</a:t>
            </a:r>
            <a:endParaRPr/>
          </a:p>
          <a:p>
            <a:pPr marL="0" marR="0" lvl="0" indent="0" algn="just" rtl="0">
              <a:spcBef>
                <a:spcPts val="0"/>
              </a:spcBef>
              <a:spcAft>
                <a:spcPts val="0"/>
              </a:spcAft>
              <a:buClr>
                <a:schemeClr val="dk1"/>
              </a:buClr>
              <a:buSzPts val="2800"/>
              <a:buNone/>
            </a:pP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 1 (Teori)</a:t>
            </a:r>
            <a:endParaRPr/>
          </a:p>
        </p:txBody>
      </p:sp>
      <p:sp>
        <p:nvSpPr>
          <p:cNvPr id="459" name="Google Shape;459;p47"/>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Font typeface="Calibri"/>
              <a:buChar char="-"/>
            </a:pPr>
            <a:r>
              <a:rPr lang="en-US"/>
              <a:t>Kelompok nomor ganjil: no 1a dan 3a, 3b</a:t>
            </a:r>
            <a:endParaRPr/>
          </a:p>
          <a:p>
            <a:pPr marL="420688" lvl="0" indent="-420688" algn="l" rtl="0">
              <a:spcBef>
                <a:spcPts val="780"/>
              </a:spcBef>
              <a:spcAft>
                <a:spcPts val="0"/>
              </a:spcAft>
              <a:buClr>
                <a:schemeClr val="dk1"/>
              </a:buClr>
              <a:buSzPts val="3900"/>
              <a:buFont typeface="Calibri"/>
              <a:buChar char="-"/>
            </a:pPr>
            <a:r>
              <a:rPr lang="en-US"/>
              <a:t>Kelompok nomor genap: no 2a dan 5a </a:t>
            </a:r>
            <a:endParaRPr/>
          </a:p>
          <a:p>
            <a:pPr marL="420688" lvl="0" indent="-173037" algn="l" rtl="0">
              <a:spcBef>
                <a:spcPts val="780"/>
              </a:spcBef>
              <a:spcAft>
                <a:spcPts val="0"/>
              </a:spcAft>
              <a:buClr>
                <a:schemeClr val="dk1"/>
              </a:buClr>
              <a:buSzPts val="3900"/>
              <a:buFont typeface="Calibri"/>
              <a:buNone/>
            </a:pPr>
            <a:endParaRPr/>
          </a:p>
          <a:p>
            <a:pPr marL="0" lvl="0" indent="0" algn="l" rtl="0">
              <a:spcBef>
                <a:spcPts val="780"/>
              </a:spcBef>
              <a:spcAft>
                <a:spcPts val="0"/>
              </a:spcAft>
              <a:buClr>
                <a:schemeClr val="dk1"/>
              </a:buClr>
              <a:buSzPts val="3900"/>
              <a:buNone/>
            </a:pPr>
            <a:r>
              <a:rPr lang="en-US"/>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Praktikum Java</a:t>
            </a:r>
            <a:endParaRPr/>
          </a:p>
        </p:txBody>
      </p:sp>
      <p:sp>
        <p:nvSpPr>
          <p:cNvPr id="465" name="Google Shape;465;p48"/>
          <p:cNvSpPr txBox="1">
            <a:spLocks noGrp="1"/>
          </p:cNvSpPr>
          <p:nvPr>
            <p:ph type="body" idx="1"/>
          </p:nvPr>
        </p:nvSpPr>
        <p:spPr>
          <a:xfrm>
            <a:off x="457200" y="1166018"/>
            <a:ext cx="8229600" cy="4973525"/>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800"/>
              <a:buChar char="•"/>
            </a:pPr>
            <a:r>
              <a:rPr lang="en-US" sz="2800"/>
              <a:t>Buat program Java untuk soal- soal di atas</a:t>
            </a:r>
            <a:endParaRPr sz="2800"/>
          </a:p>
          <a:p>
            <a:pPr marL="420688" lvl="0" indent="-420688" algn="l" rtl="0">
              <a:spcBef>
                <a:spcPts val="560"/>
              </a:spcBef>
              <a:spcAft>
                <a:spcPts val="0"/>
              </a:spcAft>
              <a:buClr>
                <a:schemeClr val="dk1"/>
              </a:buClr>
              <a:buSzPts val="2800"/>
              <a:buChar char="•"/>
            </a:pPr>
            <a:r>
              <a:rPr lang="en-US" sz="2800"/>
              <a:t>Berikan input yang sesuai dan tampilkan output nya</a:t>
            </a:r>
            <a:endParaRPr sz="2800"/>
          </a:p>
          <a:p>
            <a:pPr marL="420688" lvl="0" indent="-420688" algn="l" rtl="0">
              <a:spcBef>
                <a:spcPts val="560"/>
              </a:spcBef>
              <a:spcAft>
                <a:spcPts val="0"/>
              </a:spcAft>
              <a:buClr>
                <a:schemeClr val="dk1"/>
              </a:buClr>
              <a:buSzPts val="2800"/>
              <a:buChar char="•"/>
            </a:pPr>
            <a:r>
              <a:rPr lang="en-US" sz="2800"/>
              <a:t>Semua jawaban program dikopi ke Notepad (format .txt) dan setiap kelompok hanya mengumpulkan 1 file program (hanya ketua kelompok)</a:t>
            </a:r>
            <a:endParaRPr/>
          </a:p>
          <a:p>
            <a:pPr marL="420688" lvl="0" indent="-420688" algn="l" rtl="0">
              <a:spcBef>
                <a:spcPts val="560"/>
              </a:spcBef>
              <a:spcAft>
                <a:spcPts val="0"/>
              </a:spcAft>
              <a:buClr>
                <a:schemeClr val="dk1"/>
              </a:buClr>
              <a:buSzPts val="2800"/>
              <a:buChar char="•"/>
            </a:pPr>
            <a:r>
              <a:rPr lang="en-US" sz="2800"/>
              <a:t>Tuliskan no Kelompok serta nama dan NIM dari seluruh anggota kelompok di awal file Program</a:t>
            </a:r>
            <a:endParaRPr/>
          </a:p>
          <a:p>
            <a:pPr marL="420688" lvl="0" indent="-420688" algn="l" rtl="0">
              <a:spcBef>
                <a:spcPts val="560"/>
              </a:spcBef>
              <a:spcAft>
                <a:spcPts val="0"/>
              </a:spcAft>
              <a:buClr>
                <a:schemeClr val="dk1"/>
              </a:buClr>
              <a:buSzPts val="2800"/>
              <a:buChar char="•"/>
            </a:pPr>
            <a:r>
              <a:rPr lang="en-US" sz="2800"/>
              <a:t>File notepad dikumpulkan ke Ms Team Assignment sebelum praktikum minggu berikut dimulai.</a:t>
            </a:r>
            <a:endParaRPr/>
          </a:p>
          <a:p>
            <a:pPr marL="420688" lvl="0" indent="-242887" algn="l" rtl="0">
              <a:spcBef>
                <a:spcPts val="560"/>
              </a:spcBef>
              <a:spcAft>
                <a:spcPts val="0"/>
              </a:spcAft>
              <a:buClr>
                <a:schemeClr val="dk1"/>
              </a:buClr>
              <a:buSzPts val="2800"/>
              <a:buNone/>
            </a:pPr>
            <a:endParaRPr sz="2800"/>
          </a:p>
          <a:p>
            <a:pPr marL="0" lvl="0" indent="0" algn="l" rtl="0">
              <a:spcBef>
                <a:spcPts val="780"/>
              </a:spcBef>
              <a:spcAft>
                <a:spcPts val="0"/>
              </a:spcAft>
              <a:buClr>
                <a:schemeClr val="dk1"/>
              </a:buClr>
              <a:buSzPts val="3900"/>
              <a:buNone/>
            </a:pP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 1 Praktikum</a:t>
            </a:r>
            <a:endParaRPr/>
          </a:p>
        </p:txBody>
      </p:sp>
      <p:sp>
        <p:nvSpPr>
          <p:cNvPr id="471" name="Google Shape;471;p49"/>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Font typeface="Calibri"/>
              <a:buChar char="-"/>
            </a:pPr>
            <a:r>
              <a:rPr lang="en-US"/>
              <a:t>Kelompok nomor ganjil: no 1b dan 3c</a:t>
            </a:r>
            <a:endParaRPr/>
          </a:p>
          <a:p>
            <a:pPr marL="420688" lvl="0" indent="-420688" algn="l" rtl="0">
              <a:spcBef>
                <a:spcPts val="780"/>
              </a:spcBef>
              <a:spcAft>
                <a:spcPts val="0"/>
              </a:spcAft>
              <a:buClr>
                <a:schemeClr val="dk1"/>
              </a:buClr>
              <a:buSzPts val="3900"/>
              <a:buFont typeface="Calibri"/>
              <a:buChar char="-"/>
            </a:pPr>
            <a:r>
              <a:rPr lang="en-US"/>
              <a:t>Kelompok nomor genap: no 2b dan 5b </a:t>
            </a:r>
            <a:endParaRPr/>
          </a:p>
          <a:p>
            <a:pPr marL="420688" lvl="0" indent="-173037" algn="l" rtl="0">
              <a:spcBef>
                <a:spcPts val="780"/>
              </a:spcBef>
              <a:spcAft>
                <a:spcPts val="0"/>
              </a:spcAft>
              <a:buClr>
                <a:schemeClr val="dk1"/>
              </a:buClr>
              <a:buSzPts val="3900"/>
              <a:buFont typeface="Calibri"/>
              <a:buNone/>
            </a:pPr>
            <a:endParaRPr/>
          </a:p>
          <a:p>
            <a:pPr marL="0" lvl="0" indent="0" algn="l" rtl="0">
              <a:spcBef>
                <a:spcPts val="780"/>
              </a:spcBef>
              <a:spcAft>
                <a:spcPts val="0"/>
              </a:spcAft>
              <a:buClr>
                <a:schemeClr val="dk1"/>
              </a:buClr>
              <a:buSzPts val="3900"/>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a:t>Contoh Fungsi Rekursif</a:t>
            </a:r>
            <a:endParaRPr sz="4400"/>
          </a:p>
        </p:txBody>
      </p:sp>
      <p:sp>
        <p:nvSpPr>
          <p:cNvPr id="194" name="Google Shape;194;p5"/>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Void Pesan_Rekursif(n)</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	1.  if (n &gt;=1)</a:t>
            </a:r>
            <a:endParaRPr sz="3200">
              <a:latin typeface="Times New Roman"/>
              <a:ea typeface="Times New Roman"/>
              <a:cs typeface="Times New Roman"/>
              <a:sym typeface="Times New Roman"/>
            </a:endParaRPr>
          </a:p>
          <a:p>
            <a:pPr marL="493712" marR="0" lvl="0" indent="0" algn="just" rtl="0">
              <a:spcBef>
                <a:spcPts val="0"/>
              </a:spcBef>
              <a:spcAft>
                <a:spcPts val="0"/>
              </a:spcAft>
              <a:buClr>
                <a:schemeClr val="dk1"/>
              </a:buClr>
              <a:buSzPts val="3200"/>
              <a:buNone/>
            </a:pPr>
            <a:r>
              <a:rPr lang="en-US" sz="3200">
                <a:latin typeface="Verdana"/>
                <a:ea typeface="Verdana"/>
                <a:cs typeface="Verdana"/>
                <a:sym typeface="Verdana"/>
              </a:rPr>
              <a:t>		{</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			1.a.	Write (“Ini adalah</a:t>
            </a:r>
            <a:endParaRPr sz="3200">
              <a:latin typeface="Verdana"/>
              <a:ea typeface="Verdana"/>
              <a:cs typeface="Verdana"/>
              <a:sym typeface="Verdana"/>
            </a:endParaRPr>
          </a:p>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 					fungsi rekursif”)</a:t>
            </a:r>
            <a:endParaRPr sz="3200">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3200"/>
              <a:buNone/>
            </a:pPr>
            <a:r>
              <a:rPr lang="en-US" sz="3200">
                <a:latin typeface="Verdana"/>
                <a:ea typeface="Verdana"/>
                <a:cs typeface="Verdana"/>
                <a:sym typeface="Verdana"/>
              </a:rPr>
              <a:t>			1.b.	Pesan_Rekursif(n-1)</a:t>
            </a:r>
            <a:endParaRPr sz="3200">
              <a:latin typeface="Times New Roman"/>
              <a:ea typeface="Times New Roman"/>
              <a:cs typeface="Times New Roman"/>
              <a:sym typeface="Times New Roman"/>
            </a:endParaRPr>
          </a:p>
          <a:p>
            <a:pPr marL="493712" marR="0" lvl="0" indent="0" algn="just" rtl="0">
              <a:spcBef>
                <a:spcPts val="0"/>
              </a:spcBef>
              <a:spcAft>
                <a:spcPts val="0"/>
              </a:spcAft>
              <a:buClr>
                <a:schemeClr val="dk1"/>
              </a:buClr>
              <a:buSzPts val="3200"/>
              <a:buNone/>
            </a:pPr>
            <a:r>
              <a:rPr lang="en-US" sz="3200">
                <a:latin typeface="Verdana"/>
                <a:ea typeface="Verdana"/>
                <a:cs typeface="Verdana"/>
                <a:sym typeface="Verdana"/>
              </a:rPr>
              <a:t>		}</a:t>
            </a:r>
            <a:endParaRPr sz="3200">
              <a:latin typeface="Times New Roman"/>
              <a:ea typeface="Times New Roman"/>
              <a:cs typeface="Times New Roman"/>
              <a:sym typeface="Times New Roman"/>
            </a:endParaRPr>
          </a:p>
          <a:p>
            <a:pPr marL="493712" marR="0" lvl="0" indent="0" algn="just" rtl="0">
              <a:spcBef>
                <a:spcPts val="0"/>
              </a:spcBef>
              <a:spcAft>
                <a:spcPts val="0"/>
              </a:spcAft>
              <a:buClr>
                <a:schemeClr val="dk1"/>
              </a:buClr>
              <a:buSzPts val="3200"/>
              <a:buNone/>
            </a:pPr>
            <a:r>
              <a:rPr lang="en-US" sz="3200">
                <a:latin typeface="Verdana"/>
                <a:ea typeface="Verdana"/>
                <a:cs typeface="Verdana"/>
                <a:sym typeface="Verdana"/>
              </a:rPr>
              <a:t>}</a:t>
            </a:r>
            <a:endParaRPr sz="3200">
              <a:latin typeface="Times New Roman"/>
              <a:ea typeface="Times New Roman"/>
              <a:cs typeface="Times New Roman"/>
              <a:sym typeface="Times New Roman"/>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0"/>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TERIMAKASIH</a:t>
            </a:r>
            <a:endParaRPr/>
          </a:p>
        </p:txBody>
      </p:sp>
      <p:sp>
        <p:nvSpPr>
          <p:cNvPr id="477" name="Google Shape;477;p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462"/>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457200" y="274638"/>
            <a:ext cx="8229600" cy="28924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Penjelasan </a:t>
            </a:r>
            <a:endParaRPr sz="4000"/>
          </a:p>
        </p:txBody>
      </p:sp>
      <p:sp>
        <p:nvSpPr>
          <p:cNvPr id="200" name="Google Shape;200;p6"/>
          <p:cNvSpPr txBox="1">
            <a:spLocks noGrp="1"/>
          </p:cNvSpPr>
          <p:nvPr>
            <p:ph type="body" idx="1"/>
          </p:nvPr>
        </p:nvSpPr>
        <p:spPr>
          <a:xfrm>
            <a:off x="457200" y="883921"/>
            <a:ext cx="8229600" cy="5242244"/>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2400"/>
              <a:buChar char="•"/>
            </a:pPr>
            <a:r>
              <a:rPr lang="en-US" sz="2400"/>
              <a:t>fungsi tidak mengandung statement FOR  tetapi terdapat pemanggilan fungsi Pesan_Rekursif (n-1) pada langkah 1.b </a:t>
            </a:r>
            <a:endParaRPr/>
          </a:p>
          <a:p>
            <a:pPr marL="0" lvl="0" indent="0" algn="l" rtl="0">
              <a:spcBef>
                <a:spcPts val="480"/>
              </a:spcBef>
              <a:spcAft>
                <a:spcPts val="0"/>
              </a:spcAft>
              <a:buClr>
                <a:schemeClr val="dk1"/>
              </a:buClr>
              <a:buSzPts val="2400"/>
              <a:buNone/>
            </a:pPr>
            <a:r>
              <a:rPr lang="en-US" sz="2400"/>
              <a:t>	🡺 pemanggilan fungsi secara rekursif</a:t>
            </a:r>
            <a:endParaRPr sz="2400"/>
          </a:p>
          <a:p>
            <a:pPr marL="420688" lvl="0" indent="-420688" algn="l" rtl="0">
              <a:spcBef>
                <a:spcPts val="480"/>
              </a:spcBef>
              <a:spcAft>
                <a:spcPts val="0"/>
              </a:spcAft>
              <a:buClr>
                <a:schemeClr val="dk1"/>
              </a:buClr>
              <a:buSzPts val="2400"/>
              <a:buFont typeface="Noto Sans Symbols"/>
              <a:buChar char="🡺"/>
            </a:pPr>
            <a:r>
              <a:rPr lang="en-US" sz="2400"/>
              <a:t>fungsi yang memanggil dirinya sendiri. </a:t>
            </a:r>
            <a:endParaRPr sz="2400"/>
          </a:p>
          <a:p>
            <a:pPr marL="420688" lvl="0" indent="-420688" algn="l" rtl="0">
              <a:spcBef>
                <a:spcPts val="480"/>
              </a:spcBef>
              <a:spcAft>
                <a:spcPts val="0"/>
              </a:spcAft>
              <a:buClr>
                <a:schemeClr val="dk1"/>
              </a:buClr>
              <a:buSzPts val="2400"/>
              <a:buFont typeface="Noto Sans Symbols"/>
              <a:buChar char="🡺"/>
            </a:pPr>
            <a:r>
              <a:rPr lang="en-US" sz="2400"/>
              <a:t>ada perbedaan antara parameter fungsi yang di dalam (lihat statement no 1.b.) dengan parameter fungsi pada definisi fungsi. </a:t>
            </a:r>
            <a:endParaRPr sz="2400"/>
          </a:p>
          <a:p>
            <a:pPr marL="420688" lvl="0" indent="-420688" algn="l" rtl="0">
              <a:spcBef>
                <a:spcPts val="480"/>
              </a:spcBef>
              <a:spcAft>
                <a:spcPts val="0"/>
              </a:spcAft>
              <a:buClr>
                <a:schemeClr val="dk1"/>
              </a:buClr>
              <a:buSzPts val="2400"/>
              <a:buFont typeface="Noto Sans Symbols"/>
              <a:buChar char="🡺"/>
            </a:pPr>
            <a:r>
              <a:rPr lang="en-US" sz="2400"/>
              <a:t>Parameter fungsi yang di dalam, range-nya yang lebih kecil, yaitu (n – 1). </a:t>
            </a:r>
            <a:endParaRPr sz="2400"/>
          </a:p>
          <a:p>
            <a:pPr marL="420688" lvl="0" indent="-420688" algn="l" rtl="0">
              <a:spcBef>
                <a:spcPts val="480"/>
              </a:spcBef>
              <a:spcAft>
                <a:spcPts val="0"/>
              </a:spcAft>
              <a:buClr>
                <a:schemeClr val="dk1"/>
              </a:buClr>
              <a:buSzPts val="2400"/>
              <a:buFont typeface="Noto Sans Symbols"/>
              <a:buChar char="🡺"/>
            </a:pPr>
            <a:r>
              <a:rPr lang="en-US" sz="2400"/>
              <a:t>akan membuat pemanggilan fungsi rekursif berhenti, yaitu pada saat n &lt; 1. </a:t>
            </a:r>
            <a:endParaRPr sz="2400"/>
          </a:p>
          <a:p>
            <a:pPr marL="420688" lvl="0" indent="-420688" algn="l" rtl="0">
              <a:spcBef>
                <a:spcPts val="480"/>
              </a:spcBef>
              <a:spcAft>
                <a:spcPts val="0"/>
              </a:spcAft>
              <a:buClr>
                <a:schemeClr val="dk1"/>
              </a:buClr>
              <a:buSzPts val="2400"/>
              <a:buFont typeface="Noto Sans Symbols"/>
              <a:buChar char="🡺"/>
            </a:pPr>
            <a:r>
              <a:rPr lang="en-US" sz="2400"/>
              <a:t>Kondisi ini disebut base case.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Fungsi Rekursif</a:t>
            </a:r>
            <a:endParaRPr/>
          </a:p>
        </p:txBody>
      </p:sp>
      <p:sp>
        <p:nvSpPr>
          <p:cNvPr id="206" name="Google Shape;206;p7"/>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Suatu fungsi dikatakan rekursif jika fungsi tersebut memecahkan suatu masalah dengan memperkecil masalah tersebut menggunakan input yang lebih kecil.</a:t>
            </a:r>
            <a:endParaRPr/>
          </a:p>
        </p:txBody>
      </p:sp>
      <p:pic>
        <p:nvPicPr>
          <p:cNvPr id="207" name="Google Shape;207;p7" descr="DUP00215.BMP"/>
          <p:cNvPicPr preferRelativeResize="0"/>
          <p:nvPr/>
        </p:nvPicPr>
        <p:blipFill rotWithShape="1">
          <a:blip r:embed="rId3">
            <a:alphaModFix/>
          </a:blip>
          <a:srcRect/>
          <a:stretch/>
        </p:blipFill>
        <p:spPr>
          <a:xfrm>
            <a:off x="5105400" y="4343400"/>
            <a:ext cx="857250"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Definisi Rekursif</a:t>
            </a:r>
            <a:endParaRPr/>
          </a:p>
        </p:txBody>
      </p:sp>
      <p:sp>
        <p:nvSpPr>
          <p:cNvPr id="213" name="Google Shape;213;p8"/>
          <p:cNvSpPr txBox="1">
            <a:spLocks noGrp="1"/>
          </p:cNvSpPr>
          <p:nvPr>
            <p:ph type="body" idx="1"/>
          </p:nvPr>
        </p:nvSpPr>
        <p:spPr>
          <a:xfrm>
            <a:off x="457200" y="1143000"/>
            <a:ext cx="8229600" cy="4983165"/>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Fungsi/Program yang dalam prosesnya memanggil dirinya sendiri, tetapi dengan nilai parameter yang berbeda.</a:t>
            </a:r>
            <a:endParaRPr/>
          </a:p>
          <a:p>
            <a:pPr marL="420688" lvl="0" indent="-420688" algn="l" rtl="0">
              <a:spcBef>
                <a:spcPts val="780"/>
              </a:spcBef>
              <a:spcAft>
                <a:spcPts val="0"/>
              </a:spcAft>
              <a:buClr>
                <a:schemeClr val="dk1"/>
              </a:buClr>
              <a:buSzPts val="3900"/>
              <a:buChar char="•"/>
            </a:pPr>
            <a:r>
              <a:rPr lang="en-US"/>
              <a:t>Ada 2 hal yang harus diperhatikan</a:t>
            </a:r>
            <a:endParaRPr/>
          </a:p>
          <a:p>
            <a:pPr marL="914400" lvl="1" indent="-350838" algn="l" rtl="0">
              <a:spcBef>
                <a:spcPts val="680"/>
              </a:spcBef>
              <a:spcAft>
                <a:spcPts val="0"/>
              </a:spcAft>
              <a:buClr>
                <a:schemeClr val="dk1"/>
              </a:buClr>
              <a:buSzPts val="3400"/>
              <a:buChar char="–"/>
            </a:pPr>
            <a:r>
              <a:rPr lang="en-US"/>
              <a:t>Ada nilai batas (base case)</a:t>
            </a:r>
            <a:endParaRPr/>
          </a:p>
          <a:p>
            <a:pPr marL="914400" lvl="1" indent="-350838" algn="l" rtl="0">
              <a:spcBef>
                <a:spcPts val="680"/>
              </a:spcBef>
              <a:spcAft>
                <a:spcPts val="0"/>
              </a:spcAft>
              <a:buClr>
                <a:schemeClr val="dk1"/>
              </a:buClr>
              <a:buSzPts val="3400"/>
              <a:buChar char="–"/>
            </a:pPr>
            <a:r>
              <a:rPr lang="en-US"/>
              <a:t>Fungsi rekursifnya konvergen (mendekat) ke arah nilai batas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Konsep Rekursif </a:t>
            </a:r>
            <a:endParaRPr/>
          </a:p>
        </p:txBody>
      </p:sp>
      <p:sp>
        <p:nvSpPr>
          <p:cNvPr id="219" name="Google Shape;219;p9"/>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420688" lvl="0" indent="-420688" algn="l" rtl="0">
              <a:spcBef>
                <a:spcPts val="0"/>
              </a:spcBef>
              <a:spcAft>
                <a:spcPts val="0"/>
              </a:spcAft>
              <a:buClr>
                <a:schemeClr val="dk1"/>
              </a:buClr>
              <a:buSzPts val="3900"/>
              <a:buChar char="•"/>
            </a:pPr>
            <a:r>
              <a:rPr lang="en-US"/>
              <a:t>Untuk memperjelas konsep rekursif, diberikan2 contoh masalah yang dijawab dengan cara iteratif dan rekursif</a:t>
            </a:r>
            <a:endParaRPr/>
          </a:p>
          <a:p>
            <a:pPr marL="420688" lvl="0" indent="-420688" algn="l" rtl="0">
              <a:spcBef>
                <a:spcPts val="780"/>
              </a:spcBef>
              <a:spcAft>
                <a:spcPts val="0"/>
              </a:spcAft>
              <a:buClr>
                <a:schemeClr val="dk1"/>
              </a:buClr>
              <a:buSzPts val="3900"/>
              <a:buChar char="•"/>
            </a:pPr>
            <a:r>
              <a:rPr lang="en-US"/>
              <a:t>Menghitung faktorial:</a:t>
            </a:r>
            <a:endParaRPr/>
          </a:p>
          <a:p>
            <a:pPr marL="0" lvl="0" indent="0" algn="l" rtl="0">
              <a:spcBef>
                <a:spcPts val="780"/>
              </a:spcBef>
              <a:spcAft>
                <a:spcPts val="0"/>
              </a:spcAft>
              <a:buClr>
                <a:schemeClr val="dk1"/>
              </a:buClr>
              <a:buSzPts val="3900"/>
              <a:buNone/>
            </a:pPr>
            <a:r>
              <a:rPr lang="en-US"/>
              <a:t>	n ! = n x (n-1) x (n-2) x … 2 x 1</a:t>
            </a:r>
            <a:endParaRPr/>
          </a:p>
          <a:p>
            <a:pPr marL="0" lvl="0" indent="0" algn="l" rtl="0">
              <a:spcBef>
                <a:spcPts val="780"/>
              </a:spcBef>
              <a:spcAft>
                <a:spcPts val="0"/>
              </a:spcAft>
              <a:buClr>
                <a:schemeClr val="dk1"/>
              </a:buClr>
              <a:buSzPts val="3900"/>
              <a:buNone/>
            </a:pPr>
            <a:endParaRPr/>
          </a:p>
          <a:p>
            <a:pPr marL="420688" lvl="0" indent="-173037" algn="l" rtl="0">
              <a:spcBef>
                <a:spcPts val="780"/>
              </a:spcBef>
              <a:spcAft>
                <a:spcPts val="0"/>
              </a:spcAft>
              <a:buClr>
                <a:schemeClr val="dk1"/>
              </a:buClr>
              <a:buSzPts val="3900"/>
              <a:buNone/>
            </a:pPr>
            <a:endParaRPr/>
          </a:p>
        </p:txBody>
      </p:sp>
    </p:spTree>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FE657877364895F0CC71412C1266" ma:contentTypeVersion="4" ma:contentTypeDescription="Create a new document." ma:contentTypeScope="" ma:versionID="a262aa5729eaeaf224a73fbda406ae33">
  <xsd:schema xmlns:xsd="http://www.w3.org/2001/XMLSchema" xmlns:xs="http://www.w3.org/2001/XMLSchema" xmlns:p="http://schemas.microsoft.com/office/2006/metadata/properties" xmlns:ns2="71a9f402-747b-4da2-8978-9907da1490f0" targetNamespace="http://schemas.microsoft.com/office/2006/metadata/properties" ma:root="true" ma:fieldsID="b3c56a7663914cf517ca5228ceb69b9a" ns2:_="">
    <xsd:import namespace="71a9f402-747b-4da2-8978-9907da1490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9f402-747b-4da2-8978-9907da149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116F69-7DFC-4A29-BE82-58C424FD7896}"/>
</file>

<file path=customXml/itemProps2.xml><?xml version="1.0" encoding="utf-8"?>
<ds:datastoreItem xmlns:ds="http://schemas.openxmlformats.org/officeDocument/2006/customXml" ds:itemID="{B444DB52-CC33-4444-AF12-76EBA2C36D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730E45-42CA-4C92-BDEC-14AEA28A9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50</Slides>
  <Notes>50</Notes>
  <HiddenSlides>0</HiddenSlide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Theme2</vt:lpstr>
      <vt:lpstr>1_Theme2</vt:lpstr>
      <vt:lpstr>Data Structures TK13024 Pertemuan 1b</vt:lpstr>
      <vt:lpstr>Objektif</vt:lpstr>
      <vt:lpstr>Pendahuluan</vt:lpstr>
      <vt:lpstr>Contoh Fungsi Iteratif</vt:lpstr>
      <vt:lpstr>Contoh Fungsi Rekursif</vt:lpstr>
      <vt:lpstr>Penjelasan </vt:lpstr>
      <vt:lpstr>Fungsi Rekursif</vt:lpstr>
      <vt:lpstr>Definisi Rekursif</vt:lpstr>
      <vt:lpstr>Konsep Rekursif </vt:lpstr>
      <vt:lpstr>Konsep Rekursif (2)</vt:lpstr>
      <vt:lpstr>Konsep Rekursif (3)</vt:lpstr>
      <vt:lpstr>Konsep Rekursif (3)</vt:lpstr>
      <vt:lpstr>Konsep Rekursif (4)</vt:lpstr>
      <vt:lpstr>Konsep Rekursif (5)</vt:lpstr>
      <vt:lpstr>Konsep Rekursif (6)</vt:lpstr>
      <vt:lpstr>Konsep Rekursif (7)</vt:lpstr>
      <vt:lpstr>Konsep Rekursif (8)</vt:lpstr>
      <vt:lpstr>Memeriksa Fungsi</vt:lpstr>
      <vt:lpstr>Tabel telusur untuk pemanggilan fungsi FAKTORIAL_ITERATIF(5)</vt:lpstr>
      <vt:lpstr>Memeriksa Fungsi (2)</vt:lpstr>
      <vt:lpstr>Tabel telusur untuk pemanggilan fungsi SUMSQ_ITERATIF(5,10)</vt:lpstr>
      <vt:lpstr>Call trace Faktorial_Rekursif(5)</vt:lpstr>
      <vt:lpstr>Call tree Faktorial_Rek(5)</vt:lpstr>
      <vt:lpstr>Call trace Sumsq_Rec(5,10)</vt:lpstr>
      <vt:lpstr>Call tree Sumsq_Rec(5,10)</vt:lpstr>
      <vt:lpstr>Contoh Masalah</vt:lpstr>
      <vt:lpstr>Contoh Masalah (2)</vt:lpstr>
      <vt:lpstr>PowerPoint Presentation</vt:lpstr>
      <vt:lpstr>Penyelesaian secara Rekursif:</vt:lpstr>
      <vt:lpstr>Contoh Masalah (3)</vt:lpstr>
      <vt:lpstr>Call tree untuk fungsi FIBONACCI(6)</vt:lpstr>
      <vt:lpstr>Contoh Masalah (4)</vt:lpstr>
      <vt:lpstr>Contoh Masalah (5)</vt:lpstr>
      <vt:lpstr>Contoh Masalah (6)</vt:lpstr>
      <vt:lpstr>Contoh Masalah (7)</vt:lpstr>
      <vt:lpstr>Contoh Masalah (8)</vt:lpstr>
      <vt:lpstr>Contoh Masalah (9)</vt:lpstr>
      <vt:lpstr>Infinite Regression</vt:lpstr>
      <vt:lpstr>Infinite Regression (2)</vt:lpstr>
      <vt:lpstr>Infinite Regression (3)</vt:lpstr>
      <vt:lpstr>Latihan Soal</vt:lpstr>
      <vt:lpstr>Latihan Soal (2)</vt:lpstr>
      <vt:lpstr>Latihan Soal (3)</vt:lpstr>
      <vt:lpstr>Latihan Soal (4)</vt:lpstr>
      <vt:lpstr>Latihan Soal (5)</vt:lpstr>
      <vt:lpstr>Latihan Soal (6)</vt:lpstr>
      <vt:lpstr>PR 1 (Teori)</vt:lpstr>
      <vt:lpstr>Praktikum Java</vt:lpstr>
      <vt:lpstr>PR 1 Praktikum</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TK13024 Pertemuan 1b</dc:title>
  <dc:creator>Rostiana Dr.</dc:creator>
  <cp:revision>1</cp:revision>
  <dcterms:created xsi:type="dcterms:W3CDTF">2019-02-04T05:32:50Z</dcterms:created>
  <dcterms:modified xsi:type="dcterms:W3CDTF">2024-02-27T09:28:51Z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0x01010022E5FE657877364895F0CC71412C1266</vt:lpwstr>
  </property>
</Properties>
</file>