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8" r:id="rId5"/>
    <p:sldMasterId id="2147483660" r:id="rId6"/>
    <p:sldMasterId id="2147483662" r:id="rId7"/>
    <p:sldMasterId id="2147483664" r:id="rId8"/>
  </p:sldMasterIdLst>
  <p:notesMasterIdLst>
    <p:notesMasterId r:id="rId43"/>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x="9144000" cy="6858000" type="screen4x3"/>
  <p:notesSz cx="6858000" cy="9144000"/>
  <p:embeddedFontLst>
    <p:embeddedFont>
      <p:font typeface="Tahoma" panose="020B0604030504040204"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ixo/SwFCuW+cLp5NA2Fxj3OGy3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7C0B38-E222-401E-B0FF-7B63A3320AAD}">
  <a:tblStyle styleId="{D07C0B38-E222-401E-B0FF-7B63A3320A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font" Target="fonts/font2.fntdata"/><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font" Target="fonts/font1.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RRANDY ESTEVVAN" userId="S::fahrrandy.535230157@stu.untar.ac.id::60254dc2-b183-4a81-b69f-9cee4dc72f27" providerId="AD" clId="Web-{2A2D0FFE-06A5-0B52-EFEC-B0932CA077E4}"/>
    <pc:docChg chg="modSld sldOrd">
      <pc:chgData name="FAHRRANDY ESTEVVAN" userId="S::fahrrandy.535230157@stu.untar.ac.id::60254dc2-b183-4a81-b69f-9cee4dc72f27" providerId="AD" clId="Web-{2A2D0FFE-06A5-0B52-EFEC-B0932CA077E4}" dt="2024-03-12T09:45:53.171" v="3" actId="20577"/>
      <pc:docMkLst>
        <pc:docMk/>
      </pc:docMkLst>
      <pc:sldChg chg="ord">
        <pc:chgData name="FAHRRANDY ESTEVVAN" userId="S::fahrrandy.535230157@stu.untar.ac.id::60254dc2-b183-4a81-b69f-9cee4dc72f27" providerId="AD" clId="Web-{2A2D0FFE-06A5-0B52-EFEC-B0932CA077E4}" dt="2024-03-12T09:43:54.215" v="1"/>
        <pc:sldMkLst>
          <pc:docMk/>
          <pc:sldMk cId="0" sldId="278"/>
        </pc:sldMkLst>
      </pc:sldChg>
      <pc:sldChg chg="modSp">
        <pc:chgData name="FAHRRANDY ESTEVVAN" userId="S::fahrrandy.535230157@stu.untar.ac.id::60254dc2-b183-4a81-b69f-9cee4dc72f27" providerId="AD" clId="Web-{2A2D0FFE-06A5-0B52-EFEC-B0932CA077E4}" dt="2024-03-12T09:45:53.171" v="3" actId="20577"/>
        <pc:sldMkLst>
          <pc:docMk/>
          <pc:sldMk cId="0" sldId="286"/>
        </pc:sldMkLst>
        <pc:spChg chg="mod">
          <ac:chgData name="FAHRRANDY ESTEVVAN" userId="S::fahrrandy.535230157@stu.untar.ac.id::60254dc2-b183-4a81-b69f-9cee4dc72f27" providerId="AD" clId="Web-{2A2D0FFE-06A5-0B52-EFEC-B0932CA077E4}" dt="2024-03-12T09:45:53.171" v="3" actId="20577"/>
          <ac:spMkLst>
            <pc:docMk/>
            <pc:sldMk cId="0" sldId="286"/>
            <ac:spMk id="37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69b36ac127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269b36ac127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6</a:t>
            </a:fld>
            <a:endParaRPr/>
          </a:p>
        </p:txBody>
      </p:sp>
      <p:sp>
        <p:nvSpPr>
          <p:cNvPr id="202" name="Google Shape;202;p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3" name="Google Shape;20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5"/>
          <p:cNvSpPr txBox="1">
            <a:spLocks noGrp="1"/>
          </p:cNvSpPr>
          <p:nvPr>
            <p:ph type="ctrTitle"/>
          </p:nvPr>
        </p:nvSpPr>
        <p:spPr>
          <a:xfrm>
            <a:off x="685800" y="2130429"/>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3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780"/>
              </a:spcBef>
              <a:spcAft>
                <a:spcPts val="0"/>
              </a:spcAft>
              <a:buClr>
                <a:srgbClr val="888888"/>
              </a:buClr>
              <a:buSzPts val="3900"/>
              <a:buNone/>
              <a:defRPr>
                <a:solidFill>
                  <a:srgbClr val="888888"/>
                </a:solidFill>
              </a:defRPr>
            </a:lvl1pPr>
            <a:lvl2pPr lvl="1" algn="ctr">
              <a:spcBef>
                <a:spcPts val="680"/>
              </a:spcBef>
              <a:spcAft>
                <a:spcPts val="0"/>
              </a:spcAft>
              <a:buClr>
                <a:srgbClr val="888888"/>
              </a:buClr>
              <a:buSzPts val="3400"/>
              <a:buNone/>
              <a:defRPr>
                <a:solidFill>
                  <a:srgbClr val="888888"/>
                </a:solidFill>
              </a:defRPr>
            </a:lvl2pPr>
            <a:lvl3pPr lvl="2" algn="ctr">
              <a:spcBef>
                <a:spcPts val="580"/>
              </a:spcBef>
              <a:spcAft>
                <a:spcPts val="0"/>
              </a:spcAft>
              <a:buClr>
                <a:srgbClr val="888888"/>
              </a:buClr>
              <a:buSzPts val="29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92"/>
              </a:spcBef>
              <a:spcAft>
                <a:spcPts val="0"/>
              </a:spcAft>
              <a:buClr>
                <a:srgbClr val="888888"/>
              </a:buClr>
              <a:buSzPts val="2462"/>
              <a:buNone/>
              <a:defRPr>
                <a:solidFill>
                  <a:srgbClr val="888888"/>
                </a:solidFill>
              </a:defRPr>
            </a:lvl6pPr>
            <a:lvl7pPr lvl="6" algn="ctr">
              <a:spcBef>
                <a:spcPts val="492"/>
              </a:spcBef>
              <a:spcAft>
                <a:spcPts val="0"/>
              </a:spcAft>
              <a:buClr>
                <a:srgbClr val="888888"/>
              </a:buClr>
              <a:buSzPts val="2462"/>
              <a:buNone/>
              <a:defRPr>
                <a:solidFill>
                  <a:srgbClr val="888888"/>
                </a:solidFill>
              </a:defRPr>
            </a:lvl7pPr>
            <a:lvl8pPr lvl="7" algn="ctr">
              <a:spcBef>
                <a:spcPts val="492"/>
              </a:spcBef>
              <a:spcAft>
                <a:spcPts val="0"/>
              </a:spcAft>
              <a:buClr>
                <a:srgbClr val="888888"/>
              </a:buClr>
              <a:buSzPts val="2462"/>
              <a:buNone/>
              <a:defRPr>
                <a:solidFill>
                  <a:srgbClr val="888888"/>
                </a:solidFill>
              </a:defRPr>
            </a:lvl8pPr>
            <a:lvl9pPr lvl="8" algn="ctr">
              <a:spcBef>
                <a:spcPts val="492"/>
              </a:spcBef>
              <a:spcAft>
                <a:spcPts val="0"/>
              </a:spcAft>
              <a:buClr>
                <a:srgbClr val="888888"/>
              </a:buClr>
              <a:buSzPts val="2462"/>
              <a:buNone/>
              <a:defRPr>
                <a:solidFill>
                  <a:srgbClr val="888888"/>
                </a:solidFill>
              </a:defRPr>
            </a:lvl9pPr>
          </a:lstStyle>
          <a:p>
            <a:endParaRPr/>
          </a:p>
        </p:txBody>
      </p:sp>
      <p:sp>
        <p:nvSpPr>
          <p:cNvPr id="19" name="Google Shape;19;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9"/>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923"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7" name="Google Shape;97;p3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92"/>
              </a:spcBef>
              <a:spcAft>
                <a:spcPts val="0"/>
              </a:spcAft>
              <a:buClr>
                <a:srgbClr val="888888"/>
              </a:buClr>
              <a:buSzPts val="2462"/>
              <a:buNone/>
              <a:defRPr sz="2462">
                <a:solidFill>
                  <a:srgbClr val="888888"/>
                </a:solidFill>
              </a:defRPr>
            </a:lvl1pPr>
            <a:lvl2pPr marL="914400" lvl="1" indent="-228600" algn="l">
              <a:spcBef>
                <a:spcPts val="443"/>
              </a:spcBef>
              <a:spcAft>
                <a:spcPts val="0"/>
              </a:spcAft>
              <a:buClr>
                <a:srgbClr val="888888"/>
              </a:buClr>
              <a:buSzPts val="2215"/>
              <a:buNone/>
              <a:defRPr sz="2215">
                <a:solidFill>
                  <a:srgbClr val="888888"/>
                </a:solidFill>
              </a:defRPr>
            </a:lvl2pPr>
            <a:lvl3pPr marL="1371600" lvl="2" indent="-228600" algn="l">
              <a:spcBef>
                <a:spcPts val="394"/>
              </a:spcBef>
              <a:spcAft>
                <a:spcPts val="0"/>
              </a:spcAft>
              <a:buClr>
                <a:srgbClr val="888888"/>
              </a:buClr>
              <a:buSzPts val="1969"/>
              <a:buNone/>
              <a:defRPr sz="1969">
                <a:solidFill>
                  <a:srgbClr val="888888"/>
                </a:solidFill>
              </a:defRPr>
            </a:lvl3pPr>
            <a:lvl4pPr marL="1828800" lvl="3" indent="-228600" algn="l">
              <a:spcBef>
                <a:spcPts val="345"/>
              </a:spcBef>
              <a:spcAft>
                <a:spcPts val="0"/>
              </a:spcAft>
              <a:buClr>
                <a:srgbClr val="888888"/>
              </a:buClr>
              <a:buSzPts val="1723"/>
              <a:buNone/>
              <a:defRPr sz="1723">
                <a:solidFill>
                  <a:srgbClr val="888888"/>
                </a:solidFill>
              </a:defRPr>
            </a:lvl4pPr>
            <a:lvl5pPr marL="2286000" lvl="4" indent="-228600" algn="l">
              <a:spcBef>
                <a:spcPts val="345"/>
              </a:spcBef>
              <a:spcAft>
                <a:spcPts val="0"/>
              </a:spcAft>
              <a:buClr>
                <a:srgbClr val="888888"/>
              </a:buClr>
              <a:buSzPts val="1723"/>
              <a:buNone/>
              <a:defRPr sz="1723">
                <a:solidFill>
                  <a:srgbClr val="888888"/>
                </a:solidFill>
              </a:defRPr>
            </a:lvl5pPr>
            <a:lvl6pPr marL="2743200" lvl="5" indent="-228600" algn="l">
              <a:spcBef>
                <a:spcPts val="345"/>
              </a:spcBef>
              <a:spcAft>
                <a:spcPts val="0"/>
              </a:spcAft>
              <a:buClr>
                <a:srgbClr val="888888"/>
              </a:buClr>
              <a:buSzPts val="1723"/>
              <a:buNone/>
              <a:defRPr sz="1723">
                <a:solidFill>
                  <a:srgbClr val="888888"/>
                </a:solidFill>
              </a:defRPr>
            </a:lvl6pPr>
            <a:lvl7pPr marL="3200400" lvl="6" indent="-228600" algn="l">
              <a:spcBef>
                <a:spcPts val="345"/>
              </a:spcBef>
              <a:spcAft>
                <a:spcPts val="0"/>
              </a:spcAft>
              <a:buClr>
                <a:srgbClr val="888888"/>
              </a:buClr>
              <a:buSzPts val="1723"/>
              <a:buNone/>
              <a:defRPr sz="1723">
                <a:solidFill>
                  <a:srgbClr val="888888"/>
                </a:solidFill>
              </a:defRPr>
            </a:lvl7pPr>
            <a:lvl8pPr marL="3657600" lvl="7" indent="-228600" algn="l">
              <a:spcBef>
                <a:spcPts val="345"/>
              </a:spcBef>
              <a:spcAft>
                <a:spcPts val="0"/>
              </a:spcAft>
              <a:buClr>
                <a:srgbClr val="888888"/>
              </a:buClr>
              <a:buSzPts val="1723"/>
              <a:buNone/>
              <a:defRPr sz="1723">
                <a:solidFill>
                  <a:srgbClr val="888888"/>
                </a:solidFill>
              </a:defRPr>
            </a:lvl8pPr>
            <a:lvl9pPr marL="4114800" lvl="8" indent="-228600" algn="l">
              <a:spcBef>
                <a:spcPts val="345"/>
              </a:spcBef>
              <a:spcAft>
                <a:spcPts val="0"/>
              </a:spcAft>
              <a:buClr>
                <a:srgbClr val="888888"/>
              </a:buClr>
              <a:buSzPts val="1723"/>
              <a:buNone/>
              <a:defRPr sz="1723">
                <a:solidFill>
                  <a:srgbClr val="888888"/>
                </a:solidFill>
              </a:defRPr>
            </a:lvl9pPr>
          </a:lstStyle>
          <a:p>
            <a:endParaRPr/>
          </a:p>
        </p:txBody>
      </p:sp>
      <p:sp>
        <p:nvSpPr>
          <p:cNvPr id="98" name="Google Shape;98;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06"/>
        <p:cNvGrpSpPr/>
        <p:nvPr/>
      </p:nvGrpSpPr>
      <p:grpSpPr>
        <a:xfrm>
          <a:off x="0" y="0"/>
          <a:ext cx="0" cy="0"/>
          <a:chOff x="0" y="0"/>
          <a:chExt cx="0" cy="0"/>
        </a:xfrm>
      </p:grpSpPr>
      <p:sp>
        <p:nvSpPr>
          <p:cNvPr id="107" name="Google Shape;107;p41"/>
          <p:cNvSpPr txBox="1">
            <a:spLocks noGrp="1"/>
          </p:cNvSpPr>
          <p:nvPr>
            <p:ph type="title"/>
          </p:nvPr>
        </p:nvSpPr>
        <p:spPr>
          <a:xfrm>
            <a:off x="152400" y="152400"/>
            <a:ext cx="8793163"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8" name="Google Shape;108;p41"/>
          <p:cNvSpPr txBox="1">
            <a:spLocks noGrp="1"/>
          </p:cNvSpPr>
          <p:nvPr>
            <p:ph type="body" idx="1"/>
          </p:nvPr>
        </p:nvSpPr>
        <p:spPr>
          <a:xfrm>
            <a:off x="838200" y="1676400"/>
            <a:ext cx="3962400" cy="445611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41"/>
          <p:cNvSpPr txBox="1">
            <a:spLocks noGrp="1"/>
          </p:cNvSpPr>
          <p:nvPr>
            <p:ph type="body" idx="2"/>
          </p:nvPr>
        </p:nvSpPr>
        <p:spPr>
          <a:xfrm>
            <a:off x="4953000" y="1676400"/>
            <a:ext cx="3962400" cy="445611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41"/>
          <p:cNvSpPr txBox="1">
            <a:spLocks noGrp="1"/>
          </p:cNvSpPr>
          <p:nvPr>
            <p:ph type="sldNum" idx="12"/>
          </p:nvPr>
        </p:nvSpPr>
        <p:spPr>
          <a:xfrm>
            <a:off x="7010400" y="6324600"/>
            <a:ext cx="1905000" cy="457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5"/>
        <p:cNvGrpSpPr/>
        <p:nvPr/>
      </p:nvGrpSpPr>
      <p:grpSpPr>
        <a:xfrm>
          <a:off x="0" y="0"/>
          <a:ext cx="0" cy="0"/>
          <a:chOff x="0" y="0"/>
          <a:chExt cx="0" cy="0"/>
        </a:xfrm>
      </p:grpSpPr>
      <p:sp>
        <p:nvSpPr>
          <p:cNvPr id="146" name="Google Shape;146;p43"/>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7" name="Google Shape;147;p43"/>
          <p:cNvSpPr txBox="1">
            <a:spLocks noGrp="1"/>
          </p:cNvSpPr>
          <p:nvPr>
            <p:ph type="body" idx="1"/>
          </p:nvPr>
        </p:nvSpPr>
        <p:spPr>
          <a:xfrm>
            <a:off x="685800" y="1657350"/>
            <a:ext cx="7772400" cy="411480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8" name="Google Shape;148;p43"/>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3"/>
          <p:cNvSpPr txBox="1">
            <a:spLocks noGrp="1"/>
          </p:cNvSpPr>
          <p:nvPr>
            <p:ph type="ftr" idx="11"/>
          </p:nvPr>
        </p:nvSpPr>
        <p:spPr>
          <a:xfrm>
            <a:off x="3124200" y="64008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3"/>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rot="5400000">
            <a:off x="4732338" y="2171705"/>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44"/>
          <p:cNvSpPr txBox="1">
            <a:spLocks noGrp="1"/>
          </p:cNvSpPr>
          <p:nvPr>
            <p:ph type="body" idx="1"/>
          </p:nvPr>
        </p:nvSpPr>
        <p:spPr>
          <a:xfrm rot="5400000">
            <a:off x="541338" y="190504"/>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8"/>
        <p:cNvGrpSpPr/>
        <p:nvPr/>
      </p:nvGrpSpPr>
      <p:grpSpPr>
        <a:xfrm>
          <a:off x="0" y="0"/>
          <a:ext cx="0" cy="0"/>
          <a:chOff x="0" y="0"/>
          <a:chExt cx="0" cy="0"/>
        </a:xfrm>
      </p:grpSpPr>
      <p:sp>
        <p:nvSpPr>
          <p:cNvPr id="29" name="Google Shape;29;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4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46"/>
          <p:cNvSpPr>
            <a:spLocks noGrp="1"/>
          </p:cNvSpPr>
          <p:nvPr>
            <p:ph type="pic" idx="2"/>
          </p:nvPr>
        </p:nvSpPr>
        <p:spPr>
          <a:xfrm>
            <a:off x="1792288" y="612775"/>
            <a:ext cx="5486400" cy="4114800"/>
          </a:xfrm>
          <a:prstGeom prst="rect">
            <a:avLst/>
          </a:prstGeom>
          <a:noFill/>
          <a:ln>
            <a:noFill/>
          </a:ln>
        </p:spPr>
      </p:sp>
      <p:sp>
        <p:nvSpPr>
          <p:cNvPr id="37" name="Google Shape;37;p4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38" name="Google Shape;38;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47"/>
          <p:cNvSpPr txBox="1">
            <a:spLocks noGrp="1"/>
          </p:cNvSpPr>
          <p:nvPr>
            <p:ph type="title"/>
          </p:nvPr>
        </p:nvSpPr>
        <p:spPr>
          <a:xfrm>
            <a:off x="457201"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47"/>
          <p:cNvSpPr txBox="1">
            <a:spLocks noGrp="1"/>
          </p:cNvSpPr>
          <p:nvPr>
            <p:ph type="body" idx="1"/>
          </p:nvPr>
        </p:nvSpPr>
        <p:spPr>
          <a:xfrm>
            <a:off x="3575050" y="273053"/>
            <a:ext cx="5111750" cy="5853113"/>
          </a:xfrm>
          <a:prstGeom prst="rect">
            <a:avLst/>
          </a:prstGeom>
          <a:noFill/>
          <a:ln>
            <a:noFill/>
          </a:ln>
        </p:spPr>
        <p:txBody>
          <a:bodyPr spcFirstLastPara="1" wrap="square" lIns="91425" tIns="45700" rIns="91425" bIns="45700" anchor="t" anchorCtr="0">
            <a:noAutofit/>
          </a:bodyPr>
          <a:lstStyle>
            <a:lvl1pPr marL="457200" lvl="0" indent="-478726" algn="l">
              <a:spcBef>
                <a:spcPts val="788"/>
              </a:spcBef>
              <a:spcAft>
                <a:spcPts val="0"/>
              </a:spcAft>
              <a:buClr>
                <a:schemeClr val="dk1"/>
              </a:buClr>
              <a:buSzPts val="3939"/>
              <a:buChar char="•"/>
              <a:defRPr sz="3939"/>
            </a:lvl1pPr>
            <a:lvl2pPr marL="914400" lvl="1" indent="-447421" algn="l">
              <a:spcBef>
                <a:spcPts val="689"/>
              </a:spcBef>
              <a:spcAft>
                <a:spcPts val="0"/>
              </a:spcAft>
              <a:buClr>
                <a:schemeClr val="dk1"/>
              </a:buClr>
              <a:buSzPts val="3446"/>
              <a:buChar char="–"/>
              <a:defRPr sz="3446"/>
            </a:lvl2pPr>
            <a:lvl3pPr marL="1371600" lvl="2" indent="-416179" algn="l">
              <a:spcBef>
                <a:spcPts val="591"/>
              </a:spcBef>
              <a:spcAft>
                <a:spcPts val="0"/>
              </a:spcAft>
              <a:buClr>
                <a:schemeClr val="dk1"/>
              </a:buClr>
              <a:buSzPts val="2954"/>
              <a:buChar char="•"/>
              <a:defRPr sz="2954"/>
            </a:lvl3pPr>
            <a:lvl4pPr marL="1828800" lvl="3" indent="-384936" algn="l">
              <a:spcBef>
                <a:spcPts val="492"/>
              </a:spcBef>
              <a:spcAft>
                <a:spcPts val="0"/>
              </a:spcAft>
              <a:buClr>
                <a:schemeClr val="dk1"/>
              </a:buClr>
              <a:buSzPts val="2462"/>
              <a:buChar char="–"/>
              <a:defRPr sz="2462"/>
            </a:lvl4pPr>
            <a:lvl5pPr marL="2286000" lvl="4" indent="-384936" algn="l">
              <a:spcBef>
                <a:spcPts val="492"/>
              </a:spcBef>
              <a:spcAft>
                <a:spcPts val="0"/>
              </a:spcAft>
              <a:buClr>
                <a:schemeClr val="dk1"/>
              </a:buClr>
              <a:buSzPts val="2462"/>
              <a:buChar char="»"/>
              <a:defRPr sz="2462"/>
            </a:lvl5pPr>
            <a:lvl6pPr marL="2743200" lvl="5" indent="-384936" algn="l">
              <a:spcBef>
                <a:spcPts val="492"/>
              </a:spcBef>
              <a:spcAft>
                <a:spcPts val="0"/>
              </a:spcAft>
              <a:buClr>
                <a:schemeClr val="dk1"/>
              </a:buClr>
              <a:buSzPts val="2462"/>
              <a:buChar char="•"/>
              <a:defRPr sz="2462"/>
            </a:lvl6pPr>
            <a:lvl7pPr marL="3200400" lvl="6" indent="-384936" algn="l">
              <a:spcBef>
                <a:spcPts val="492"/>
              </a:spcBef>
              <a:spcAft>
                <a:spcPts val="0"/>
              </a:spcAft>
              <a:buClr>
                <a:schemeClr val="dk1"/>
              </a:buClr>
              <a:buSzPts val="2462"/>
              <a:buChar char="•"/>
              <a:defRPr sz="2462"/>
            </a:lvl7pPr>
            <a:lvl8pPr marL="3657600" lvl="7" indent="-384936" algn="l">
              <a:spcBef>
                <a:spcPts val="492"/>
              </a:spcBef>
              <a:spcAft>
                <a:spcPts val="0"/>
              </a:spcAft>
              <a:buClr>
                <a:schemeClr val="dk1"/>
              </a:buClr>
              <a:buSzPts val="2462"/>
              <a:buChar char="•"/>
              <a:defRPr sz="2462"/>
            </a:lvl8pPr>
            <a:lvl9pPr marL="4114800" lvl="8" indent="-384936" algn="l">
              <a:spcBef>
                <a:spcPts val="492"/>
              </a:spcBef>
              <a:spcAft>
                <a:spcPts val="0"/>
              </a:spcAft>
              <a:buClr>
                <a:schemeClr val="dk1"/>
              </a:buClr>
              <a:buSzPts val="2462"/>
              <a:buChar char="•"/>
              <a:defRPr sz="2462"/>
            </a:lvl9pPr>
          </a:lstStyle>
          <a:p>
            <a:endParaRPr/>
          </a:p>
        </p:txBody>
      </p:sp>
      <p:sp>
        <p:nvSpPr>
          <p:cNvPr id="44" name="Google Shape;44;p47"/>
          <p:cNvSpPr txBox="1">
            <a:spLocks noGrp="1"/>
          </p:cNvSpPr>
          <p:nvPr>
            <p:ph type="body" idx="2"/>
          </p:nvPr>
        </p:nvSpPr>
        <p:spPr>
          <a:xfrm>
            <a:off x="457201" y="1435103"/>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45" name="Google Shape;45;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5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60" name="Google Shape;60;p5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61" name="Google Shape;61;p50"/>
          <p:cNvSpPr txBox="1">
            <a:spLocks noGrp="1"/>
          </p:cNvSpPr>
          <p:nvPr>
            <p:ph type="body" idx="3"/>
          </p:nvPr>
        </p:nvSpPr>
        <p:spPr>
          <a:xfrm>
            <a:off x="4645027"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62" name="Google Shape;62;p50"/>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63" name="Google Shape;63;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51"/>
          <p:cNvSpPr txBox="1">
            <a:spLocks noGrp="1"/>
          </p:cNvSpPr>
          <p:nvPr>
            <p:ph type="body" idx="1"/>
          </p:nvPr>
        </p:nvSpPr>
        <p:spPr>
          <a:xfrm>
            <a:off x="457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69" name="Google Shape;69;p51"/>
          <p:cNvSpPr txBox="1">
            <a:spLocks noGrp="1"/>
          </p:cNvSpPr>
          <p:nvPr>
            <p:ph type="body" idx="2"/>
          </p:nvPr>
        </p:nvSpPr>
        <p:spPr>
          <a:xfrm>
            <a:off x="4648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70" name="Google Shape;70;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0.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1.xml"/><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4" descr="template presentation-Judul.jpg"/>
          <p:cNvPicPr preferRelativeResize="0"/>
          <p:nvPr/>
        </p:nvPicPr>
        <p:blipFill rotWithShape="1">
          <a:blip r:embed="rId11">
            <a:alphaModFix/>
          </a:blip>
          <a:srcRect/>
          <a:stretch/>
        </p:blipFill>
        <p:spPr>
          <a:xfrm>
            <a:off x="0" y="0"/>
            <a:ext cx="9144000" cy="6858000"/>
          </a:xfrm>
          <a:prstGeom prst="rect">
            <a:avLst/>
          </a:prstGeom>
          <a:noFill/>
          <a:ln>
            <a:noFill/>
          </a:ln>
        </p:spPr>
      </p:pic>
      <p:sp>
        <p:nvSpPr>
          <p:cNvPr id="11" name="Google Shape;11;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pic>
        <p:nvPicPr>
          <p:cNvPr id="74" name="Google Shape;74;p36" descr="template presentation-Judul.jpg"/>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75" name="Google Shape;75;p36" descr="template presentation Isi02.jp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76" name="Google Shape;7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77" name="Google Shape;77;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78" name="Google Shape;7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9" name="Google Shape;7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0" name="Google Shape;8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88" name="Google Shape;88;p38" descr="template presentation-Judul.jpg"/>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89" name="Google Shape;89;p38" descr="template presentation Isi01.jp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90" name="Google Shape;90;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91" name="Google Shape;91;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92" name="Google Shape;92;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3" name="Google Shape;93;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4" name="Google Shape;94;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pic>
        <p:nvPicPr>
          <p:cNvPr id="102" name="Google Shape;102;p40" descr="template presentation-Judul.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3" name="Google Shape;103;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104" name="Google Shape;104;p4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105" name="Google Shape;105;p40"/>
          <p:cNvSpPr txBox="1">
            <a:spLocks noGrp="1"/>
          </p:cNvSpPr>
          <p:nvPr>
            <p:ph type="sldNum" idx="12"/>
          </p:nvPr>
        </p:nvSpPr>
        <p:spPr>
          <a:xfrm>
            <a:off x="7010400" y="6324600"/>
            <a:ext cx="1905000" cy="4572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hlink"/>
            </a:gs>
          </a:gsLst>
          <a:path path="circle">
            <a:fillToRect l="50000" t="50000" r="50000" b="50000"/>
          </a:path>
          <a:tileRect/>
        </a:gradFill>
        <a:effectLst/>
      </p:bgPr>
    </p:bg>
    <p:spTree>
      <p:nvGrpSpPr>
        <p:cNvPr id="1" name="Shape 111"/>
        <p:cNvGrpSpPr/>
        <p:nvPr/>
      </p:nvGrpSpPr>
      <p:grpSpPr>
        <a:xfrm>
          <a:off x="0" y="0"/>
          <a:ext cx="0" cy="0"/>
          <a:chOff x="0" y="0"/>
          <a:chExt cx="0" cy="0"/>
        </a:xfrm>
      </p:grpSpPr>
      <p:grpSp>
        <p:nvGrpSpPr>
          <p:cNvPr id="112" name="Google Shape;112;p42"/>
          <p:cNvGrpSpPr/>
          <p:nvPr/>
        </p:nvGrpSpPr>
        <p:grpSpPr>
          <a:xfrm>
            <a:off x="0" y="4367212"/>
            <a:ext cx="9131300" cy="2478087"/>
            <a:chOff x="0" y="2751"/>
            <a:chExt cx="5752" cy="1561"/>
          </a:xfrm>
        </p:grpSpPr>
        <p:sp>
          <p:nvSpPr>
            <p:cNvPr id="113" name="Google Shape;113;p42"/>
            <p:cNvSpPr txBox="1"/>
            <p:nvPr/>
          </p:nvSpPr>
          <p:spPr>
            <a:xfrm>
              <a:off x="0" y="4080"/>
              <a:ext cx="5752" cy="232"/>
            </a:xfrm>
            <a:prstGeom prst="rect">
              <a:avLst/>
            </a:prstGeom>
            <a:gradFill>
              <a:gsLst>
                <a:gs pos="0">
                  <a:schemeClr val="dk2"/>
                </a:gs>
                <a:gs pos="100000">
                  <a:schemeClr val="hlink"/>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14" name="Google Shape;114;p42"/>
            <p:cNvGrpSpPr/>
            <p:nvPr/>
          </p:nvGrpSpPr>
          <p:grpSpPr>
            <a:xfrm>
              <a:off x="4458" y="2751"/>
              <a:ext cx="1190" cy="1426"/>
              <a:chOff x="4458" y="2751"/>
              <a:chExt cx="1190" cy="1426"/>
            </a:xfrm>
          </p:grpSpPr>
          <p:sp>
            <p:nvSpPr>
              <p:cNvPr id="115" name="Google Shape;115;p42"/>
              <p:cNvSpPr/>
              <p:nvPr/>
            </p:nvSpPr>
            <p:spPr>
              <a:xfrm>
                <a:off x="4614" y="2790"/>
                <a:ext cx="1034" cy="1273"/>
              </a:xfrm>
              <a:custGeom>
                <a:avLst/>
                <a:gdLst/>
                <a:ahLst/>
                <a:cxnLst/>
                <a:rect l="l" t="t" r="r" b="b"/>
                <a:pathLst>
                  <a:path w="1034" h="1273" extrusionOk="0">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a:gsLst>
                  <a:gs pos="0">
                    <a:schemeClr val="dk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116" name="Google Shape;116;p42"/>
              <p:cNvCxnSpPr/>
              <p:nvPr/>
            </p:nvCxnSpPr>
            <p:spPr>
              <a:xfrm rot="10800000" flipH="1">
                <a:off x="4639" y="3863"/>
                <a:ext cx="103" cy="186"/>
              </a:xfrm>
              <a:prstGeom prst="straightConnector1">
                <a:avLst/>
              </a:prstGeom>
              <a:noFill/>
              <a:ln w="25400" cap="flat" cmpd="sng">
                <a:solidFill>
                  <a:schemeClr val="dk2"/>
                </a:solidFill>
                <a:prstDash val="solid"/>
                <a:miter lim="800000"/>
                <a:headEnd type="none" w="med" len="med"/>
                <a:tailEnd type="none" w="med" len="med"/>
              </a:ln>
            </p:spPr>
          </p:cxnSp>
          <p:cxnSp>
            <p:nvCxnSpPr>
              <p:cNvPr id="117" name="Google Shape;117;p42"/>
              <p:cNvCxnSpPr/>
              <p:nvPr/>
            </p:nvCxnSpPr>
            <p:spPr>
              <a:xfrm rot="10800000" flipH="1">
                <a:off x="5210" y="2874"/>
                <a:ext cx="36" cy="71"/>
              </a:xfrm>
              <a:prstGeom prst="straightConnector1">
                <a:avLst/>
              </a:prstGeom>
              <a:noFill/>
              <a:ln w="25400" cap="flat" cmpd="sng">
                <a:solidFill>
                  <a:schemeClr val="dk2"/>
                </a:solidFill>
                <a:prstDash val="solid"/>
                <a:miter lim="800000"/>
                <a:headEnd type="none" w="med" len="med"/>
                <a:tailEnd type="none" w="med" len="med"/>
              </a:ln>
            </p:spPr>
          </p:cxnSp>
          <p:cxnSp>
            <p:nvCxnSpPr>
              <p:cNvPr id="118" name="Google Shape;118;p42"/>
              <p:cNvCxnSpPr/>
              <p:nvPr/>
            </p:nvCxnSpPr>
            <p:spPr>
              <a:xfrm rot="10800000" flipH="1">
                <a:off x="5270" y="2751"/>
                <a:ext cx="36" cy="71"/>
              </a:xfrm>
              <a:prstGeom prst="straightConnector1">
                <a:avLst/>
              </a:prstGeom>
              <a:noFill/>
              <a:ln w="25400" cap="flat" cmpd="sng">
                <a:solidFill>
                  <a:schemeClr val="dk2"/>
                </a:solidFill>
                <a:prstDash val="solid"/>
                <a:miter lim="800000"/>
                <a:headEnd type="none" w="med" len="med"/>
                <a:tailEnd type="none" w="med" len="med"/>
              </a:ln>
            </p:spPr>
          </p:cxnSp>
          <p:sp>
            <p:nvSpPr>
              <p:cNvPr id="119" name="Google Shape;119;p42"/>
              <p:cNvSpPr/>
              <p:nvPr/>
            </p:nvSpPr>
            <p:spPr>
              <a:xfrm>
                <a:off x="4753" y="4067"/>
                <a:ext cx="604" cy="110"/>
              </a:xfrm>
              <a:custGeom>
                <a:avLst/>
                <a:gdLst/>
                <a:ahLst/>
                <a:cxnLst/>
                <a:rect l="l" t="t" r="r" b="b"/>
                <a:pathLst>
                  <a:path w="604" h="110" extrusionOk="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a:gsLst>
                  <a:gs pos="0">
                    <a:schemeClr val="dk2"/>
                  </a:gs>
                  <a:gs pos="100000">
                    <a:schemeClr val="dk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0" name="Google Shape;120;p42"/>
              <p:cNvSpPr/>
              <p:nvPr/>
            </p:nvSpPr>
            <p:spPr>
              <a:xfrm>
                <a:off x="4458" y="2879"/>
                <a:ext cx="1074" cy="1073"/>
              </a:xfrm>
              <a:prstGeom prst="ellipse">
                <a:avLst/>
              </a:prstGeom>
              <a:gradFill>
                <a:gsLst>
                  <a:gs pos="0">
                    <a:schemeClr val="dk2"/>
                  </a:gs>
                  <a:gs pos="100000">
                    <a:schemeClr val="dk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21" name="Google Shape;121;p42"/>
              <p:cNvGrpSpPr/>
              <p:nvPr/>
            </p:nvGrpSpPr>
            <p:grpSpPr>
              <a:xfrm>
                <a:off x="4458" y="2991"/>
                <a:ext cx="999" cy="797"/>
                <a:chOff x="4458" y="2991"/>
                <a:chExt cx="999" cy="797"/>
              </a:xfrm>
            </p:grpSpPr>
            <p:sp>
              <p:nvSpPr>
                <p:cNvPr id="122" name="Google Shape;122;p42"/>
                <p:cNvSpPr/>
                <p:nvPr/>
              </p:nvSpPr>
              <p:spPr>
                <a:xfrm>
                  <a:off x="4599" y="3283"/>
                  <a:ext cx="1" cy="17"/>
                </a:xfrm>
                <a:custGeom>
                  <a:avLst/>
                  <a:gdLst/>
                  <a:ahLst/>
                  <a:cxnLst/>
                  <a:rect l="l" t="t" r="r" b="b"/>
                  <a:pathLst>
                    <a:path w="1" h="17" extrusionOk="0">
                      <a:moveTo>
                        <a:pt x="0" y="0"/>
                      </a:moveTo>
                      <a:lnTo>
                        <a:pt x="0" y="16"/>
                      </a:lnTo>
                      <a:lnTo>
                        <a:pt x="0" y="6"/>
                      </a:lnTo>
                      <a:lnTo>
                        <a:pt x="0"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3" name="Google Shape;123;p42"/>
                <p:cNvSpPr/>
                <p:nvPr/>
              </p:nvSpPr>
              <p:spPr>
                <a:xfrm>
                  <a:off x="4616" y="3305"/>
                  <a:ext cx="17" cy="17"/>
                </a:xfrm>
                <a:custGeom>
                  <a:avLst/>
                  <a:gdLst/>
                  <a:ahLst/>
                  <a:cxnLst/>
                  <a:rect l="l" t="t" r="r" b="b"/>
                  <a:pathLst>
                    <a:path w="17" h="17" extrusionOk="0">
                      <a:moveTo>
                        <a:pt x="0" y="0"/>
                      </a:moveTo>
                      <a:lnTo>
                        <a:pt x="16" y="0"/>
                      </a:lnTo>
                      <a:lnTo>
                        <a:pt x="16" y="16"/>
                      </a:lnTo>
                      <a:lnTo>
                        <a:pt x="0"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4" name="Google Shape;124;p42"/>
                <p:cNvSpPr/>
                <p:nvPr/>
              </p:nvSpPr>
              <p:spPr>
                <a:xfrm>
                  <a:off x="4674" y="3275"/>
                  <a:ext cx="37" cy="35"/>
                </a:xfrm>
                <a:custGeom>
                  <a:avLst/>
                  <a:gdLst/>
                  <a:ahLst/>
                  <a:cxnLst/>
                  <a:rect l="l" t="t" r="r" b="b"/>
                  <a:pathLst>
                    <a:path w="37" h="35" extrusionOk="0">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5" name="Google Shape;125;p42"/>
                <p:cNvSpPr/>
                <p:nvPr/>
              </p:nvSpPr>
              <p:spPr>
                <a:xfrm>
                  <a:off x="4458" y="3303"/>
                  <a:ext cx="324" cy="422"/>
                </a:xfrm>
                <a:custGeom>
                  <a:avLst/>
                  <a:gdLst/>
                  <a:ahLst/>
                  <a:cxnLst/>
                  <a:rect l="l" t="t" r="r" b="b"/>
                  <a:pathLst>
                    <a:path w="324" h="422" extrusionOk="0">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6" name="Google Shape;126;p42"/>
                <p:cNvSpPr/>
                <p:nvPr/>
              </p:nvSpPr>
              <p:spPr>
                <a:xfrm>
                  <a:off x="5205" y="3408"/>
                  <a:ext cx="17" cy="21"/>
                </a:xfrm>
                <a:custGeom>
                  <a:avLst/>
                  <a:gdLst/>
                  <a:ahLst/>
                  <a:cxnLst/>
                  <a:rect l="l" t="t" r="r" b="b"/>
                  <a:pathLst>
                    <a:path w="17" h="21" extrusionOk="0">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7" name="Google Shape;127;p42"/>
                <p:cNvSpPr/>
                <p:nvPr/>
              </p:nvSpPr>
              <p:spPr>
                <a:xfrm>
                  <a:off x="5144" y="3496"/>
                  <a:ext cx="49" cy="70"/>
                </a:xfrm>
                <a:custGeom>
                  <a:avLst/>
                  <a:gdLst/>
                  <a:ahLst/>
                  <a:cxnLst/>
                  <a:rect l="l" t="t" r="r" b="b"/>
                  <a:pathLst>
                    <a:path w="49" h="70" extrusionOk="0">
                      <a:moveTo>
                        <a:pt x="0" y="34"/>
                      </a:moveTo>
                      <a:lnTo>
                        <a:pt x="17" y="34"/>
                      </a:lnTo>
                      <a:lnTo>
                        <a:pt x="37" y="0"/>
                      </a:lnTo>
                      <a:lnTo>
                        <a:pt x="48" y="20"/>
                      </a:lnTo>
                      <a:lnTo>
                        <a:pt x="39" y="69"/>
                      </a:lnTo>
                      <a:lnTo>
                        <a:pt x="3" y="57"/>
                      </a:lnTo>
                      <a:lnTo>
                        <a:pt x="0" y="34"/>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8" name="Google Shape;128;p42"/>
                <p:cNvSpPr/>
                <p:nvPr/>
              </p:nvSpPr>
              <p:spPr>
                <a:xfrm>
                  <a:off x="5241" y="3523"/>
                  <a:ext cx="84" cy="67"/>
                </a:xfrm>
                <a:custGeom>
                  <a:avLst/>
                  <a:gdLst/>
                  <a:ahLst/>
                  <a:cxnLst/>
                  <a:rect l="l" t="t" r="r" b="b"/>
                  <a:pathLst>
                    <a:path w="84" h="67" extrusionOk="0">
                      <a:moveTo>
                        <a:pt x="5" y="15"/>
                      </a:moveTo>
                      <a:lnTo>
                        <a:pt x="0" y="0"/>
                      </a:lnTo>
                      <a:lnTo>
                        <a:pt x="27" y="6"/>
                      </a:lnTo>
                      <a:lnTo>
                        <a:pt x="67" y="22"/>
                      </a:lnTo>
                      <a:lnTo>
                        <a:pt x="67" y="34"/>
                      </a:lnTo>
                      <a:lnTo>
                        <a:pt x="83" y="66"/>
                      </a:lnTo>
                      <a:lnTo>
                        <a:pt x="52" y="36"/>
                      </a:lnTo>
                      <a:lnTo>
                        <a:pt x="31" y="38"/>
                      </a:lnTo>
                      <a:lnTo>
                        <a:pt x="5" y="15"/>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9" name="Google Shape;129;p42"/>
                <p:cNvSpPr/>
                <p:nvPr/>
              </p:nvSpPr>
              <p:spPr>
                <a:xfrm>
                  <a:off x="5400" y="3660"/>
                  <a:ext cx="57" cy="73"/>
                </a:xfrm>
                <a:custGeom>
                  <a:avLst/>
                  <a:gdLst/>
                  <a:ahLst/>
                  <a:cxnLst/>
                  <a:rect l="l" t="t" r="r" b="b"/>
                  <a:pathLst>
                    <a:path w="57" h="73" extrusionOk="0">
                      <a:moveTo>
                        <a:pt x="34" y="0"/>
                      </a:moveTo>
                      <a:lnTo>
                        <a:pt x="56" y="21"/>
                      </a:lnTo>
                      <a:lnTo>
                        <a:pt x="11" y="72"/>
                      </a:lnTo>
                      <a:lnTo>
                        <a:pt x="0" y="60"/>
                      </a:lnTo>
                      <a:lnTo>
                        <a:pt x="32" y="28"/>
                      </a:lnTo>
                      <a:lnTo>
                        <a:pt x="34"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0" name="Google Shape;130;p42"/>
                <p:cNvSpPr/>
                <p:nvPr/>
              </p:nvSpPr>
              <p:spPr>
                <a:xfrm>
                  <a:off x="4558" y="3167"/>
                  <a:ext cx="29" cy="48"/>
                </a:xfrm>
                <a:custGeom>
                  <a:avLst/>
                  <a:gdLst/>
                  <a:ahLst/>
                  <a:cxnLst/>
                  <a:rect l="l" t="t" r="r" b="b"/>
                  <a:pathLst>
                    <a:path w="29" h="48" extrusionOk="0">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1" name="Google Shape;131;p42"/>
                <p:cNvSpPr/>
                <p:nvPr/>
              </p:nvSpPr>
              <p:spPr>
                <a:xfrm>
                  <a:off x="4549" y="3183"/>
                  <a:ext cx="17" cy="17"/>
                </a:xfrm>
                <a:custGeom>
                  <a:avLst/>
                  <a:gdLst/>
                  <a:ahLst/>
                  <a:cxnLst/>
                  <a:rect l="l" t="t" r="r" b="b"/>
                  <a:pathLst>
                    <a:path w="17" h="17" extrusionOk="0">
                      <a:moveTo>
                        <a:pt x="13" y="5"/>
                      </a:moveTo>
                      <a:lnTo>
                        <a:pt x="16" y="5"/>
                      </a:lnTo>
                      <a:lnTo>
                        <a:pt x="16" y="0"/>
                      </a:lnTo>
                      <a:lnTo>
                        <a:pt x="10" y="0"/>
                      </a:lnTo>
                      <a:lnTo>
                        <a:pt x="0" y="10"/>
                      </a:lnTo>
                      <a:lnTo>
                        <a:pt x="0" y="16"/>
                      </a:lnTo>
                      <a:lnTo>
                        <a:pt x="9" y="16"/>
                      </a:lnTo>
                      <a:lnTo>
                        <a:pt x="13" y="11"/>
                      </a:lnTo>
                      <a:lnTo>
                        <a:pt x="13" y="5"/>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2" name="Google Shape;132;p42"/>
                <p:cNvSpPr/>
                <p:nvPr/>
              </p:nvSpPr>
              <p:spPr>
                <a:xfrm>
                  <a:off x="4527" y="3155"/>
                  <a:ext cx="184" cy="155"/>
                </a:xfrm>
                <a:custGeom>
                  <a:avLst/>
                  <a:gdLst/>
                  <a:ahLst/>
                  <a:cxnLst/>
                  <a:rect l="l" t="t" r="r" b="b"/>
                  <a:pathLst>
                    <a:path w="184" h="155" extrusionOk="0">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3" name="Google Shape;133;p42"/>
                <p:cNvSpPr/>
                <p:nvPr/>
              </p:nvSpPr>
              <p:spPr>
                <a:xfrm>
                  <a:off x="4605" y="2991"/>
                  <a:ext cx="782" cy="553"/>
                </a:xfrm>
                <a:custGeom>
                  <a:avLst/>
                  <a:gdLst/>
                  <a:ahLst/>
                  <a:cxnLst/>
                  <a:rect l="l" t="t" r="r" b="b"/>
                  <a:pathLst>
                    <a:path w="782" h="553" extrusionOk="0">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4" name="Google Shape;134;p42"/>
                <p:cNvSpPr/>
                <p:nvPr/>
              </p:nvSpPr>
              <p:spPr>
                <a:xfrm>
                  <a:off x="5221" y="3217"/>
                  <a:ext cx="68" cy="113"/>
                </a:xfrm>
                <a:custGeom>
                  <a:avLst/>
                  <a:gdLst/>
                  <a:ahLst/>
                  <a:cxnLst/>
                  <a:rect l="l" t="t" r="r" b="b"/>
                  <a:pathLst>
                    <a:path w="68" h="113" extrusionOk="0">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5" name="Google Shape;135;p42"/>
                <p:cNvSpPr/>
                <p:nvPr/>
              </p:nvSpPr>
              <p:spPr>
                <a:xfrm>
                  <a:off x="4967" y="3518"/>
                  <a:ext cx="17" cy="26"/>
                </a:xfrm>
                <a:custGeom>
                  <a:avLst/>
                  <a:gdLst/>
                  <a:ahLst/>
                  <a:cxnLst/>
                  <a:rect l="l" t="t" r="r" b="b"/>
                  <a:pathLst>
                    <a:path w="17" h="26" extrusionOk="0">
                      <a:moveTo>
                        <a:pt x="8" y="0"/>
                      </a:moveTo>
                      <a:lnTo>
                        <a:pt x="0" y="11"/>
                      </a:lnTo>
                      <a:lnTo>
                        <a:pt x="5" y="25"/>
                      </a:lnTo>
                      <a:lnTo>
                        <a:pt x="16" y="15"/>
                      </a:lnTo>
                      <a:lnTo>
                        <a:pt x="8"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6" name="Google Shape;136;p42"/>
                <p:cNvSpPr/>
                <p:nvPr/>
              </p:nvSpPr>
              <p:spPr>
                <a:xfrm>
                  <a:off x="5069" y="3545"/>
                  <a:ext cx="158" cy="68"/>
                </a:xfrm>
                <a:custGeom>
                  <a:avLst/>
                  <a:gdLst/>
                  <a:ahLst/>
                  <a:cxnLst/>
                  <a:rect l="l" t="t" r="r" b="b"/>
                  <a:pathLst>
                    <a:path w="158" h="68" extrusionOk="0">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7" name="Google Shape;137;p42"/>
                <p:cNvSpPr/>
                <p:nvPr/>
              </p:nvSpPr>
              <p:spPr>
                <a:xfrm>
                  <a:off x="5195" y="3601"/>
                  <a:ext cx="169" cy="159"/>
                </a:xfrm>
                <a:custGeom>
                  <a:avLst/>
                  <a:gdLst/>
                  <a:ahLst/>
                  <a:cxnLst/>
                  <a:rect l="l" t="t" r="r" b="b"/>
                  <a:pathLst>
                    <a:path w="169" h="159" extrusionOk="0">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8" name="Google Shape;138;p42"/>
                <p:cNvSpPr/>
                <p:nvPr/>
              </p:nvSpPr>
              <p:spPr>
                <a:xfrm>
                  <a:off x="5330" y="3768"/>
                  <a:ext cx="17" cy="20"/>
                </a:xfrm>
                <a:custGeom>
                  <a:avLst/>
                  <a:gdLst/>
                  <a:ahLst/>
                  <a:cxnLst/>
                  <a:rect l="l" t="t" r="r" b="b"/>
                  <a:pathLst>
                    <a:path w="17" h="20" extrusionOk="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9" name="Google Shape;139;p42"/>
                <p:cNvSpPr/>
                <p:nvPr/>
              </p:nvSpPr>
              <p:spPr>
                <a:xfrm>
                  <a:off x="4739" y="3587"/>
                  <a:ext cx="19" cy="76"/>
                </a:xfrm>
                <a:custGeom>
                  <a:avLst/>
                  <a:gdLst/>
                  <a:ahLst/>
                  <a:cxnLst/>
                  <a:rect l="l" t="t" r="r" b="b"/>
                  <a:pathLst>
                    <a:path w="19" h="76" extrusionOk="0">
                      <a:moveTo>
                        <a:pt x="2" y="26"/>
                      </a:moveTo>
                      <a:lnTo>
                        <a:pt x="9" y="20"/>
                      </a:lnTo>
                      <a:lnTo>
                        <a:pt x="14" y="0"/>
                      </a:lnTo>
                      <a:lnTo>
                        <a:pt x="18" y="30"/>
                      </a:lnTo>
                      <a:lnTo>
                        <a:pt x="12" y="67"/>
                      </a:lnTo>
                      <a:lnTo>
                        <a:pt x="0" y="75"/>
                      </a:lnTo>
                      <a:lnTo>
                        <a:pt x="0" y="57"/>
                      </a:lnTo>
                      <a:lnTo>
                        <a:pt x="3" y="45"/>
                      </a:lnTo>
                      <a:lnTo>
                        <a:pt x="2" y="26"/>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grpSp>
      <p:sp>
        <p:nvSpPr>
          <p:cNvPr id="140" name="Google Shape;140;p42"/>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4400" b="0" i="0" u="none" strike="noStrike" cap="none">
                <a:solidFill>
                  <a:schemeClr val="lt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lt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lt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lt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lt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lt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lt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lt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lt2"/>
                </a:solidFill>
                <a:latin typeface="Times New Roman"/>
                <a:ea typeface="Times New Roman"/>
                <a:cs typeface="Times New Roman"/>
                <a:sym typeface="Times New Roman"/>
              </a:defRPr>
            </a:lvl9pPr>
          </a:lstStyle>
          <a:p>
            <a:endParaRPr/>
          </a:p>
        </p:txBody>
      </p:sp>
      <p:sp>
        <p:nvSpPr>
          <p:cNvPr id="141" name="Google Shape;141;p42"/>
          <p:cNvSpPr txBox="1">
            <a:spLocks noGrp="1"/>
          </p:cNvSpPr>
          <p:nvPr>
            <p:ph type="body" idx="1"/>
          </p:nvPr>
        </p:nvSpPr>
        <p:spPr>
          <a:xfrm>
            <a:off x="685800" y="1657350"/>
            <a:ext cx="7772400" cy="4114800"/>
          </a:xfrm>
          <a:prstGeom prst="rect">
            <a:avLst/>
          </a:prstGeom>
          <a:noFill/>
          <a:ln>
            <a:noFill/>
          </a:ln>
        </p:spPr>
        <p:txBody>
          <a:bodyPr spcFirstLastPara="1" wrap="square" lIns="92075" tIns="46025" rIns="92075" bIns="46025" anchor="t" anchorCtr="0">
            <a:noAutofit/>
          </a:bodyPr>
          <a:lstStyle>
            <a:lvl1pPr marL="457200" marR="0" lvl="0" indent="-381000" algn="l" rtl="0">
              <a:spcBef>
                <a:spcPts val="640"/>
              </a:spcBef>
              <a:spcAft>
                <a:spcPts val="0"/>
              </a:spcAft>
              <a:buClr>
                <a:schemeClr val="lt2"/>
              </a:buClr>
              <a:buSzPts val="2400"/>
              <a:buFont typeface="Arial"/>
              <a:buChar char="●"/>
              <a:defRPr sz="3200" b="0" i="0" u="none" strike="noStrike" cap="none">
                <a:solidFill>
                  <a:schemeClr val="lt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lt1"/>
              </a:buClr>
              <a:buSzPts val="2800"/>
              <a:buFont typeface="Times New Roman"/>
              <a:buChar char="–"/>
              <a:defRPr sz="2800" b="0" i="0" u="none" strike="noStrike" cap="none">
                <a:solidFill>
                  <a:schemeClr val="lt1"/>
                </a:solidFill>
                <a:latin typeface="Times New Roman"/>
                <a:ea typeface="Times New Roman"/>
                <a:cs typeface="Times New Roman"/>
                <a:sym typeface="Times New Roman"/>
              </a:defRPr>
            </a:lvl2pPr>
            <a:lvl3pPr marL="1371600" marR="0" lvl="2" indent="-327660" algn="l" rtl="0">
              <a:spcBef>
                <a:spcPts val="480"/>
              </a:spcBef>
              <a:spcAft>
                <a:spcPts val="0"/>
              </a:spcAft>
              <a:buClr>
                <a:schemeClr val="accent2"/>
              </a:buClr>
              <a:buSzPts val="1560"/>
              <a:buFont typeface="Arial"/>
              <a:buChar char="●"/>
              <a:defRPr sz="2400" b="0" i="0" u="none" strike="noStrike" cap="none">
                <a:solidFill>
                  <a:schemeClr val="lt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lt2"/>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lt2"/>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lt2"/>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lt2"/>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lt2"/>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9pPr>
          </a:lstStyle>
          <a:p>
            <a:endParaRPr/>
          </a:p>
        </p:txBody>
      </p:sp>
      <p:sp>
        <p:nvSpPr>
          <p:cNvPr id="142" name="Google Shape;142;p42"/>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3" name="Google Shape;143;p42"/>
          <p:cNvSpPr txBox="1">
            <a:spLocks noGrp="1"/>
          </p:cNvSpPr>
          <p:nvPr>
            <p:ph type="ftr" idx="11"/>
          </p:nvPr>
        </p:nvSpPr>
        <p:spPr>
          <a:xfrm>
            <a:off x="3124200" y="6400800"/>
            <a:ext cx="28956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4" name="Google Shape;144;p42"/>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400"/>
              <a:buFont typeface="Arial"/>
              <a:buNone/>
              <a:defRPr sz="14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testmatrixoperation.htm"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hyperlink" Target="http://gradeexam.htm"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oleObject" Target="../embeddings/oleObject2.bin"/><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
          <p:cNvSpPr txBox="1">
            <a:spLocks noGrp="1"/>
          </p:cNvSpPr>
          <p:nvPr>
            <p:ph type="ctrTitle"/>
          </p:nvPr>
        </p:nvSpPr>
        <p:spPr>
          <a:xfrm>
            <a:off x="762000" y="3733800"/>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5400"/>
              <a:buFont typeface="Calibri"/>
              <a:buNone/>
            </a:pPr>
            <a:r>
              <a:rPr lang="en-US" sz="5400" b="0" i="0" u="none">
                <a:solidFill>
                  <a:srgbClr val="FFFF00"/>
                </a:solidFill>
                <a:latin typeface="Calibri"/>
                <a:ea typeface="Calibri"/>
                <a:cs typeface="Calibri"/>
                <a:sym typeface="Calibri"/>
              </a:rPr>
              <a:t>Pertemuan 2a</a:t>
            </a:r>
            <a:br>
              <a:rPr lang="en-US" sz="5400" b="0" i="0" u="none">
                <a:solidFill>
                  <a:srgbClr val="FFFF00"/>
                </a:solidFill>
                <a:latin typeface="Calibri"/>
                <a:ea typeface="Calibri"/>
                <a:cs typeface="Calibri"/>
                <a:sym typeface="Calibri"/>
              </a:rPr>
            </a:br>
            <a:r>
              <a:rPr lang="en-US" sz="5400" b="0" i="0" u="none">
                <a:solidFill>
                  <a:srgbClr val="FFFF00"/>
                </a:solidFill>
                <a:latin typeface="Calibri"/>
                <a:ea typeface="Calibri"/>
                <a:cs typeface="Calibri"/>
                <a:sym typeface="Calibri"/>
              </a:rPr>
              <a:t>Struktur Data ARRAY</a:t>
            </a:r>
            <a:endParaRPr/>
          </a:p>
        </p:txBody>
      </p:sp>
      <p:sp>
        <p:nvSpPr>
          <p:cNvPr id="156" name="Google Shape;156;p1"/>
          <p:cNvSpPr txBox="1">
            <a:spLocks noGrp="1"/>
          </p:cNvSpPr>
          <p:nvPr>
            <p:ph type="subTitle" idx="1"/>
          </p:nvPr>
        </p:nvSpPr>
        <p:spPr>
          <a:xfrm>
            <a:off x="1371600" y="18288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FF00"/>
              </a:buClr>
              <a:buSzPts val="5400"/>
              <a:buNone/>
            </a:pPr>
            <a:r>
              <a:rPr lang="en-US" sz="5400" b="0" i="0" u="none">
                <a:solidFill>
                  <a:srgbClr val="FFFF00"/>
                </a:solidFill>
                <a:latin typeface="Calibri"/>
                <a:ea typeface="Calibri"/>
                <a:cs typeface="Calibri"/>
                <a:sym typeface="Calibri"/>
              </a:rPr>
              <a:t>Data Structures</a:t>
            </a:r>
            <a:br>
              <a:rPr lang="en-US" sz="5400" b="0" i="0" u="none">
                <a:solidFill>
                  <a:srgbClr val="FFFF00"/>
                </a:solidFill>
                <a:latin typeface="Calibri"/>
                <a:ea typeface="Calibri"/>
                <a:cs typeface="Calibri"/>
                <a:sym typeface="Calibri"/>
              </a:rPr>
            </a:br>
            <a:r>
              <a:rPr lang="en-US" sz="4800" b="0" i="0" u="none">
                <a:solidFill>
                  <a:srgbClr val="FFFF00"/>
                </a:solidFill>
                <a:latin typeface="Calibri"/>
                <a:ea typeface="Calibri"/>
                <a:cs typeface="Calibri"/>
                <a:sym typeface="Calibri"/>
              </a:rPr>
              <a:t>TK13024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685800" y="0"/>
            <a:ext cx="7772400" cy="14287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Initializing Arrays</a:t>
            </a:r>
            <a:endParaRPr/>
          </a:p>
        </p:txBody>
      </p:sp>
      <p:sp>
        <p:nvSpPr>
          <p:cNvPr id="230" name="Google Shape;230;p10"/>
          <p:cNvSpPr txBox="1">
            <a:spLocks noGrp="1"/>
          </p:cNvSpPr>
          <p:nvPr>
            <p:ph type="body" idx="1"/>
          </p:nvPr>
        </p:nvSpPr>
        <p:spPr>
          <a:xfrm>
            <a:off x="228600" y="1447800"/>
            <a:ext cx="8915400" cy="4114800"/>
          </a:xfrm>
          <a:prstGeom prst="rect">
            <a:avLst/>
          </a:prstGeom>
          <a:noFill/>
          <a:ln>
            <a:noFill/>
          </a:ln>
        </p:spPr>
        <p:txBody>
          <a:bodyPr spcFirstLastPara="1" wrap="square" lIns="91425" tIns="45700" rIns="91425" bIns="45700" anchor="t" anchorCtr="0">
            <a:noAutofit/>
          </a:bodyPr>
          <a:lstStyle/>
          <a:p>
            <a:pPr marL="420687" lvl="0" indent="-420687" algn="just" rtl="0">
              <a:lnSpc>
                <a:spcPct val="10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Using a loop:</a:t>
            </a:r>
            <a:endParaRPr sz="3900" b="0" i="0" u="none">
              <a:solidFill>
                <a:schemeClr val="dk1"/>
              </a:solidFill>
              <a:latin typeface="Calibri"/>
              <a:ea typeface="Calibri"/>
              <a:cs typeface="Calibri"/>
              <a:sym typeface="Calibri"/>
            </a:endParaRPr>
          </a:p>
          <a:p>
            <a:pPr marL="420687" lvl="0" indent="-420687" algn="l" rtl="0">
              <a:lnSpc>
                <a:spcPct val="100000"/>
              </a:lnSpc>
              <a:spcBef>
                <a:spcPts val="1200"/>
              </a:spcBef>
              <a:spcAft>
                <a:spcPts val="0"/>
              </a:spcAft>
              <a:buClr>
                <a:schemeClr val="dk1"/>
              </a:buClr>
              <a:buSzPts val="2400"/>
              <a:buNone/>
            </a:pPr>
            <a:r>
              <a:rPr lang="en-US" sz="2400" b="0" i="0" u="none">
                <a:solidFill>
                  <a:schemeClr val="dk1"/>
                </a:solidFill>
                <a:latin typeface="Courier New"/>
                <a:ea typeface="Courier New"/>
                <a:cs typeface="Courier New"/>
                <a:sym typeface="Courier New"/>
              </a:rPr>
              <a:t>	for (int i = 0; i &lt; myList.length; i++)</a:t>
            </a:r>
            <a:endParaRPr/>
          </a:p>
          <a:p>
            <a:pPr marL="420687" lvl="0" indent="-420687" algn="l" rtl="0">
              <a:lnSpc>
                <a:spcPct val="100000"/>
              </a:lnSpc>
              <a:spcBef>
                <a:spcPts val="480"/>
              </a:spcBef>
              <a:spcAft>
                <a:spcPts val="0"/>
              </a:spcAft>
              <a:buClr>
                <a:schemeClr val="dk1"/>
              </a:buClr>
              <a:buSzPts val="2400"/>
              <a:buNone/>
            </a:pPr>
            <a:r>
              <a:rPr lang="en-US" sz="2400" b="0" i="0" u="none">
                <a:solidFill>
                  <a:schemeClr val="dk1"/>
                </a:solidFill>
                <a:latin typeface="Courier New"/>
                <a:ea typeface="Courier New"/>
                <a:cs typeface="Courier New"/>
                <a:sym typeface="Courier New"/>
              </a:rPr>
              <a:t>	  myList[i] = i;</a:t>
            </a:r>
            <a:endParaRPr sz="3900" b="0" i="0" u="none">
              <a:solidFill>
                <a:schemeClr val="dk1"/>
              </a:solidFill>
              <a:latin typeface="Calibri"/>
              <a:ea typeface="Calibri"/>
              <a:cs typeface="Calibri"/>
              <a:sym typeface="Calibri"/>
            </a:endParaRPr>
          </a:p>
          <a:p>
            <a:pPr marL="420687" lvl="0" indent="-420687" algn="l" rtl="0">
              <a:lnSpc>
                <a:spcPct val="100000"/>
              </a:lnSpc>
              <a:spcBef>
                <a:spcPts val="30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Declaring, creating, initializing in one step:</a:t>
            </a:r>
            <a:endParaRPr sz="3900" b="0" i="0" u="none">
              <a:solidFill>
                <a:schemeClr val="dk1"/>
              </a:solidFill>
              <a:latin typeface="Calibri"/>
              <a:ea typeface="Calibri"/>
              <a:cs typeface="Calibri"/>
              <a:sym typeface="Calibri"/>
            </a:endParaRPr>
          </a:p>
          <a:p>
            <a:pPr marL="420687" lvl="0" indent="-420687" algn="l" rtl="0">
              <a:lnSpc>
                <a:spcPct val="100000"/>
              </a:lnSpc>
              <a:spcBef>
                <a:spcPts val="1200"/>
              </a:spcBef>
              <a:spcAft>
                <a:spcPts val="0"/>
              </a:spcAft>
              <a:buClr>
                <a:schemeClr val="dk1"/>
              </a:buClr>
              <a:buSzPts val="2400"/>
              <a:buNone/>
            </a:pPr>
            <a:r>
              <a:rPr lang="en-US" sz="2400" b="0" i="0" u="none">
                <a:solidFill>
                  <a:schemeClr val="dk1"/>
                </a:solidFill>
                <a:latin typeface="Courier New"/>
                <a:ea typeface="Courier New"/>
                <a:cs typeface="Courier New"/>
                <a:sym typeface="Courier New"/>
              </a:rPr>
              <a:t>	double[] myList = {1.9, 2.9, 3.4, 3.5};</a:t>
            </a:r>
            <a:endParaRPr/>
          </a:p>
          <a:p>
            <a:pPr marL="420687" lvl="0" indent="-420687" algn="l" rtl="0">
              <a:lnSpc>
                <a:spcPct val="100000"/>
              </a:lnSpc>
              <a:spcBef>
                <a:spcPts val="1950"/>
              </a:spcBef>
              <a:spcAft>
                <a:spcPts val="0"/>
              </a:spcAft>
              <a:buClr>
                <a:schemeClr val="dk1"/>
              </a:buClr>
              <a:buSzPts val="3900"/>
              <a:buNone/>
            </a:pPr>
            <a:r>
              <a:rPr lang="en-US" sz="3900" b="0" i="0" u="none">
                <a:solidFill>
                  <a:schemeClr val="dk1"/>
                </a:solidFill>
                <a:latin typeface="Calibri"/>
                <a:ea typeface="Calibri"/>
                <a:cs typeface="Calibri"/>
                <a:sym typeface="Calibri"/>
              </a:rPr>
              <a:t>This shorthand syntax must be in one statement.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1"/>
          <p:cNvSpPr txBox="1">
            <a:spLocks noGrp="1"/>
          </p:cNvSpPr>
          <p:nvPr>
            <p:ph type="title"/>
          </p:nvPr>
        </p:nvSpPr>
        <p:spPr>
          <a:xfrm>
            <a:off x="685800" y="228600"/>
            <a:ext cx="77724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Declaring, creating, initializing Using the Shorthand Notation</a:t>
            </a:r>
            <a:endParaRPr/>
          </a:p>
        </p:txBody>
      </p:sp>
      <p:sp>
        <p:nvSpPr>
          <p:cNvPr id="236" name="Google Shape;236;p11"/>
          <p:cNvSpPr txBox="1">
            <a:spLocks noGrp="1"/>
          </p:cNvSpPr>
          <p:nvPr>
            <p:ph type="body" idx="1"/>
          </p:nvPr>
        </p:nvSpPr>
        <p:spPr>
          <a:xfrm>
            <a:off x="457200" y="1600200"/>
            <a:ext cx="83058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None/>
            </a:pPr>
            <a:r>
              <a:rPr lang="en-US" sz="2400" b="0" i="0" u="none">
                <a:solidFill>
                  <a:schemeClr val="dk1"/>
                </a:solidFill>
                <a:latin typeface="Courier New"/>
                <a:ea typeface="Courier New"/>
                <a:cs typeface="Courier New"/>
                <a:sym typeface="Courier New"/>
              </a:rPr>
              <a:t>double[] myList = {1.9, 2.9, 3.4, 3.5};</a:t>
            </a:r>
            <a:endParaRPr/>
          </a:p>
          <a:p>
            <a:pPr marL="0" lvl="0" indent="0" algn="l" rtl="0">
              <a:lnSpc>
                <a:spcPct val="100000"/>
              </a:lnSpc>
              <a:spcBef>
                <a:spcPts val="1950"/>
              </a:spcBef>
              <a:spcAft>
                <a:spcPts val="0"/>
              </a:spcAft>
              <a:buClr>
                <a:schemeClr val="dk1"/>
              </a:buClr>
              <a:buSzPts val="3900"/>
              <a:buNone/>
            </a:pPr>
            <a:r>
              <a:rPr lang="en-US" sz="3900" b="0" i="0" u="none">
                <a:solidFill>
                  <a:schemeClr val="dk1"/>
                </a:solidFill>
                <a:latin typeface="Calibri"/>
                <a:ea typeface="Calibri"/>
                <a:cs typeface="Calibri"/>
                <a:sym typeface="Calibri"/>
              </a:rPr>
              <a:t>This shorthand notation is equivalent to the following statements:</a:t>
            </a:r>
            <a:endParaRPr/>
          </a:p>
          <a:p>
            <a:pPr marL="0" lvl="0" indent="0" algn="l" rtl="0">
              <a:lnSpc>
                <a:spcPct val="100000"/>
              </a:lnSpc>
              <a:spcBef>
                <a:spcPts val="1200"/>
              </a:spcBef>
              <a:spcAft>
                <a:spcPts val="0"/>
              </a:spcAft>
              <a:buClr>
                <a:schemeClr val="dk1"/>
              </a:buClr>
              <a:buSzPts val="2400"/>
              <a:buNone/>
            </a:pPr>
            <a:r>
              <a:rPr lang="en-US" sz="2400" b="0" i="0" u="none">
                <a:solidFill>
                  <a:schemeClr val="dk1"/>
                </a:solidFill>
                <a:latin typeface="Courier New"/>
                <a:ea typeface="Courier New"/>
                <a:cs typeface="Courier New"/>
                <a:sym typeface="Courier New"/>
              </a:rPr>
              <a:t>double[] myList = new double[4];</a:t>
            </a:r>
            <a:endParaRPr/>
          </a:p>
          <a:p>
            <a:pPr marL="0" lvl="0" indent="0" algn="l" rtl="0">
              <a:lnSpc>
                <a:spcPct val="100000"/>
              </a:lnSpc>
              <a:spcBef>
                <a:spcPts val="1200"/>
              </a:spcBef>
              <a:spcAft>
                <a:spcPts val="0"/>
              </a:spcAft>
              <a:buClr>
                <a:schemeClr val="dk1"/>
              </a:buClr>
              <a:buSzPts val="2400"/>
              <a:buNone/>
            </a:pPr>
            <a:r>
              <a:rPr lang="en-US" sz="2400" b="0" i="0" u="none">
                <a:solidFill>
                  <a:schemeClr val="dk1"/>
                </a:solidFill>
                <a:latin typeface="Courier New"/>
                <a:ea typeface="Courier New"/>
                <a:cs typeface="Courier New"/>
                <a:sym typeface="Courier New"/>
              </a:rPr>
              <a:t>myList[0] = 1.9;</a:t>
            </a:r>
            <a:endParaRPr/>
          </a:p>
          <a:p>
            <a:pPr marL="0" lvl="0" indent="0" algn="l" rtl="0">
              <a:lnSpc>
                <a:spcPct val="100000"/>
              </a:lnSpc>
              <a:spcBef>
                <a:spcPts val="1200"/>
              </a:spcBef>
              <a:spcAft>
                <a:spcPts val="0"/>
              </a:spcAft>
              <a:buClr>
                <a:schemeClr val="dk1"/>
              </a:buClr>
              <a:buSzPts val="2400"/>
              <a:buNone/>
            </a:pPr>
            <a:r>
              <a:rPr lang="en-US" sz="2400" b="0" i="0" u="none">
                <a:solidFill>
                  <a:schemeClr val="dk1"/>
                </a:solidFill>
                <a:latin typeface="Courier New"/>
                <a:ea typeface="Courier New"/>
                <a:cs typeface="Courier New"/>
                <a:sym typeface="Courier New"/>
              </a:rPr>
              <a:t>myList[1] = 2.9;</a:t>
            </a:r>
            <a:endParaRPr/>
          </a:p>
          <a:p>
            <a:pPr marL="0" lvl="0" indent="0" algn="l" rtl="0">
              <a:lnSpc>
                <a:spcPct val="100000"/>
              </a:lnSpc>
              <a:spcBef>
                <a:spcPts val="1200"/>
              </a:spcBef>
              <a:spcAft>
                <a:spcPts val="0"/>
              </a:spcAft>
              <a:buClr>
                <a:schemeClr val="dk1"/>
              </a:buClr>
              <a:buSzPts val="2400"/>
              <a:buNone/>
            </a:pPr>
            <a:r>
              <a:rPr lang="en-US" sz="2400" b="0" i="0" u="none">
                <a:solidFill>
                  <a:schemeClr val="dk1"/>
                </a:solidFill>
                <a:latin typeface="Courier New"/>
                <a:ea typeface="Courier New"/>
                <a:cs typeface="Courier New"/>
                <a:sym typeface="Courier New"/>
              </a:rPr>
              <a:t>myList[2] = 3.4;</a:t>
            </a:r>
            <a:endParaRPr/>
          </a:p>
          <a:p>
            <a:pPr marL="0" lvl="0" indent="0" algn="l" rtl="0">
              <a:lnSpc>
                <a:spcPct val="100000"/>
              </a:lnSpc>
              <a:spcBef>
                <a:spcPts val="1200"/>
              </a:spcBef>
              <a:spcAft>
                <a:spcPts val="0"/>
              </a:spcAft>
              <a:buClr>
                <a:schemeClr val="dk1"/>
              </a:buClr>
              <a:buSzPts val="2400"/>
              <a:buNone/>
            </a:pPr>
            <a:r>
              <a:rPr lang="en-US" sz="2400" b="0" i="0" u="none">
                <a:solidFill>
                  <a:schemeClr val="dk1"/>
                </a:solidFill>
                <a:latin typeface="Courier New"/>
                <a:ea typeface="Courier New"/>
                <a:cs typeface="Courier New"/>
                <a:sym typeface="Courier New"/>
              </a:rPr>
              <a:t>myList[3] = 3.5;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2"/>
          <p:cNvSpPr txBox="1">
            <a:spLocks noGrp="1"/>
          </p:cNvSpPr>
          <p:nvPr>
            <p:ph type="title"/>
          </p:nvPr>
        </p:nvSpPr>
        <p:spPr>
          <a:xfrm>
            <a:off x="722312"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900"/>
              <a:buFont typeface="Calibri"/>
              <a:buNone/>
            </a:pPr>
            <a:r>
              <a:rPr lang="en-US" sz="4900" b="1" i="0" u="none">
                <a:solidFill>
                  <a:schemeClr val="dk1"/>
                </a:solidFill>
                <a:latin typeface="Calibri"/>
                <a:ea typeface="Calibri"/>
                <a:cs typeface="Calibri"/>
                <a:sym typeface="Calibri"/>
              </a:rPr>
              <a:t>BAHASA JAVA</a:t>
            </a:r>
            <a:endParaRPr/>
          </a:p>
        </p:txBody>
      </p:sp>
      <p:sp>
        <p:nvSpPr>
          <p:cNvPr id="242" name="Google Shape;242;p12"/>
          <p:cNvSpPr txBox="1">
            <a:spLocks noGrp="1"/>
          </p:cNvSpPr>
          <p:nvPr>
            <p:ph type="body" idx="1"/>
          </p:nvPr>
        </p:nvSpPr>
        <p:spPr>
          <a:xfrm>
            <a:off x="722312" y="2906712"/>
            <a:ext cx="7772400" cy="1500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462"/>
              <a:buNone/>
            </a:pPr>
            <a:endParaRPr sz="2462">
              <a:solidFill>
                <a:srgbClr val="88888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400"/>
              <a:buFont typeface="Calibri"/>
              <a:buNone/>
            </a:pPr>
            <a:fld id="{00000000-1234-1234-1234-123412341234}" type="slidenum">
              <a:rPr lang="en-US" sz="1400" b="0" i="0" u="none" strike="noStrike" cap="none">
                <a:solidFill>
                  <a:srgbClr val="898989"/>
                </a:solidFill>
                <a:latin typeface="Calibri"/>
                <a:ea typeface="Calibri"/>
                <a:cs typeface="Calibri"/>
                <a:sym typeface="Calibri"/>
              </a:rPr>
              <a:t>13</a:t>
            </a:fld>
            <a:endParaRPr/>
          </a:p>
        </p:txBody>
      </p:sp>
      <p:sp>
        <p:nvSpPr>
          <p:cNvPr id="248" name="Google Shape;248;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Creation of Arrays</a:t>
            </a:r>
            <a:endParaRPr/>
          </a:p>
        </p:txBody>
      </p:sp>
      <p:sp>
        <p:nvSpPr>
          <p:cNvPr id="249" name="Google Shape;249;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914400" lvl="1" indent="-350837" algn="l" rtl="0">
              <a:lnSpc>
                <a:spcPct val="100000"/>
              </a:lnSpc>
              <a:spcBef>
                <a:spcPts val="0"/>
              </a:spcBef>
              <a:spcAft>
                <a:spcPts val="0"/>
              </a:spcAft>
              <a:buClr>
                <a:schemeClr val="dk1"/>
              </a:buClr>
              <a:buSzPts val="3400"/>
              <a:buFont typeface="Arial"/>
              <a:buChar char="–"/>
            </a:pPr>
            <a:r>
              <a:rPr lang="en-US" sz="3400" b="0" i="0" u="none">
                <a:solidFill>
                  <a:schemeClr val="dk1"/>
                </a:solidFill>
                <a:latin typeface="Calibri"/>
                <a:ea typeface="Calibri"/>
                <a:cs typeface="Calibri"/>
                <a:sym typeface="Calibri"/>
              </a:rPr>
              <a:t>After declaring arrays, we need to allocate memory for storage array items.</a:t>
            </a:r>
            <a:endParaRPr/>
          </a:p>
          <a:p>
            <a:pPr marL="914400" lvl="1" indent="-350837" algn="l" rtl="0">
              <a:lnSpc>
                <a:spcPct val="100000"/>
              </a:lnSpc>
              <a:spcBef>
                <a:spcPts val="680"/>
              </a:spcBef>
              <a:spcAft>
                <a:spcPts val="0"/>
              </a:spcAft>
              <a:buClr>
                <a:schemeClr val="dk1"/>
              </a:buClr>
              <a:buSzPts val="3400"/>
              <a:buFont typeface="Arial"/>
              <a:buChar char="–"/>
            </a:pPr>
            <a:r>
              <a:rPr lang="en-US" sz="3400" b="0" i="0" u="none">
                <a:solidFill>
                  <a:schemeClr val="dk1"/>
                </a:solidFill>
                <a:latin typeface="Calibri"/>
                <a:ea typeface="Calibri"/>
                <a:cs typeface="Calibri"/>
                <a:sym typeface="Calibri"/>
              </a:rPr>
              <a:t>In Java, this is carried out by using “new” operator, as follows:</a:t>
            </a:r>
            <a:endParaRPr/>
          </a:p>
          <a:p>
            <a:pPr marL="1406525" lvl="2" indent="-280987" algn="l" rtl="0">
              <a:lnSpc>
                <a:spcPct val="100000"/>
              </a:lnSpc>
              <a:spcBef>
                <a:spcPts val="580"/>
              </a:spcBef>
              <a:spcAft>
                <a:spcPts val="0"/>
              </a:spcAft>
              <a:buClr>
                <a:schemeClr val="dk1"/>
              </a:buClr>
              <a:buSzPts val="2900"/>
              <a:buFont typeface="Arial"/>
              <a:buChar char="•"/>
            </a:pPr>
            <a:r>
              <a:rPr lang="en-US" sz="2900" b="0" i="0" u="none">
                <a:solidFill>
                  <a:schemeClr val="dk1"/>
                </a:solidFill>
                <a:latin typeface="Calibri"/>
                <a:ea typeface="Calibri"/>
                <a:cs typeface="Calibri"/>
                <a:sym typeface="Calibri"/>
              </a:rPr>
              <a:t>Arrayname = </a:t>
            </a:r>
            <a:r>
              <a:rPr lang="en-US" sz="2900" b="1" i="0" u="none">
                <a:solidFill>
                  <a:schemeClr val="dk1"/>
                </a:solidFill>
                <a:latin typeface="Calibri"/>
                <a:ea typeface="Calibri"/>
                <a:cs typeface="Calibri"/>
                <a:sym typeface="Calibri"/>
              </a:rPr>
              <a:t>new </a:t>
            </a:r>
            <a:r>
              <a:rPr lang="en-US" sz="2900" b="0" i="0" u="none">
                <a:solidFill>
                  <a:schemeClr val="dk1"/>
                </a:solidFill>
                <a:latin typeface="Calibri"/>
                <a:ea typeface="Calibri"/>
                <a:cs typeface="Calibri"/>
                <a:sym typeface="Calibri"/>
              </a:rPr>
              <a:t>type[size];</a:t>
            </a:r>
            <a:endParaRPr sz="2900" b="1" i="0" u="none">
              <a:solidFill>
                <a:schemeClr val="dk1"/>
              </a:solidFill>
              <a:latin typeface="Calibri"/>
              <a:ea typeface="Calibri"/>
              <a:cs typeface="Calibri"/>
              <a:sym typeface="Calibri"/>
            </a:endParaRPr>
          </a:p>
          <a:p>
            <a:pPr marL="914400" lvl="1" indent="-350837" algn="l" rtl="0">
              <a:lnSpc>
                <a:spcPct val="100000"/>
              </a:lnSpc>
              <a:spcBef>
                <a:spcPts val="680"/>
              </a:spcBef>
              <a:spcAft>
                <a:spcPts val="0"/>
              </a:spcAft>
              <a:buClr>
                <a:schemeClr val="dk1"/>
              </a:buClr>
              <a:buSzPts val="3400"/>
              <a:buFont typeface="Arial"/>
              <a:buChar char="–"/>
            </a:pPr>
            <a:r>
              <a:rPr lang="en-US" sz="3400" b="0" i="0" u="none">
                <a:solidFill>
                  <a:schemeClr val="dk1"/>
                </a:solidFill>
                <a:latin typeface="Calibri"/>
                <a:ea typeface="Calibri"/>
                <a:cs typeface="Calibri"/>
                <a:sym typeface="Calibri"/>
              </a:rPr>
              <a:t>Examples:</a:t>
            </a:r>
            <a:endParaRPr/>
          </a:p>
          <a:p>
            <a:pPr marL="1406525" lvl="2" indent="-280987" algn="l" rtl="0">
              <a:lnSpc>
                <a:spcPct val="100000"/>
              </a:lnSpc>
              <a:spcBef>
                <a:spcPts val="580"/>
              </a:spcBef>
              <a:spcAft>
                <a:spcPts val="0"/>
              </a:spcAft>
              <a:buClr>
                <a:schemeClr val="dk1"/>
              </a:buClr>
              <a:buSzPts val="2900"/>
              <a:buFont typeface="Arial"/>
              <a:buChar char="•"/>
            </a:pPr>
            <a:r>
              <a:rPr lang="en-US" sz="2900" b="0" i="0" u="none">
                <a:solidFill>
                  <a:schemeClr val="dk1"/>
                </a:solidFill>
                <a:latin typeface="Calibri"/>
                <a:ea typeface="Calibri"/>
                <a:cs typeface="Calibri"/>
                <a:sym typeface="Calibri"/>
              </a:rPr>
              <a:t>  students = new int[7];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400"/>
              <a:buFont typeface="Calibri"/>
              <a:buNone/>
            </a:pPr>
            <a:fld id="{00000000-1234-1234-1234-123412341234}" type="slidenum">
              <a:rPr lang="en-US" sz="1400" b="0" i="0" u="none" strike="noStrike" cap="none">
                <a:solidFill>
                  <a:srgbClr val="898989"/>
                </a:solidFill>
                <a:latin typeface="Calibri"/>
                <a:ea typeface="Calibri"/>
                <a:cs typeface="Calibri"/>
                <a:sym typeface="Calibri"/>
              </a:rPr>
              <a:t>14</a:t>
            </a:fld>
            <a:endParaRPr/>
          </a:p>
        </p:txBody>
      </p:sp>
      <p:sp>
        <p:nvSpPr>
          <p:cNvPr id="255" name="Google Shape;255;p1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Initialisation of Arrays</a:t>
            </a:r>
            <a:endParaRPr/>
          </a:p>
        </p:txBody>
      </p:sp>
      <p:sp>
        <p:nvSpPr>
          <p:cNvPr id="256" name="Google Shape;256;p14"/>
          <p:cNvSpPr txBox="1">
            <a:spLocks noGrp="1"/>
          </p:cNvSpPr>
          <p:nvPr>
            <p:ph type="body" idx="1"/>
          </p:nvPr>
        </p:nvSpPr>
        <p:spPr>
          <a:xfrm>
            <a:off x="457200" y="990600"/>
            <a:ext cx="8229600" cy="5334000"/>
          </a:xfrm>
          <a:prstGeom prst="rect">
            <a:avLst/>
          </a:prstGeom>
          <a:noFill/>
          <a:ln>
            <a:noFill/>
          </a:ln>
        </p:spPr>
        <p:txBody>
          <a:bodyPr spcFirstLastPara="1" wrap="square" lIns="91425" tIns="45700" rIns="91425" bIns="45700" anchor="t" anchorCtr="0">
            <a:noAutofit/>
          </a:bodyPr>
          <a:lstStyle/>
          <a:p>
            <a:pPr marL="420687" lvl="0" indent="-420687"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Once arrays are created, they need to be initialised with some values before access their content. A general form of initialisation is:</a:t>
            </a:r>
            <a:endParaRPr/>
          </a:p>
          <a:p>
            <a:pPr marL="914400" lvl="1" indent="-35083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Arrayname [index/subscript] = value;</a:t>
            </a:r>
            <a:endParaRPr/>
          </a:p>
          <a:p>
            <a:pPr marL="420687" lvl="0" indent="-4206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Example:</a:t>
            </a:r>
            <a:endParaRPr/>
          </a:p>
          <a:p>
            <a:pPr marL="1406525" lvl="2" indent="-2809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students[0]  = 50;   students[1]  = 40;</a:t>
            </a:r>
            <a:endParaRPr/>
          </a:p>
          <a:p>
            <a:pPr marL="420687" lvl="0" indent="-4206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Like C, Java creates arrays starting with subscript 0 and ends with value one less than the size specified.</a:t>
            </a:r>
            <a:endParaRPr/>
          </a:p>
          <a:p>
            <a:pPr marL="420687" lvl="0" indent="-4206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Unlike C, Java protects arrays from overruns and under runs. Trying to access an array beyond its boundaries will generate an error message (IndexOutOfBoundException).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400"/>
              <a:buFont typeface="Calibri"/>
              <a:buNone/>
            </a:pPr>
            <a:fld id="{00000000-1234-1234-1234-123412341234}" type="slidenum">
              <a:rPr lang="en-US" sz="1400" b="0" i="0" u="none" strike="noStrike" cap="none">
                <a:solidFill>
                  <a:srgbClr val="898989"/>
                </a:solidFill>
                <a:latin typeface="Calibri"/>
                <a:ea typeface="Calibri"/>
                <a:cs typeface="Calibri"/>
                <a:sym typeface="Calibri"/>
              </a:rPr>
              <a:t>15</a:t>
            </a:fld>
            <a:endParaRPr/>
          </a:p>
        </p:txBody>
      </p:sp>
      <p:sp>
        <p:nvSpPr>
          <p:cNvPr id="262" name="Google Shape;262;p15"/>
          <p:cNvSpPr txBox="1">
            <a:spLocks noGrp="1"/>
          </p:cNvSpPr>
          <p:nvPr>
            <p:ph type="body" idx="1"/>
          </p:nvPr>
        </p:nvSpPr>
        <p:spPr>
          <a:xfrm>
            <a:off x="457200" y="1600200"/>
            <a:ext cx="8229600" cy="4525962"/>
          </a:xfrm>
          <a:prstGeom prst="rect">
            <a:avLst/>
          </a:prstGeom>
          <a:solidFill>
            <a:schemeClr val="lt1"/>
          </a:solidFill>
          <a:ln>
            <a:noFill/>
          </a:ln>
        </p:spPr>
        <p:txBody>
          <a:bodyPr spcFirstLastPara="1" wrap="square" lIns="91425" tIns="45700" rIns="91425" bIns="45700" anchor="t" anchorCtr="0">
            <a:noAutofit/>
          </a:bodyPr>
          <a:lstStyle/>
          <a:p>
            <a:pPr marL="420687" lvl="0" indent="-420687"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Arrays are fixed length </a:t>
            </a:r>
            <a:endParaRPr/>
          </a:p>
          <a:p>
            <a:pPr marL="420687" lvl="0" indent="-4206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Length is specified at create time</a:t>
            </a:r>
            <a:endParaRPr/>
          </a:p>
          <a:p>
            <a:pPr marL="420687" lvl="0" indent="-4206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In Java, all arrays store the allocated size in a variable named “length”.</a:t>
            </a:r>
            <a:endParaRPr/>
          </a:p>
          <a:p>
            <a:pPr marL="420687" lvl="0" indent="-4206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We can access the length of arrays as arrayName.length:</a:t>
            </a:r>
            <a:endParaRPr/>
          </a:p>
          <a:p>
            <a:pPr marL="1406525" lvl="2" indent="-280987" algn="l" rtl="0">
              <a:lnSpc>
                <a:spcPct val="90000"/>
              </a:lnSpc>
              <a:spcBef>
                <a:spcPts val="560"/>
              </a:spcBef>
              <a:spcAft>
                <a:spcPts val="0"/>
              </a:spcAft>
              <a:buClr>
                <a:schemeClr val="dk1"/>
              </a:buClr>
              <a:buSzPts val="2800"/>
              <a:buNone/>
            </a:pPr>
            <a:r>
              <a:rPr lang="en-US" sz="2800" b="0" i="0" u="none">
                <a:solidFill>
                  <a:schemeClr val="dk1"/>
                </a:solidFill>
                <a:latin typeface="Calibri"/>
                <a:ea typeface="Calibri"/>
                <a:cs typeface="Calibri"/>
                <a:sym typeface="Calibri"/>
              </a:rPr>
              <a:t>	e.g.  int x = students.length;      //  x = 7</a:t>
            </a:r>
            <a:endParaRPr/>
          </a:p>
          <a:p>
            <a:pPr marL="420687" lvl="0" indent="-4206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Accessed using the index</a:t>
            </a:r>
            <a:endParaRPr/>
          </a:p>
          <a:p>
            <a:pPr marL="1406525" lvl="2" indent="-280987" algn="l" rtl="0">
              <a:lnSpc>
                <a:spcPct val="90000"/>
              </a:lnSpc>
              <a:spcBef>
                <a:spcPts val="560"/>
              </a:spcBef>
              <a:spcAft>
                <a:spcPts val="0"/>
              </a:spcAft>
              <a:buClr>
                <a:schemeClr val="dk1"/>
              </a:buClr>
              <a:buSzPts val="2800"/>
              <a:buNone/>
            </a:pPr>
            <a:r>
              <a:rPr lang="en-US" sz="2800" b="0" i="0" u="none">
                <a:solidFill>
                  <a:schemeClr val="dk1"/>
                </a:solidFill>
                <a:latin typeface="Calibri"/>
                <a:ea typeface="Calibri"/>
                <a:cs typeface="Calibri"/>
                <a:sym typeface="Calibri"/>
              </a:rPr>
              <a:t>  e.g.   int x = students [1];            //  x = 40</a:t>
            </a:r>
            <a:endParaRPr/>
          </a:p>
          <a:p>
            <a:pPr marL="420688" lvl="0" indent="-242887" algn="l" rtl="0">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p:txBody>
      </p:sp>
      <p:sp>
        <p:nvSpPr>
          <p:cNvPr id="263" name="Google Shape;263;p15"/>
          <p:cNvSpPr txBox="1">
            <a:spLocks noGrp="1"/>
          </p:cNvSpPr>
          <p:nvPr>
            <p:ph type="title"/>
          </p:nvPr>
        </p:nvSpPr>
        <p:spPr>
          <a:xfrm>
            <a:off x="457200" y="2698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Arrays: Length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p:nvPr/>
        </p:nvSpPr>
        <p:spPr>
          <a:xfrm>
            <a:off x="7010400" y="6324600"/>
            <a:ext cx="1905000"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400"/>
              <a:buFont typeface="Calibri"/>
              <a:buNone/>
            </a:pPr>
            <a:fld id="{00000000-1234-1234-1234-123412341234}" type="slidenum">
              <a:rPr lang="en-US" sz="1400" b="0" i="0" u="none" strike="noStrike" cap="none">
                <a:solidFill>
                  <a:srgbClr val="898989"/>
                </a:solidFill>
                <a:latin typeface="Calibri"/>
                <a:ea typeface="Calibri"/>
                <a:cs typeface="Calibri"/>
                <a:sym typeface="Calibri"/>
              </a:rPr>
              <a:t>16</a:t>
            </a:fld>
            <a:endParaRPr/>
          </a:p>
        </p:txBody>
      </p:sp>
      <p:sp>
        <p:nvSpPr>
          <p:cNvPr id="269" name="Google Shape;269;p16"/>
          <p:cNvSpPr txBox="1">
            <a:spLocks noGrp="1"/>
          </p:cNvSpPr>
          <p:nvPr>
            <p:ph type="title"/>
          </p:nvPr>
        </p:nvSpPr>
        <p:spPr>
          <a:xfrm>
            <a:off x="152400" y="152400"/>
            <a:ext cx="8793162"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5400"/>
              <a:buFont typeface="Calibri"/>
              <a:buNone/>
            </a:pPr>
            <a:r>
              <a:rPr lang="en-US" sz="5400" b="0" i="0" u="none">
                <a:solidFill>
                  <a:srgbClr val="FFFF00"/>
                </a:solidFill>
                <a:latin typeface="Calibri"/>
                <a:ea typeface="Calibri"/>
                <a:cs typeface="Calibri"/>
                <a:sym typeface="Calibri"/>
              </a:rPr>
              <a:t>Arrays – Example</a:t>
            </a:r>
            <a:endParaRPr/>
          </a:p>
        </p:txBody>
      </p:sp>
      <p:sp>
        <p:nvSpPr>
          <p:cNvPr id="270" name="Google Shape;270;p16"/>
          <p:cNvSpPr txBox="1">
            <a:spLocks noGrp="1"/>
          </p:cNvSpPr>
          <p:nvPr>
            <p:ph type="body" idx="1"/>
          </p:nvPr>
        </p:nvSpPr>
        <p:spPr>
          <a:xfrm>
            <a:off x="914400" y="1752600"/>
            <a:ext cx="7772400" cy="4760912"/>
          </a:xfrm>
          <a:prstGeom prst="rect">
            <a:avLst/>
          </a:prstGeom>
          <a:solidFill>
            <a:schemeClr val="lt1"/>
          </a:solidFill>
          <a:ln>
            <a:noFill/>
          </a:ln>
        </p:spPr>
        <p:txBody>
          <a:bodyPr spcFirstLastPara="1" wrap="square" lIns="91425" tIns="45700" rIns="91425" bIns="45700" anchor="t" anchorCtr="0">
            <a:noAutofit/>
          </a:bodyPr>
          <a:lstStyle/>
          <a:p>
            <a:pPr marL="1406525" lvl="2" indent="-280987" algn="l" rtl="0">
              <a:lnSpc>
                <a:spcPct val="80000"/>
              </a:lnSpc>
              <a:spcBef>
                <a:spcPts val="0"/>
              </a:spcBef>
              <a:spcAft>
                <a:spcPts val="0"/>
              </a:spcAft>
              <a:buClr>
                <a:schemeClr val="dk1"/>
              </a:buClr>
              <a:buSzPts val="500"/>
              <a:buNone/>
            </a:pPr>
            <a:endParaRPr sz="500" b="0" i="0" u="none">
              <a:solidFill>
                <a:schemeClr val="dk1"/>
              </a:solidFill>
              <a:latin typeface="Calibri"/>
              <a:ea typeface="Calibri"/>
              <a:cs typeface="Calibri"/>
              <a:sym typeface="Calibri"/>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StudentArray.java: store integers in arrays and access</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public class StudentArray{</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public static void main(String[] args) {</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int[] students;</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students = new int[7];</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System.out.println("Array Length = " + students.length);</a:t>
            </a:r>
            <a:endParaRPr/>
          </a:p>
          <a:p>
            <a:pPr marL="420687" lvl="0" indent="-420687" algn="l" rtl="0">
              <a:lnSpc>
                <a:spcPct val="100000"/>
              </a:lnSpc>
              <a:spcBef>
                <a:spcPts val="360"/>
              </a:spcBef>
              <a:spcAft>
                <a:spcPts val="0"/>
              </a:spcAft>
              <a:buClr>
                <a:schemeClr val="dk1"/>
              </a:buClr>
              <a:buSzPts val="1800"/>
              <a:buNone/>
            </a:pPr>
            <a:endParaRPr sz="1800" b="0" i="0" u="none">
              <a:solidFill>
                <a:schemeClr val="dk1"/>
              </a:solidFill>
              <a:latin typeface="Calibri"/>
              <a:ea typeface="Calibri"/>
              <a:cs typeface="Calibri"/>
              <a:sym typeface="Calibri"/>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for ( int  i=0;  i &lt; students.length;  i++)</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students[i] = 2*i;</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System.out.println("Values Stored in Array:");</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for ( int  i=0;  i &lt; students.length;  i++)</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System.out.println(students[i]);</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        }</a:t>
            </a:r>
            <a:endParaRPr/>
          </a:p>
          <a:p>
            <a:pPr marL="420687" lvl="0" indent="-420687" algn="l" rtl="0">
              <a:lnSpc>
                <a:spcPct val="100000"/>
              </a:lnSpc>
              <a:spcBef>
                <a:spcPts val="360"/>
              </a:spcBef>
              <a:spcAft>
                <a:spcPts val="0"/>
              </a:spcAft>
              <a:buClr>
                <a:schemeClr val="dk1"/>
              </a:buClr>
              <a:buSzPts val="1800"/>
              <a:buNone/>
            </a:pPr>
            <a:r>
              <a:rPr lang="en-US" sz="1800" b="0" i="0" u="none">
                <a:solidFill>
                  <a:schemeClr val="dk1"/>
                </a:solidFill>
                <a:latin typeface="Calibri"/>
                <a:ea typeface="Calibri"/>
                <a:cs typeface="Calibri"/>
                <a:sym typeface="Calibri"/>
              </a:rPr>
              <a:t>}</a:t>
            </a:r>
            <a:endParaRPr/>
          </a:p>
          <a:p>
            <a:pPr marL="420687" lvl="0" indent="-420687" algn="l" rtl="0">
              <a:lnSpc>
                <a:spcPct val="80000"/>
              </a:lnSpc>
              <a:spcBef>
                <a:spcPts val="200"/>
              </a:spcBef>
              <a:spcAft>
                <a:spcPts val="0"/>
              </a:spcAft>
              <a:buClr>
                <a:schemeClr val="dk1"/>
              </a:buClr>
              <a:buSzPts val="1000"/>
              <a:buNone/>
            </a:pPr>
            <a:endParaRPr sz="1000" b="0" i="0" u="none">
              <a:solidFill>
                <a:schemeClr val="dk1"/>
              </a:solidFill>
              <a:latin typeface="Calibri"/>
              <a:ea typeface="Calibri"/>
              <a:cs typeface="Calibri"/>
              <a:sym typeface="Calibri"/>
            </a:endParaRPr>
          </a:p>
          <a:p>
            <a:pPr marL="420687" lvl="0" indent="-420687" algn="l" rtl="0">
              <a:lnSpc>
                <a:spcPct val="80000"/>
              </a:lnSpc>
              <a:spcBef>
                <a:spcPts val="100"/>
              </a:spcBef>
              <a:spcAft>
                <a:spcPts val="0"/>
              </a:spcAft>
              <a:buClr>
                <a:schemeClr val="dk1"/>
              </a:buClr>
              <a:buSzPts val="500"/>
              <a:buNone/>
            </a:pPr>
            <a:r>
              <a:rPr lang="en-US" sz="500" b="0" i="0" u="none">
                <a:solidFill>
                  <a:schemeClr val="dk1"/>
                </a:solidFill>
                <a:latin typeface="Calibri"/>
                <a:ea typeface="Calibri"/>
                <a:cs typeface="Calibri"/>
                <a:sym typeface="Calibri"/>
              </a:rPr>
              <a:t>:w</a:t>
            </a:r>
            <a:endParaRPr/>
          </a:p>
          <a:p>
            <a:pPr marL="420688" lvl="0" indent="-388938" algn="l" rtl="0">
              <a:spcBef>
                <a:spcPts val="100"/>
              </a:spcBef>
              <a:spcAft>
                <a:spcPts val="0"/>
              </a:spcAft>
              <a:buClr>
                <a:schemeClr val="dk1"/>
              </a:buClr>
              <a:buSzPts val="500"/>
              <a:buNone/>
            </a:pPr>
            <a:endParaRPr sz="500" b="0" i="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7"/>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400"/>
              <a:buFont typeface="Calibri"/>
              <a:buNone/>
            </a:pPr>
            <a:fld id="{00000000-1234-1234-1234-123412341234}" type="slidenum">
              <a:rPr lang="en-US" sz="1400" b="0" i="0" u="none" strike="noStrike" cap="none">
                <a:solidFill>
                  <a:srgbClr val="898989"/>
                </a:solidFill>
                <a:latin typeface="Calibri"/>
                <a:ea typeface="Calibri"/>
                <a:cs typeface="Calibri"/>
                <a:sym typeface="Calibri"/>
              </a:rPr>
              <a:t>17</a:t>
            </a:fld>
            <a:endParaRPr/>
          </a:p>
        </p:txBody>
      </p:sp>
      <p:sp>
        <p:nvSpPr>
          <p:cNvPr id="276" name="Google Shape;276;p17"/>
          <p:cNvSpPr txBox="1">
            <a:spLocks noGrp="1"/>
          </p:cNvSpPr>
          <p:nvPr>
            <p:ph type="body" idx="1"/>
          </p:nvPr>
        </p:nvSpPr>
        <p:spPr>
          <a:xfrm>
            <a:off x="457200" y="1600200"/>
            <a:ext cx="8229600" cy="4525962"/>
          </a:xfrm>
          <a:prstGeom prst="rect">
            <a:avLst/>
          </a:prstGeom>
          <a:solidFill>
            <a:schemeClr val="lt1"/>
          </a:solidFill>
          <a:ln>
            <a:noFill/>
          </a:ln>
        </p:spPr>
        <p:txBody>
          <a:bodyPr spcFirstLastPara="1" wrap="square" lIns="91425" tIns="45700" rIns="91425" bIns="45700" anchor="t" anchorCtr="0">
            <a:noAutofit/>
          </a:bodyPr>
          <a:lstStyle/>
          <a:p>
            <a:pPr marL="420687" lvl="0" indent="-420687"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Arrays can also be initialised like standard variables at the time of their declaration.</a:t>
            </a:r>
            <a:endParaRPr/>
          </a:p>
          <a:p>
            <a:pPr marL="914400" lvl="1" indent="-350837"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Type arrayname[] = {list of values};</a:t>
            </a:r>
            <a:endParaRPr/>
          </a:p>
          <a:p>
            <a:pPr marL="420687" lvl="0" indent="-420687"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Example:</a:t>
            </a:r>
            <a:endParaRPr/>
          </a:p>
          <a:p>
            <a:pPr marL="1406525" lvl="2" indent="-280987" algn="l" rtl="0">
              <a:lnSpc>
                <a:spcPct val="90000"/>
              </a:lnSpc>
              <a:spcBef>
                <a:spcPts val="640"/>
              </a:spcBef>
              <a:spcAft>
                <a:spcPts val="0"/>
              </a:spcAft>
              <a:buClr>
                <a:schemeClr val="dk1"/>
              </a:buClr>
              <a:buSzPts val="3200"/>
              <a:buNone/>
            </a:pPr>
            <a:r>
              <a:rPr lang="en-US" sz="3200" b="0" i="0" u="none">
                <a:solidFill>
                  <a:schemeClr val="dk1"/>
                </a:solidFill>
                <a:latin typeface="Calibri"/>
                <a:ea typeface="Calibri"/>
                <a:cs typeface="Calibri"/>
                <a:sym typeface="Calibri"/>
              </a:rPr>
              <a:t>int[] students = {55, 69, 70, 30, 80};</a:t>
            </a:r>
            <a:endParaRPr/>
          </a:p>
          <a:p>
            <a:pPr marL="420687" lvl="0" indent="-420687"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Creates and initializes the array of integers of length 5.</a:t>
            </a:r>
            <a:endParaRPr/>
          </a:p>
          <a:p>
            <a:pPr marL="420687" lvl="0" indent="-420687"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In this case it is not necessary to use the </a:t>
            </a:r>
            <a:r>
              <a:rPr lang="en-US" sz="3200" b="0" i="1" u="none">
                <a:solidFill>
                  <a:schemeClr val="hlink"/>
                </a:solidFill>
                <a:latin typeface="Calibri"/>
                <a:ea typeface="Calibri"/>
                <a:cs typeface="Calibri"/>
                <a:sym typeface="Calibri"/>
              </a:rPr>
              <a:t>new </a:t>
            </a:r>
            <a:r>
              <a:rPr lang="en-US" sz="3200" b="0" i="0" u="none">
                <a:solidFill>
                  <a:schemeClr val="dk1"/>
                </a:solidFill>
                <a:latin typeface="Calibri"/>
                <a:ea typeface="Calibri"/>
                <a:cs typeface="Calibri"/>
                <a:sym typeface="Calibri"/>
              </a:rPr>
              <a:t>operator.</a:t>
            </a:r>
            <a:endParaRPr/>
          </a:p>
        </p:txBody>
      </p:sp>
      <p:sp>
        <p:nvSpPr>
          <p:cNvPr id="277" name="Google Shape;277;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Arrays – Initializing at Declaration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8"/>
          <p:cNvSpPr txBox="1"/>
          <p:nvPr/>
        </p:nvSpPr>
        <p:spPr>
          <a:xfrm>
            <a:off x="7010400" y="6324600"/>
            <a:ext cx="1905000"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400"/>
              <a:buFont typeface="Calibri"/>
              <a:buNone/>
            </a:pPr>
            <a:fld id="{00000000-1234-1234-1234-123412341234}" type="slidenum">
              <a:rPr lang="en-US" sz="1400" b="0" i="0" u="none" strike="noStrike" cap="none">
                <a:solidFill>
                  <a:srgbClr val="898989"/>
                </a:solidFill>
                <a:latin typeface="Calibri"/>
                <a:ea typeface="Calibri"/>
                <a:cs typeface="Calibri"/>
                <a:sym typeface="Calibri"/>
              </a:rPr>
              <a:t>18</a:t>
            </a:fld>
            <a:endParaRPr/>
          </a:p>
        </p:txBody>
      </p:sp>
      <p:sp>
        <p:nvSpPr>
          <p:cNvPr id="283" name="Google Shape;283;p18"/>
          <p:cNvSpPr txBox="1">
            <a:spLocks noGrp="1"/>
          </p:cNvSpPr>
          <p:nvPr>
            <p:ph type="title"/>
          </p:nvPr>
        </p:nvSpPr>
        <p:spPr>
          <a:xfrm>
            <a:off x="152400" y="152400"/>
            <a:ext cx="8793162"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5400"/>
              <a:buFont typeface="Calibri"/>
              <a:buNone/>
            </a:pPr>
            <a:r>
              <a:rPr lang="en-US" sz="5400" b="0" i="0" u="none">
                <a:solidFill>
                  <a:srgbClr val="FFFF00"/>
                </a:solidFill>
                <a:latin typeface="Calibri"/>
                <a:ea typeface="Calibri"/>
                <a:cs typeface="Calibri"/>
                <a:sym typeface="Calibri"/>
              </a:rPr>
              <a:t>Arrays – Example</a:t>
            </a:r>
            <a:endParaRPr/>
          </a:p>
        </p:txBody>
      </p:sp>
      <p:sp>
        <p:nvSpPr>
          <p:cNvPr id="284" name="Google Shape;284;p18"/>
          <p:cNvSpPr txBox="1">
            <a:spLocks noGrp="1"/>
          </p:cNvSpPr>
          <p:nvPr>
            <p:ph type="body" idx="1"/>
          </p:nvPr>
        </p:nvSpPr>
        <p:spPr>
          <a:xfrm>
            <a:off x="990600" y="1828800"/>
            <a:ext cx="7696200" cy="4456112"/>
          </a:xfrm>
          <a:prstGeom prst="rect">
            <a:avLst/>
          </a:prstGeom>
          <a:solidFill>
            <a:schemeClr val="lt1"/>
          </a:solidFill>
          <a:ln>
            <a:noFill/>
          </a:ln>
        </p:spPr>
        <p:txBody>
          <a:bodyPr spcFirstLastPara="1" wrap="square" lIns="91425" tIns="45700" rIns="91425" bIns="45700" anchor="t" anchorCtr="0">
            <a:noAutofit/>
          </a:bodyPr>
          <a:lstStyle/>
          <a:p>
            <a:pPr marL="1406525" lvl="2" indent="-280987" algn="l" rtl="0">
              <a:lnSpc>
                <a:spcPct val="100000"/>
              </a:lnSpc>
              <a:spcBef>
                <a:spcPts val="0"/>
              </a:spcBef>
              <a:spcAft>
                <a:spcPts val="0"/>
              </a:spcAft>
              <a:buClr>
                <a:schemeClr val="dk1"/>
              </a:buClr>
              <a:buSzPts val="900"/>
              <a:buNone/>
            </a:pPr>
            <a:endParaRPr sz="900" b="0" i="0" u="none">
              <a:solidFill>
                <a:schemeClr val="dk1"/>
              </a:solidFill>
              <a:latin typeface="Calibri"/>
              <a:ea typeface="Calibri"/>
              <a:cs typeface="Calibri"/>
              <a:sym typeface="Calibri"/>
            </a:endParaRPr>
          </a:p>
          <a:p>
            <a:pPr marL="420687" lvl="0" indent="-420687" algn="l" rtl="0">
              <a:lnSpc>
                <a:spcPct val="100000"/>
              </a:lnSpc>
              <a:spcBef>
                <a:spcPts val="400"/>
              </a:spcBef>
              <a:spcAft>
                <a:spcPts val="0"/>
              </a:spcAft>
              <a:buClr>
                <a:schemeClr val="dk1"/>
              </a:buClr>
              <a:buSzPts val="2000"/>
              <a:buNone/>
            </a:pPr>
            <a:r>
              <a:rPr lang="en-US" sz="2000" b="0" i="0" u="none">
                <a:solidFill>
                  <a:schemeClr val="dk1"/>
                </a:solidFill>
                <a:latin typeface="Calibri"/>
                <a:ea typeface="Calibri"/>
                <a:cs typeface="Calibri"/>
                <a:sym typeface="Calibri"/>
              </a:rPr>
              <a:t>// StudentArray.java: store integers in arrays and access</a:t>
            </a:r>
            <a:endParaRPr/>
          </a:p>
          <a:p>
            <a:pPr marL="420687" lvl="0" indent="-420687" algn="l" rtl="0">
              <a:lnSpc>
                <a:spcPct val="100000"/>
              </a:lnSpc>
              <a:spcBef>
                <a:spcPts val="400"/>
              </a:spcBef>
              <a:spcAft>
                <a:spcPts val="0"/>
              </a:spcAft>
              <a:buClr>
                <a:schemeClr val="dk1"/>
              </a:buClr>
              <a:buSzPts val="2000"/>
              <a:buNone/>
            </a:pPr>
            <a:r>
              <a:rPr lang="en-US" sz="2000" b="0" i="0" u="none">
                <a:solidFill>
                  <a:schemeClr val="dk1"/>
                </a:solidFill>
                <a:latin typeface="Calibri"/>
                <a:ea typeface="Calibri"/>
                <a:cs typeface="Calibri"/>
                <a:sym typeface="Calibri"/>
              </a:rPr>
              <a:t>public class StudentArray{</a:t>
            </a:r>
            <a:endParaRPr/>
          </a:p>
          <a:p>
            <a:pPr marL="420687" lvl="0" indent="-420687" algn="l" rtl="0">
              <a:lnSpc>
                <a:spcPct val="100000"/>
              </a:lnSpc>
              <a:spcBef>
                <a:spcPts val="400"/>
              </a:spcBef>
              <a:spcAft>
                <a:spcPts val="0"/>
              </a:spcAft>
              <a:buClr>
                <a:schemeClr val="dk1"/>
              </a:buClr>
              <a:buSzPts val="2000"/>
              <a:buNone/>
            </a:pPr>
            <a:r>
              <a:rPr lang="en-US" sz="2000" b="0" i="0" u="none">
                <a:solidFill>
                  <a:schemeClr val="dk1"/>
                </a:solidFill>
                <a:latin typeface="Calibri"/>
                <a:ea typeface="Calibri"/>
                <a:cs typeface="Calibri"/>
                <a:sym typeface="Calibri"/>
              </a:rPr>
              <a:t>        public static void main(String[] args) {</a:t>
            </a:r>
            <a:endParaRPr/>
          </a:p>
          <a:p>
            <a:pPr marL="420687" lvl="0" indent="-420687" algn="l" rtl="0">
              <a:lnSpc>
                <a:spcPct val="100000"/>
              </a:lnSpc>
              <a:spcBef>
                <a:spcPts val="480"/>
              </a:spcBef>
              <a:spcAft>
                <a:spcPts val="0"/>
              </a:spcAft>
              <a:buClr>
                <a:schemeClr val="dk1"/>
              </a:buClr>
              <a:buSzPts val="2400"/>
              <a:buNone/>
            </a:pPr>
            <a:r>
              <a:rPr lang="en-US" sz="2400" b="0" i="0" u="none">
                <a:solidFill>
                  <a:schemeClr val="dk1"/>
                </a:solidFill>
                <a:latin typeface="Times New Roman"/>
                <a:ea typeface="Times New Roman"/>
                <a:cs typeface="Times New Roman"/>
                <a:sym typeface="Times New Roman"/>
              </a:rPr>
              <a:t>  	   int[] students = {55, 69, 70, 30, 80};</a:t>
            </a:r>
            <a:endParaRPr/>
          </a:p>
          <a:p>
            <a:pPr marL="420687" lvl="0" indent="-420687" algn="l" rtl="0">
              <a:lnSpc>
                <a:spcPct val="100000"/>
              </a:lnSpc>
              <a:spcBef>
                <a:spcPts val="400"/>
              </a:spcBef>
              <a:spcAft>
                <a:spcPts val="0"/>
              </a:spcAft>
              <a:buClr>
                <a:schemeClr val="dk1"/>
              </a:buClr>
              <a:buSzPts val="2000"/>
              <a:buNone/>
            </a:pPr>
            <a:endParaRPr sz="2000" b="0" i="0" u="none">
              <a:solidFill>
                <a:schemeClr val="dk1"/>
              </a:solidFill>
              <a:latin typeface="Calibri"/>
              <a:ea typeface="Calibri"/>
              <a:cs typeface="Calibri"/>
              <a:sym typeface="Calibri"/>
            </a:endParaRPr>
          </a:p>
          <a:p>
            <a:pPr marL="420687" lvl="0" indent="-420687" algn="l" rtl="0">
              <a:lnSpc>
                <a:spcPct val="100000"/>
              </a:lnSpc>
              <a:spcBef>
                <a:spcPts val="400"/>
              </a:spcBef>
              <a:spcAft>
                <a:spcPts val="0"/>
              </a:spcAft>
              <a:buClr>
                <a:schemeClr val="dk1"/>
              </a:buClr>
              <a:buSzPts val="2000"/>
              <a:buNone/>
            </a:pPr>
            <a:r>
              <a:rPr lang="en-US" sz="2000" b="0" i="0" u="none">
                <a:solidFill>
                  <a:schemeClr val="dk1"/>
                </a:solidFill>
                <a:latin typeface="Calibri"/>
                <a:ea typeface="Calibri"/>
                <a:cs typeface="Calibri"/>
                <a:sym typeface="Calibri"/>
              </a:rPr>
              <a:t>	   System.out.println("Array Length = " + students.length);</a:t>
            </a:r>
            <a:endParaRPr/>
          </a:p>
          <a:p>
            <a:pPr marL="420687" lvl="0" indent="-420687" algn="l" rtl="0">
              <a:lnSpc>
                <a:spcPct val="100000"/>
              </a:lnSpc>
              <a:spcBef>
                <a:spcPts val="400"/>
              </a:spcBef>
              <a:spcAft>
                <a:spcPts val="0"/>
              </a:spcAft>
              <a:buClr>
                <a:schemeClr val="dk1"/>
              </a:buClr>
              <a:buSzPts val="2000"/>
              <a:buNone/>
            </a:pPr>
            <a:r>
              <a:rPr lang="en-US" sz="2000" b="0" i="0" u="none">
                <a:solidFill>
                  <a:schemeClr val="dk1"/>
                </a:solidFill>
                <a:latin typeface="Calibri"/>
                <a:ea typeface="Calibri"/>
                <a:cs typeface="Calibri"/>
                <a:sym typeface="Calibri"/>
              </a:rPr>
              <a:t>        System.out.println("Values Stored in Array:");</a:t>
            </a:r>
            <a:endParaRPr/>
          </a:p>
          <a:p>
            <a:pPr marL="420687" lvl="0" indent="-420687" algn="l" rtl="0">
              <a:lnSpc>
                <a:spcPct val="100000"/>
              </a:lnSpc>
              <a:spcBef>
                <a:spcPts val="400"/>
              </a:spcBef>
              <a:spcAft>
                <a:spcPts val="0"/>
              </a:spcAft>
              <a:buClr>
                <a:schemeClr val="dk1"/>
              </a:buClr>
              <a:buSzPts val="2000"/>
              <a:buNone/>
            </a:pPr>
            <a:r>
              <a:rPr lang="en-US" sz="2000" b="0" i="0" u="none">
                <a:solidFill>
                  <a:schemeClr val="dk1"/>
                </a:solidFill>
                <a:latin typeface="Calibri"/>
                <a:ea typeface="Calibri"/>
                <a:cs typeface="Calibri"/>
                <a:sym typeface="Calibri"/>
              </a:rPr>
              <a:t>         for ( int  i=0;  i &lt; students.length;  i++)</a:t>
            </a:r>
            <a:endParaRPr/>
          </a:p>
          <a:p>
            <a:pPr marL="420687" lvl="0" indent="-420687" algn="l" rtl="0">
              <a:lnSpc>
                <a:spcPct val="100000"/>
              </a:lnSpc>
              <a:spcBef>
                <a:spcPts val="400"/>
              </a:spcBef>
              <a:spcAft>
                <a:spcPts val="0"/>
              </a:spcAft>
              <a:buClr>
                <a:schemeClr val="dk1"/>
              </a:buClr>
              <a:buSzPts val="2000"/>
              <a:buNone/>
            </a:pPr>
            <a:r>
              <a:rPr lang="en-US" sz="2000" b="0" i="0" u="none">
                <a:solidFill>
                  <a:schemeClr val="dk1"/>
                </a:solidFill>
                <a:latin typeface="Calibri"/>
                <a:ea typeface="Calibri"/>
                <a:cs typeface="Calibri"/>
                <a:sym typeface="Calibri"/>
              </a:rPr>
              <a:t>                 System.out.println(students[i]);</a:t>
            </a:r>
            <a:endParaRPr/>
          </a:p>
          <a:p>
            <a:pPr marL="420687" lvl="0" indent="-420687" algn="l" rtl="0">
              <a:lnSpc>
                <a:spcPct val="100000"/>
              </a:lnSpc>
              <a:spcBef>
                <a:spcPts val="400"/>
              </a:spcBef>
              <a:spcAft>
                <a:spcPts val="0"/>
              </a:spcAft>
              <a:buClr>
                <a:schemeClr val="dk1"/>
              </a:buClr>
              <a:buSzPts val="2000"/>
              <a:buNone/>
            </a:pPr>
            <a:r>
              <a:rPr lang="en-US" sz="2000" b="0" i="0" u="none">
                <a:solidFill>
                  <a:schemeClr val="dk1"/>
                </a:solidFill>
                <a:latin typeface="Calibri"/>
                <a:ea typeface="Calibri"/>
                <a:cs typeface="Calibri"/>
                <a:sym typeface="Calibri"/>
              </a:rPr>
              <a:t>        }</a:t>
            </a:r>
            <a:endParaRPr/>
          </a:p>
          <a:p>
            <a:pPr marL="420687" lvl="0" indent="-420687" algn="l" rtl="0">
              <a:lnSpc>
                <a:spcPct val="100000"/>
              </a:lnSpc>
              <a:spcBef>
                <a:spcPts val="400"/>
              </a:spcBef>
              <a:spcAft>
                <a:spcPts val="0"/>
              </a:spcAft>
              <a:buClr>
                <a:schemeClr val="dk1"/>
              </a:buClr>
              <a:buSzPts val="2000"/>
              <a:buNone/>
            </a:pPr>
            <a:r>
              <a:rPr lang="en-US" sz="2000" b="0" i="0" u="none">
                <a:solidFill>
                  <a:schemeClr val="dk1"/>
                </a:solidFill>
                <a:latin typeface="Calibri"/>
                <a:ea typeface="Calibri"/>
                <a:cs typeface="Calibri"/>
                <a:sym typeface="Calibri"/>
              </a:rPr>
              <a:t>}</a:t>
            </a:r>
            <a:endParaRPr/>
          </a:p>
          <a:p>
            <a:pPr marL="420687" lvl="0" indent="-420687" algn="l" rtl="0">
              <a:lnSpc>
                <a:spcPct val="100000"/>
              </a:lnSpc>
              <a:spcBef>
                <a:spcPts val="480"/>
              </a:spcBef>
              <a:spcAft>
                <a:spcPts val="0"/>
              </a:spcAft>
              <a:buClr>
                <a:schemeClr val="dk1"/>
              </a:buClr>
              <a:buSzPts val="2400"/>
              <a:buNone/>
            </a:pPr>
            <a:endParaRPr sz="2400" b="0" i="0" u="none">
              <a:solidFill>
                <a:schemeClr val="dk1"/>
              </a:solidFill>
              <a:latin typeface="Calibri"/>
              <a:ea typeface="Calibri"/>
              <a:cs typeface="Calibri"/>
              <a:sym typeface="Calibri"/>
            </a:endParaRPr>
          </a:p>
          <a:p>
            <a:pPr marL="420687" lvl="0" indent="-306387" algn="l" rtl="0">
              <a:lnSpc>
                <a:spcPct val="100000"/>
              </a:lnSpc>
              <a:spcBef>
                <a:spcPts val="360"/>
              </a:spcBef>
              <a:spcAft>
                <a:spcPts val="0"/>
              </a:spcAft>
              <a:buClr>
                <a:schemeClr val="dk1"/>
              </a:buClr>
              <a:buSzPts val="1800"/>
              <a:buFont typeface="Arial"/>
              <a:buNone/>
            </a:pPr>
            <a:endParaRPr sz="1800" b="0" i="0" u="none">
              <a:solidFill>
                <a:schemeClr val="dk1"/>
              </a:solidFill>
              <a:latin typeface="Calibri"/>
              <a:ea typeface="Calibri"/>
              <a:cs typeface="Calibri"/>
              <a:sym typeface="Calibri"/>
            </a:endParaRPr>
          </a:p>
          <a:p>
            <a:pPr marL="420688" lvl="0" indent="-306388" algn="l" rtl="0">
              <a:spcBef>
                <a:spcPts val="360"/>
              </a:spcBef>
              <a:spcAft>
                <a:spcPts val="0"/>
              </a:spcAft>
              <a:buClr>
                <a:schemeClr val="dk1"/>
              </a:buClr>
              <a:buSzPts val="1800"/>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3A2C7"/>
        </a:solidFill>
        <a:effectLst/>
      </p:bgPr>
    </p:bg>
    <p:spTree>
      <p:nvGrpSpPr>
        <p:cNvPr id="1" name="Shape 288"/>
        <p:cNvGrpSpPr/>
        <p:nvPr/>
      </p:nvGrpSpPr>
      <p:grpSpPr>
        <a:xfrm>
          <a:off x="0" y="0"/>
          <a:ext cx="0" cy="0"/>
          <a:chOff x="0" y="0"/>
          <a:chExt cx="0" cy="0"/>
        </a:xfrm>
      </p:grpSpPr>
      <p:sp>
        <p:nvSpPr>
          <p:cNvPr id="289" name="Google Shape;289;p19"/>
          <p:cNvSpPr txBox="1"/>
          <p:nvPr/>
        </p:nvSpPr>
        <p:spPr>
          <a:xfrm>
            <a:off x="7010400" y="6324600"/>
            <a:ext cx="1905000"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400"/>
              <a:buFont typeface="Calibri"/>
              <a:buNone/>
            </a:pPr>
            <a:fld id="{00000000-1234-1234-1234-123412341234}" type="slidenum">
              <a:rPr lang="en-US" sz="1400" b="0" i="0" u="none" strike="noStrike" cap="none">
                <a:solidFill>
                  <a:srgbClr val="898989"/>
                </a:solidFill>
                <a:latin typeface="Calibri"/>
                <a:ea typeface="Calibri"/>
                <a:cs typeface="Calibri"/>
                <a:sym typeface="Calibri"/>
              </a:rPr>
              <a:t>19</a:t>
            </a:fld>
            <a:endParaRPr/>
          </a:p>
        </p:txBody>
      </p:sp>
      <p:sp>
        <p:nvSpPr>
          <p:cNvPr id="290" name="Google Shape;290;p19"/>
          <p:cNvSpPr txBox="1">
            <a:spLocks noGrp="1"/>
          </p:cNvSpPr>
          <p:nvPr>
            <p:ph type="title"/>
          </p:nvPr>
        </p:nvSpPr>
        <p:spPr>
          <a:xfrm>
            <a:off x="1066800" y="152400"/>
            <a:ext cx="7878762"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5400"/>
              <a:buFont typeface="Calibri"/>
              <a:buNone/>
            </a:pPr>
            <a:r>
              <a:rPr lang="en-US" sz="5400" b="0" i="0" u="none">
                <a:solidFill>
                  <a:srgbClr val="FFFF00"/>
                </a:solidFill>
                <a:latin typeface="Calibri"/>
                <a:ea typeface="Calibri"/>
                <a:cs typeface="Calibri"/>
                <a:sym typeface="Calibri"/>
              </a:rPr>
              <a:t>Two Dimensional Arrays</a:t>
            </a:r>
            <a:endParaRPr/>
          </a:p>
        </p:txBody>
      </p:sp>
      <p:sp>
        <p:nvSpPr>
          <p:cNvPr id="291" name="Google Shape;291;p19"/>
          <p:cNvSpPr txBox="1">
            <a:spLocks noGrp="1"/>
          </p:cNvSpPr>
          <p:nvPr>
            <p:ph type="body" idx="1"/>
          </p:nvPr>
        </p:nvSpPr>
        <p:spPr>
          <a:xfrm>
            <a:off x="838200" y="1676400"/>
            <a:ext cx="3962400" cy="4456112"/>
          </a:xfrm>
          <a:prstGeom prst="rect">
            <a:avLst/>
          </a:prstGeom>
          <a:noFill/>
          <a:ln>
            <a:noFill/>
          </a:ln>
        </p:spPr>
        <p:txBody>
          <a:bodyPr spcFirstLastPara="1" wrap="square" lIns="91425" tIns="45700" rIns="91425" bIns="45700" anchor="t" anchorCtr="0">
            <a:noAutofit/>
          </a:bodyPr>
          <a:lstStyle/>
          <a:p>
            <a:pPr marL="420687" lvl="0" indent="-420687" algn="l" rtl="0">
              <a:lnSpc>
                <a:spcPct val="100000"/>
              </a:lnSpc>
              <a:spcBef>
                <a:spcPts val="0"/>
              </a:spcBef>
              <a:spcAft>
                <a:spcPts val="0"/>
              </a:spcAft>
              <a:buClr>
                <a:srgbClr val="FFFF00"/>
              </a:buClr>
              <a:buSzPts val="2800"/>
              <a:buFont typeface="Arial"/>
              <a:buChar char="•"/>
            </a:pPr>
            <a:r>
              <a:rPr lang="en-US" sz="2800" b="0" i="0" u="none">
                <a:solidFill>
                  <a:srgbClr val="FFFF00"/>
                </a:solidFill>
                <a:latin typeface="Calibri"/>
                <a:ea typeface="Calibri"/>
                <a:cs typeface="Calibri"/>
                <a:sym typeface="Calibri"/>
              </a:rPr>
              <a:t>Two dimensional arrays allows us to store data that are recorded in table. For example:</a:t>
            </a:r>
            <a:endParaRPr/>
          </a:p>
          <a:p>
            <a:pPr marL="420687" lvl="0" indent="-420687" algn="l" rtl="0">
              <a:lnSpc>
                <a:spcPct val="100000"/>
              </a:lnSpc>
              <a:spcBef>
                <a:spcPts val="560"/>
              </a:spcBef>
              <a:spcAft>
                <a:spcPts val="0"/>
              </a:spcAft>
              <a:buClr>
                <a:srgbClr val="FFFF00"/>
              </a:buClr>
              <a:buSzPts val="2800"/>
              <a:buFont typeface="Arial"/>
              <a:buChar char="•"/>
            </a:pPr>
            <a:r>
              <a:rPr lang="en-US" sz="2800" b="0" i="0" u="none">
                <a:solidFill>
                  <a:srgbClr val="FFFF00"/>
                </a:solidFill>
                <a:latin typeface="Calibri"/>
                <a:ea typeface="Calibri"/>
                <a:cs typeface="Calibri"/>
                <a:sym typeface="Calibri"/>
              </a:rPr>
              <a:t>Table contains 12 items, we can think of this as a matrix consisting of 4 rows and 3 columns.</a:t>
            </a:r>
            <a:endParaRPr/>
          </a:p>
          <a:p>
            <a:pPr marL="420688" lvl="0" indent="-242887" algn="l" rtl="0">
              <a:spcBef>
                <a:spcPts val="560"/>
              </a:spcBef>
              <a:spcAft>
                <a:spcPts val="0"/>
              </a:spcAft>
              <a:buClr>
                <a:schemeClr val="dk1"/>
              </a:buClr>
              <a:buSzPts val="2800"/>
              <a:buNone/>
            </a:pPr>
            <a:endParaRPr sz="2800" b="0" i="0" u="none">
              <a:solidFill>
                <a:srgbClr val="FFFF00"/>
              </a:solidFill>
              <a:latin typeface="Calibri"/>
              <a:ea typeface="Calibri"/>
              <a:cs typeface="Calibri"/>
              <a:sym typeface="Calibri"/>
            </a:endParaRPr>
          </a:p>
        </p:txBody>
      </p:sp>
      <p:graphicFrame>
        <p:nvGraphicFramePr>
          <p:cNvPr id="292" name="Google Shape;292;p19"/>
          <p:cNvGraphicFramePr/>
          <p:nvPr/>
        </p:nvGraphicFramePr>
        <p:xfrm>
          <a:off x="4953000" y="1676400"/>
          <a:ext cx="3962400" cy="4572000"/>
        </p:xfrm>
        <a:graphic>
          <a:graphicData uri="http://schemas.openxmlformats.org/drawingml/2006/table">
            <a:tbl>
              <a:tblPr>
                <a:noFill/>
                <a:tableStyleId>{D07C0B38-E222-401E-B0FF-7B63A3320AAD}</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914400">
                <a:tc>
                  <a:txBody>
                    <a:bodyPr/>
                    <a:lstStyle/>
                    <a:p>
                      <a:pPr marL="0" marR="0" lvl="0" indent="0" algn="l" rtl="0">
                        <a:spcBef>
                          <a:spcPts val="0"/>
                        </a:spcBef>
                        <a:spcAft>
                          <a:spcPts val="0"/>
                        </a:spcAft>
                        <a:buNone/>
                      </a:pPr>
                      <a:endParaRPr sz="2215">
                        <a:solidFill>
                          <a:schemeClr val="dk1"/>
                        </a:solidFill>
                        <a:latin typeface="Calibri"/>
                        <a:ea typeface="Calibri"/>
                        <a:cs typeface="Calibri"/>
                        <a:sym typeface="Calibri"/>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Item1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Item2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Item3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14400">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Salesgirl #1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15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30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14400">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Salesgirl #2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14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30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33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14400">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Salesgirl #3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200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32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914400">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Salesgirl #4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200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00"/>
                        </a:buClr>
                        <a:buSzPts val="1200"/>
                        <a:buFont typeface="Tahoma"/>
                        <a:buNone/>
                      </a:pPr>
                      <a:r>
                        <a:rPr lang="en-US" sz="1200" b="0" i="0" u="none">
                          <a:solidFill>
                            <a:srgbClr val="FFFF00"/>
                          </a:solidFill>
                          <a:latin typeface="Tahoma"/>
                          <a:ea typeface="Tahoma"/>
                          <a:cs typeface="Tahoma"/>
                          <a:sym typeface="Tahoma"/>
                        </a:rPr>
                        <a:t>4</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293" name="Google Shape;293;p19"/>
          <p:cNvCxnSpPr/>
          <p:nvPr/>
        </p:nvCxnSpPr>
        <p:spPr>
          <a:xfrm rot="10800000">
            <a:off x="4953000" y="1676400"/>
            <a:ext cx="990600" cy="914400"/>
          </a:xfrm>
          <a:prstGeom prst="straightConnector1">
            <a:avLst/>
          </a:prstGeom>
          <a:noFill/>
          <a:ln w="9525" cap="flat" cmpd="sng">
            <a:solidFill>
              <a:schemeClr val="dk1"/>
            </a:solidFill>
            <a:prstDash val="solid"/>
            <a:miter lim="800000"/>
            <a:headEnd type="none" w="med" len="med"/>
            <a:tailEnd type="none" w="med" len="med"/>
          </a:ln>
        </p:spPr>
      </p:cxnSp>
      <p:sp>
        <p:nvSpPr>
          <p:cNvPr id="294" name="Google Shape;294;p19"/>
          <p:cNvSpPr txBox="1"/>
          <p:nvPr/>
        </p:nvSpPr>
        <p:spPr>
          <a:xfrm>
            <a:off x="5334000" y="1752600"/>
            <a:ext cx="6461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Sold</a:t>
            </a:r>
            <a:endParaRPr/>
          </a:p>
        </p:txBody>
      </p:sp>
      <p:sp>
        <p:nvSpPr>
          <p:cNvPr id="295" name="Google Shape;295;p19"/>
          <p:cNvSpPr txBox="1"/>
          <p:nvPr/>
        </p:nvSpPr>
        <p:spPr>
          <a:xfrm>
            <a:off x="4919662" y="2178050"/>
            <a:ext cx="9159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Person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Objektif</a:t>
            </a:r>
            <a:endParaRPr/>
          </a:p>
        </p:txBody>
      </p:sp>
      <p:sp>
        <p:nvSpPr>
          <p:cNvPr id="162" name="Google Shape;162;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Memahami cara mendeklarasi dan operasi struktur data Array dalam bahasa Java</a:t>
            </a:r>
            <a:endParaRPr/>
          </a:p>
          <a:p>
            <a:pPr marL="420687" marR="0" lvl="0" indent="-420687"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Memahami cara menggunakan struktur data Array 1 dimensi dan dua dimensi</a:t>
            </a:r>
            <a:endParaRPr/>
          </a:p>
          <a:p>
            <a:pPr marL="420687" marR="0" lvl="0" indent="-420687"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Dapat membuat algoritma dan program Java untuk aplikasi array sorting dan searching</a:t>
            </a:r>
            <a:endParaRPr/>
          </a:p>
          <a:p>
            <a:pPr marL="420688" marR="0" lvl="0" indent="-217487"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400"/>
              <a:buFont typeface="Calibri"/>
              <a:buNone/>
            </a:pPr>
            <a:fld id="{00000000-1234-1234-1234-123412341234}" type="slidenum">
              <a:rPr lang="en-US" sz="1400" b="0" i="0" u="none" strike="noStrike" cap="none">
                <a:solidFill>
                  <a:srgbClr val="898989"/>
                </a:solidFill>
                <a:latin typeface="Calibri"/>
                <a:ea typeface="Calibri"/>
                <a:cs typeface="Calibri"/>
                <a:sym typeface="Calibri"/>
              </a:rPr>
              <a:t>20</a:t>
            </a:fld>
            <a:endParaRPr/>
          </a:p>
        </p:txBody>
      </p:sp>
      <p:sp>
        <p:nvSpPr>
          <p:cNvPr id="301" name="Google Shape;301;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2D arrays manipulations</a:t>
            </a:r>
            <a:endParaRPr/>
          </a:p>
        </p:txBody>
      </p:sp>
      <p:sp>
        <p:nvSpPr>
          <p:cNvPr id="302" name="Google Shape;302;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lvl="0" indent="-420687"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Declaration:</a:t>
            </a:r>
            <a:endParaRPr/>
          </a:p>
          <a:p>
            <a:pPr marL="914400" lvl="1" indent="-350837"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int myArray [][];</a:t>
            </a:r>
            <a:endParaRPr/>
          </a:p>
          <a:p>
            <a:pPr marL="420687" lvl="0" indent="-4206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Creation:</a:t>
            </a:r>
            <a:endParaRPr/>
          </a:p>
          <a:p>
            <a:pPr marL="914400" lvl="1" indent="-350837"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myArray = new int[4][3]; // OR</a:t>
            </a:r>
            <a:endParaRPr/>
          </a:p>
          <a:p>
            <a:pPr marL="914400" lvl="1" indent="-350837"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int myArray [][] = new int[4][3];</a:t>
            </a:r>
            <a:endParaRPr/>
          </a:p>
          <a:p>
            <a:pPr marL="420687" lvl="0" indent="-420687"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Initialisation:</a:t>
            </a:r>
            <a:endParaRPr/>
          </a:p>
          <a:p>
            <a:pPr marL="914400" lvl="1" indent="-350837"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Single Value;</a:t>
            </a:r>
            <a:endParaRPr/>
          </a:p>
          <a:p>
            <a:pPr marL="1406525" lvl="2" indent="-280987"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myArray[0][0] = 10;</a:t>
            </a:r>
            <a:endParaRPr/>
          </a:p>
          <a:p>
            <a:pPr marL="914400" lvl="1" indent="-350837"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Multiple values:</a:t>
            </a:r>
            <a:endParaRPr/>
          </a:p>
          <a:p>
            <a:pPr marL="1406525" lvl="2" indent="-280987"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int tableA[2][3] = {{10, 15, 30}, {14, 30, 33}};</a:t>
            </a:r>
            <a:endParaRPr/>
          </a:p>
          <a:p>
            <a:pPr marL="1406525" lvl="2" indent="-280987"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int tableA[][] = {{10, 15, 30}, {14, 30, 33}};</a:t>
            </a:r>
            <a:endParaRPr/>
          </a:p>
          <a:p>
            <a:pPr marL="420688" lvl="0" indent="-293688" algn="l" rtl="0">
              <a:spcBef>
                <a:spcPts val="400"/>
              </a:spcBef>
              <a:spcAft>
                <a:spcPts val="0"/>
              </a:spcAft>
              <a:buClr>
                <a:schemeClr val="dk1"/>
              </a:buClr>
              <a:buSzPts val="2000"/>
              <a:buNone/>
            </a:pPr>
            <a:endParaRPr sz="2000" b="0" i="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685800" y="381000"/>
            <a:ext cx="7772400" cy="12954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1"/>
              </a:buClr>
              <a:buSzPts val="3600"/>
              <a:buFont typeface="Times New Roman"/>
              <a:buNone/>
            </a:pPr>
            <a:r>
              <a:rPr lang="en-US" sz="3600" b="0" i="0" u="none">
                <a:solidFill>
                  <a:schemeClr val="lt1"/>
                </a:solidFill>
                <a:latin typeface="Times New Roman"/>
                <a:ea typeface="Times New Roman"/>
                <a:cs typeface="Times New Roman"/>
                <a:sym typeface="Times New Roman"/>
              </a:rPr>
              <a:t>Adding and Multiplying Two Matrices</a:t>
            </a:r>
            <a:endParaRPr/>
          </a:p>
        </p:txBody>
      </p:sp>
      <p:sp>
        <p:nvSpPr>
          <p:cNvPr id="308" name="Google Shape;308;p21"/>
          <p:cNvSpPr txBox="1">
            <a:spLocks noGrp="1"/>
          </p:cNvSpPr>
          <p:nvPr>
            <p:ph type="body" idx="1"/>
          </p:nvPr>
        </p:nvSpPr>
        <p:spPr>
          <a:xfrm>
            <a:off x="685800" y="2133600"/>
            <a:ext cx="7772400" cy="161925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lt2"/>
              </a:buClr>
              <a:buSzPts val="2250"/>
              <a:buFont typeface="Arial"/>
              <a:buChar char="●"/>
            </a:pPr>
            <a:r>
              <a:rPr lang="en-US" sz="3000" b="0" i="0" u="none">
                <a:solidFill>
                  <a:schemeClr val="lt1"/>
                </a:solidFill>
                <a:latin typeface="Times New Roman"/>
                <a:ea typeface="Times New Roman"/>
                <a:cs typeface="Times New Roman"/>
                <a:sym typeface="Times New Roman"/>
              </a:rPr>
              <a:t>Objective: Use two-dimensional arrays to create two matrices, and then add and multiply the two matrices.</a:t>
            </a:r>
            <a:endParaRPr/>
          </a:p>
        </p:txBody>
      </p:sp>
      <p:sp>
        <p:nvSpPr>
          <p:cNvPr id="309" name="Google Shape;309;p21"/>
          <p:cNvSpPr/>
          <p:nvPr/>
        </p:nvSpPr>
        <p:spPr>
          <a:xfrm>
            <a:off x="2895600" y="5867400"/>
            <a:ext cx="3505200" cy="533400"/>
          </a:xfrm>
          <a:custGeom>
            <a:avLst/>
            <a:gdLst/>
            <a:ahLst/>
            <a:cxnLst/>
            <a:rect l="l" t="t" r="r" b="b"/>
            <a:pathLst>
              <a:path w="120000" h="120000" extrusionOk="0">
                <a:moveTo>
                  <a:pt x="0" y="0"/>
                </a:moveTo>
                <a:lnTo>
                  <a:pt x="120000" y="0"/>
                </a:lnTo>
                <a:lnTo>
                  <a:pt x="120000" y="120000"/>
                </a:lnTo>
                <a:lnTo>
                  <a:pt x="0" y="120000"/>
                </a:lnTo>
                <a:close/>
              </a:path>
            </a:pathLst>
          </a:custGeom>
          <a:solidFill>
            <a:schemeClr val="lt1"/>
          </a:solidFill>
          <a:ln>
            <a:noFill/>
          </a:ln>
          <a:effectLst>
            <a:outerShdw blurRad="63500" dist="17960" dir="2700000">
              <a:srgbClr val="999999"/>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9966"/>
              </a:buClr>
              <a:buSzPts val="2400"/>
              <a:buFont typeface="Arial"/>
              <a:buNone/>
            </a:pPr>
            <a:r>
              <a:rPr lang="en-US" sz="2400" b="0" i="0" u="sng">
                <a:solidFill>
                  <a:srgbClr val="009966"/>
                </a:solidFill>
                <a:latin typeface="Arial"/>
                <a:ea typeface="Arial"/>
                <a:cs typeface="Arial"/>
                <a:sym typeface="Arial"/>
                <a:hlinkClick r:id="rId3">
                  <a:extLst>
                    <a:ext uri="{A12FA001-AC4F-418D-AE19-62706E023703}">
                      <ahyp:hlinkClr xmlns:ahyp="http://schemas.microsoft.com/office/drawing/2018/hyperlinkcolor" val="tx"/>
                    </a:ext>
                  </a:extLst>
                </a:hlinkClick>
              </a:rPr>
              <a:t>TestMatrixOperation</a:t>
            </a:r>
            <a:endParaRPr/>
          </a:p>
        </p:txBody>
      </p:sp>
      <p:pic>
        <p:nvPicPr>
          <p:cNvPr id="310" name="Google Shape;310;p21"/>
          <p:cNvPicPr preferRelativeResize="0"/>
          <p:nvPr/>
        </p:nvPicPr>
        <p:blipFill rotWithShape="1">
          <a:blip r:embed="rId4">
            <a:alphaModFix/>
          </a:blip>
          <a:srcRect/>
          <a:stretch/>
        </p:blipFill>
        <p:spPr>
          <a:xfrm>
            <a:off x="152400" y="3657600"/>
            <a:ext cx="8991600" cy="19605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2"/>
          <p:cNvSpPr txBox="1">
            <a:spLocks noGrp="1"/>
          </p:cNvSpPr>
          <p:nvPr>
            <p:ph type="title"/>
          </p:nvPr>
        </p:nvSpPr>
        <p:spPr>
          <a:xfrm>
            <a:off x="685800" y="381000"/>
            <a:ext cx="82296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1"/>
              </a:buClr>
              <a:buSzPts val="3600"/>
              <a:buFont typeface="Times New Roman"/>
              <a:buNone/>
            </a:pPr>
            <a:r>
              <a:rPr lang="en-US" sz="3600" b="0" i="0" u="none">
                <a:solidFill>
                  <a:schemeClr val="lt1"/>
                </a:solidFill>
                <a:latin typeface="Times New Roman"/>
                <a:ea typeface="Times New Roman"/>
                <a:cs typeface="Times New Roman"/>
                <a:sym typeface="Times New Roman"/>
              </a:rPr>
              <a:t>Adding and Multiplying Two Matrices (2)</a:t>
            </a:r>
            <a:endParaRPr/>
          </a:p>
        </p:txBody>
      </p:sp>
      <p:pic>
        <p:nvPicPr>
          <p:cNvPr id="316" name="Google Shape;316;p22"/>
          <p:cNvPicPr preferRelativeResize="0"/>
          <p:nvPr/>
        </p:nvPicPr>
        <p:blipFill rotWithShape="1">
          <a:blip r:embed="rId3">
            <a:alphaModFix/>
          </a:blip>
          <a:srcRect/>
          <a:stretch/>
        </p:blipFill>
        <p:spPr>
          <a:xfrm>
            <a:off x="76200" y="1981200"/>
            <a:ext cx="8915400" cy="2735262"/>
          </a:xfrm>
          <a:prstGeom prst="rect">
            <a:avLst/>
          </a:prstGeom>
          <a:noFill/>
          <a:ln>
            <a:noFill/>
          </a:ln>
        </p:spPr>
      </p:pic>
      <p:sp>
        <p:nvSpPr>
          <p:cNvPr id="317" name="Google Shape;317;p22"/>
          <p:cNvSpPr txBox="1"/>
          <p:nvPr/>
        </p:nvSpPr>
        <p:spPr>
          <a:xfrm>
            <a:off x="304800" y="5105400"/>
            <a:ext cx="830580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0" i="0" u="none">
                <a:solidFill>
                  <a:srgbClr val="FFFFFF"/>
                </a:solidFill>
                <a:latin typeface="Times New Roman"/>
                <a:ea typeface="Times New Roman"/>
                <a:cs typeface="Times New Roman"/>
                <a:sym typeface="Times New Roman"/>
              </a:rPr>
              <a:t>c</a:t>
            </a:r>
            <a:r>
              <a:rPr lang="en-US" sz="3600" b="0" i="0" u="none" baseline="-25000">
                <a:solidFill>
                  <a:srgbClr val="FFFFFF"/>
                </a:solidFill>
                <a:latin typeface="Times New Roman"/>
                <a:ea typeface="Times New Roman"/>
                <a:cs typeface="Times New Roman"/>
                <a:sym typeface="Times New Roman"/>
              </a:rPr>
              <a:t>ij</a:t>
            </a:r>
            <a:r>
              <a:rPr lang="en-US" sz="3600" b="0" i="0" u="none">
                <a:solidFill>
                  <a:srgbClr val="FFFFFF"/>
                </a:solidFill>
                <a:latin typeface="Times New Roman"/>
                <a:ea typeface="Times New Roman"/>
                <a:cs typeface="Times New Roman"/>
                <a:sym typeface="Times New Roman"/>
              </a:rPr>
              <a:t> = a</a:t>
            </a:r>
            <a:r>
              <a:rPr lang="en-US" sz="3600" b="0" i="0" u="none" baseline="-25000">
                <a:solidFill>
                  <a:srgbClr val="FFFFFF"/>
                </a:solidFill>
                <a:latin typeface="Times New Roman"/>
                <a:ea typeface="Times New Roman"/>
                <a:cs typeface="Times New Roman"/>
                <a:sym typeface="Times New Roman"/>
              </a:rPr>
              <a:t>i1</a:t>
            </a:r>
            <a:r>
              <a:rPr lang="en-US" sz="3600" b="0" i="0" u="none">
                <a:solidFill>
                  <a:srgbClr val="FFFFFF"/>
                </a:solidFill>
                <a:latin typeface="Times New Roman"/>
                <a:ea typeface="Times New Roman"/>
                <a:cs typeface="Times New Roman"/>
                <a:sym typeface="Times New Roman"/>
              </a:rPr>
              <a:t>×b</a:t>
            </a:r>
            <a:r>
              <a:rPr lang="en-US" sz="3600" b="0" i="0" u="none" baseline="-25000">
                <a:solidFill>
                  <a:srgbClr val="FFFFFF"/>
                </a:solidFill>
                <a:latin typeface="Times New Roman"/>
                <a:ea typeface="Times New Roman"/>
                <a:cs typeface="Times New Roman"/>
                <a:sym typeface="Times New Roman"/>
              </a:rPr>
              <a:t>1j</a:t>
            </a:r>
            <a:r>
              <a:rPr lang="en-US" sz="3600" b="0" i="0" u="none">
                <a:solidFill>
                  <a:srgbClr val="FFFFFF"/>
                </a:solidFill>
                <a:latin typeface="Times New Roman"/>
                <a:ea typeface="Times New Roman"/>
                <a:cs typeface="Times New Roman"/>
                <a:sym typeface="Times New Roman"/>
              </a:rPr>
              <a:t>+a</a:t>
            </a:r>
            <a:r>
              <a:rPr lang="en-US" sz="3600" b="0" i="0" u="none" baseline="-25000">
                <a:solidFill>
                  <a:srgbClr val="FFFFFF"/>
                </a:solidFill>
                <a:latin typeface="Times New Roman"/>
                <a:ea typeface="Times New Roman"/>
                <a:cs typeface="Times New Roman"/>
                <a:sym typeface="Times New Roman"/>
              </a:rPr>
              <a:t>i2</a:t>
            </a:r>
            <a:r>
              <a:rPr lang="en-US" sz="3600" b="0" i="0" u="none">
                <a:solidFill>
                  <a:srgbClr val="FFFFFF"/>
                </a:solidFill>
                <a:latin typeface="Times New Roman"/>
                <a:ea typeface="Times New Roman"/>
                <a:cs typeface="Times New Roman"/>
                <a:sym typeface="Times New Roman"/>
              </a:rPr>
              <a:t>×b</a:t>
            </a:r>
            <a:r>
              <a:rPr lang="en-US" sz="3600" b="0" i="0" u="none" baseline="-25000">
                <a:solidFill>
                  <a:srgbClr val="FFFFFF"/>
                </a:solidFill>
                <a:latin typeface="Times New Roman"/>
                <a:ea typeface="Times New Roman"/>
                <a:cs typeface="Times New Roman"/>
                <a:sym typeface="Times New Roman"/>
              </a:rPr>
              <a:t>2j</a:t>
            </a:r>
            <a:r>
              <a:rPr lang="en-US" sz="3600" b="0" i="0" u="none">
                <a:solidFill>
                  <a:srgbClr val="FFFFFF"/>
                </a:solidFill>
                <a:latin typeface="Times New Roman"/>
                <a:ea typeface="Times New Roman"/>
                <a:cs typeface="Times New Roman"/>
                <a:sym typeface="Times New Roman"/>
              </a:rPr>
              <a:t>+a</a:t>
            </a:r>
            <a:r>
              <a:rPr lang="en-US" sz="3600" b="0" i="0" u="none" baseline="-25000">
                <a:solidFill>
                  <a:srgbClr val="FFFFFF"/>
                </a:solidFill>
                <a:latin typeface="Times New Roman"/>
                <a:ea typeface="Times New Roman"/>
                <a:cs typeface="Times New Roman"/>
                <a:sym typeface="Times New Roman"/>
              </a:rPr>
              <a:t>i3</a:t>
            </a:r>
            <a:r>
              <a:rPr lang="en-US" sz="3600" b="0" i="0" u="none">
                <a:solidFill>
                  <a:srgbClr val="FFFFFF"/>
                </a:solidFill>
                <a:latin typeface="Times New Roman"/>
                <a:ea typeface="Times New Roman"/>
                <a:cs typeface="Times New Roman"/>
                <a:sym typeface="Times New Roman"/>
              </a:rPr>
              <a:t>×b</a:t>
            </a:r>
            <a:r>
              <a:rPr lang="en-US" sz="3600" b="0" i="0" u="none" baseline="-25000">
                <a:solidFill>
                  <a:srgbClr val="FFFFFF"/>
                </a:solidFill>
                <a:latin typeface="Times New Roman"/>
                <a:ea typeface="Times New Roman"/>
                <a:cs typeface="Times New Roman"/>
                <a:sym typeface="Times New Roman"/>
              </a:rPr>
              <a:t>3j</a:t>
            </a:r>
            <a:r>
              <a:rPr lang="en-US" sz="3600" b="0" i="0" u="none">
                <a:solidFill>
                  <a:srgbClr val="FFFFFF"/>
                </a:solidFill>
                <a:latin typeface="Times New Roman"/>
                <a:ea typeface="Times New Roman"/>
                <a:cs typeface="Times New Roman"/>
                <a:sym typeface="Times New Roman"/>
              </a:rPr>
              <a:t>+a</a:t>
            </a:r>
            <a:r>
              <a:rPr lang="en-US" sz="3600" b="0" i="0" u="none" baseline="-25000">
                <a:solidFill>
                  <a:srgbClr val="FFFFFF"/>
                </a:solidFill>
                <a:latin typeface="Times New Roman"/>
                <a:ea typeface="Times New Roman"/>
                <a:cs typeface="Times New Roman"/>
                <a:sym typeface="Times New Roman"/>
              </a:rPr>
              <a:t>i4</a:t>
            </a:r>
            <a:r>
              <a:rPr lang="en-US" sz="3600" b="0" i="0" u="none">
                <a:solidFill>
                  <a:srgbClr val="FFFFFF"/>
                </a:solidFill>
                <a:latin typeface="Times New Roman"/>
                <a:ea typeface="Times New Roman"/>
                <a:cs typeface="Times New Roman"/>
                <a:sym typeface="Times New Roman"/>
              </a:rPr>
              <a:t>×b</a:t>
            </a:r>
            <a:r>
              <a:rPr lang="en-US" sz="3600" b="0" i="0" u="none" baseline="-25000">
                <a:solidFill>
                  <a:srgbClr val="FFFFFF"/>
                </a:solidFill>
                <a:latin typeface="Times New Roman"/>
                <a:ea typeface="Times New Roman"/>
                <a:cs typeface="Times New Roman"/>
                <a:sym typeface="Times New Roman"/>
              </a:rPr>
              <a:t>4j</a:t>
            </a:r>
            <a:r>
              <a:rPr lang="en-US" sz="3600" b="0" i="0" u="none">
                <a:solidFill>
                  <a:srgbClr val="FFFFFF"/>
                </a:solidFill>
                <a:latin typeface="Times New Roman"/>
                <a:ea typeface="Times New Roman"/>
                <a:cs typeface="Times New Roman"/>
                <a:sym typeface="Times New Roman"/>
              </a:rPr>
              <a:t>+a</a:t>
            </a:r>
            <a:r>
              <a:rPr lang="en-US" sz="3600" b="0" i="0" u="none" baseline="-25000">
                <a:solidFill>
                  <a:srgbClr val="FFFFFF"/>
                </a:solidFill>
                <a:latin typeface="Times New Roman"/>
                <a:ea typeface="Times New Roman"/>
                <a:cs typeface="Times New Roman"/>
                <a:sym typeface="Times New Roman"/>
              </a:rPr>
              <a:t>i5</a:t>
            </a:r>
            <a:r>
              <a:rPr lang="en-US" sz="3600" b="0" i="0" u="none">
                <a:solidFill>
                  <a:srgbClr val="FFFFFF"/>
                </a:solidFill>
                <a:latin typeface="Times New Roman"/>
                <a:ea typeface="Times New Roman"/>
                <a:cs typeface="Times New Roman"/>
                <a:sym typeface="Times New Roman"/>
              </a:rPr>
              <a:t>×b</a:t>
            </a:r>
            <a:r>
              <a:rPr lang="en-US" sz="3600" b="0" i="0" u="none" baseline="-25000">
                <a:solidFill>
                  <a:srgbClr val="FFFFFF"/>
                </a:solidFill>
                <a:latin typeface="Times New Roman"/>
                <a:ea typeface="Times New Roman"/>
                <a:cs typeface="Times New Roman"/>
                <a:sym typeface="Times New Roman"/>
              </a:rPr>
              <a:t>5j</a:t>
            </a:r>
            <a:r>
              <a:rPr lang="en-US" sz="3600" b="0" i="0" u="none">
                <a:solidFill>
                  <a:srgbClr val="FFFFFF"/>
                </a:solidFill>
                <a:latin typeface="Times New Roman"/>
                <a:ea typeface="Times New Roman"/>
                <a:cs typeface="Times New Roman"/>
                <a:sym typeface="Times New Roman"/>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Algoritma menjumlahkan dan mengalikan array matriks </a:t>
            </a:r>
            <a:endParaRPr/>
          </a:p>
        </p:txBody>
      </p:sp>
      <p:sp>
        <p:nvSpPr>
          <p:cNvPr id="323" name="Google Shape;323;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(Lihat Bab 5 mk Algorithm semester 1)</a:t>
            </a:r>
            <a:endParaRPr/>
          </a:p>
          <a:p>
            <a:pPr marL="420688" marR="0" lvl="0" indent="-242887"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pic>
        <p:nvPicPr>
          <p:cNvPr id="324" name="Google Shape;324;p23"/>
          <p:cNvPicPr preferRelativeResize="0"/>
          <p:nvPr/>
        </p:nvPicPr>
        <p:blipFill rotWithShape="1">
          <a:blip r:embed="rId3">
            <a:alphaModFix/>
          </a:blip>
          <a:srcRect/>
          <a:stretch/>
        </p:blipFill>
        <p:spPr>
          <a:xfrm>
            <a:off x="228600" y="2265362"/>
            <a:ext cx="8458200" cy="3705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4400"/>
              <a:buFont typeface="Calibri"/>
              <a:buNone/>
            </a:pPr>
            <a:r>
              <a:rPr lang="en-US" sz="4400" b="0" i="0" u="none">
                <a:solidFill>
                  <a:srgbClr val="000000"/>
                </a:solidFill>
                <a:latin typeface="Calibri"/>
                <a:ea typeface="Calibri"/>
                <a:cs typeface="Calibri"/>
                <a:sym typeface="Calibri"/>
              </a:rPr>
              <a:t>Algoritma menjumlahkan dan mengalikan array matriks (2) </a:t>
            </a:r>
            <a:endParaRPr/>
          </a:p>
        </p:txBody>
      </p:sp>
      <p:pic>
        <p:nvPicPr>
          <p:cNvPr id="330" name="Google Shape;330;p24"/>
          <p:cNvPicPr preferRelativeResize="0">
            <a:picLocks noGrp="1"/>
          </p:cNvPicPr>
          <p:nvPr>
            <p:ph type="body" idx="1"/>
          </p:nvPr>
        </p:nvPicPr>
        <p:blipFill rotWithShape="1">
          <a:blip r:embed="rId3">
            <a:alphaModFix/>
          </a:blip>
          <a:srcRect/>
          <a:stretch/>
        </p:blipFill>
        <p:spPr>
          <a:xfrm>
            <a:off x="-152400" y="1447800"/>
            <a:ext cx="8996362" cy="426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5"/>
          <p:cNvSpPr txBox="1">
            <a:spLocks noGrp="1"/>
          </p:cNvSpPr>
          <p:nvPr>
            <p:ph type="title"/>
          </p:nvPr>
        </p:nvSpPr>
        <p:spPr>
          <a:xfrm>
            <a:off x="609600" y="381000"/>
            <a:ext cx="7772400" cy="13716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Times New Roman"/>
              <a:buNone/>
            </a:pPr>
            <a:r>
              <a:rPr lang="en-US" sz="4400" b="0" i="0" u="none">
                <a:solidFill>
                  <a:schemeClr val="lt2"/>
                </a:solidFill>
                <a:latin typeface="Times New Roman"/>
                <a:ea typeface="Times New Roman"/>
                <a:cs typeface="Times New Roman"/>
                <a:sym typeface="Times New Roman"/>
              </a:rPr>
              <a:t>Grading Multiple-Choice Test</a:t>
            </a:r>
            <a:endParaRPr/>
          </a:p>
        </p:txBody>
      </p:sp>
      <p:sp>
        <p:nvSpPr>
          <p:cNvPr id="336" name="Google Shape;336;p25"/>
          <p:cNvSpPr txBox="1">
            <a:spLocks noGrp="1"/>
          </p:cNvSpPr>
          <p:nvPr>
            <p:ph type="body" idx="1"/>
          </p:nvPr>
        </p:nvSpPr>
        <p:spPr>
          <a:xfrm>
            <a:off x="5181600" y="1905000"/>
            <a:ext cx="3810000" cy="1524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lt2"/>
              </a:buClr>
              <a:buSzPts val="2100"/>
              <a:buFont typeface="Arial"/>
              <a:buChar char="●"/>
            </a:pPr>
            <a:r>
              <a:rPr lang="en-US" sz="2800" b="0" i="0" u="none">
                <a:solidFill>
                  <a:schemeClr val="lt1"/>
                </a:solidFill>
                <a:latin typeface="Times New Roman"/>
                <a:ea typeface="Times New Roman"/>
                <a:cs typeface="Times New Roman"/>
                <a:sym typeface="Times New Roman"/>
              </a:rPr>
              <a:t>Objective: write a program that grades multiple-choice test</a:t>
            </a:r>
            <a:r>
              <a:rPr lang="en-US" sz="3400" b="0" i="0" u="none">
                <a:solidFill>
                  <a:schemeClr val="lt1"/>
                </a:solidFill>
                <a:latin typeface="Times New Roman"/>
                <a:ea typeface="Times New Roman"/>
                <a:cs typeface="Times New Roman"/>
                <a:sym typeface="Times New Roman"/>
              </a:rPr>
              <a:t>. </a:t>
            </a:r>
            <a:endParaRPr/>
          </a:p>
        </p:txBody>
      </p:sp>
      <p:sp>
        <p:nvSpPr>
          <p:cNvPr id="337" name="Google Shape;337;p25"/>
          <p:cNvSpPr txBox="1"/>
          <p:nvPr/>
        </p:nvSpPr>
        <p:spPr>
          <a:xfrm>
            <a:off x="2971800" y="2514600"/>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aphicFrame>
        <p:nvGraphicFramePr>
          <p:cNvPr id="338" name="Google Shape;338;p25"/>
          <p:cNvGraphicFramePr/>
          <p:nvPr/>
        </p:nvGraphicFramePr>
        <p:xfrm>
          <a:off x="-457200" y="2133600"/>
          <a:ext cx="5334000" cy="3048000"/>
        </p:xfrm>
        <a:graphic>
          <a:graphicData uri="http://schemas.openxmlformats.org/presentationml/2006/ole">
            <mc:AlternateContent xmlns:mc="http://schemas.openxmlformats.org/markup-compatibility/2006">
              <mc:Choice xmlns:v="urn:schemas-microsoft-com:vml" Requires="v">
                <p:oleObj r:id="rId3" imgW="5334000" imgH="3048000" progId="Word.Picture.8">
                  <p:embed/>
                </p:oleObj>
              </mc:Choice>
              <mc:Fallback>
                <p:oleObj r:id="rId3" imgW="5334000" imgH="3048000" progId="Word.Picture.8">
                  <p:embed/>
                  <p:pic>
                    <p:nvPicPr>
                      <p:cNvPr id="338" name="Google Shape;338;p25"/>
                      <p:cNvPicPr preferRelativeResize="0"/>
                      <p:nvPr/>
                    </p:nvPicPr>
                    <p:blipFill rotWithShape="1">
                      <a:blip r:embed="rId4">
                        <a:alphaModFix/>
                      </a:blip>
                      <a:srcRect/>
                      <a:stretch/>
                    </p:blipFill>
                    <p:spPr>
                      <a:xfrm>
                        <a:off x="-457200" y="2133600"/>
                        <a:ext cx="5334000" cy="3048000"/>
                      </a:xfrm>
                      <a:prstGeom prst="rect">
                        <a:avLst/>
                      </a:prstGeom>
                      <a:noFill/>
                      <a:ln>
                        <a:noFill/>
                      </a:ln>
                    </p:spPr>
                  </p:pic>
                </p:oleObj>
              </mc:Fallback>
            </mc:AlternateContent>
          </a:graphicData>
        </a:graphic>
      </p:graphicFrame>
      <p:sp>
        <p:nvSpPr>
          <p:cNvPr id="339" name="Google Shape;339;p25"/>
          <p:cNvSpPr txBox="1"/>
          <p:nvPr/>
        </p:nvSpPr>
        <p:spPr>
          <a:xfrm>
            <a:off x="3352800" y="2971800"/>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aphicFrame>
        <p:nvGraphicFramePr>
          <p:cNvPr id="340" name="Google Shape;340;p25"/>
          <p:cNvGraphicFramePr/>
          <p:nvPr/>
        </p:nvGraphicFramePr>
        <p:xfrm>
          <a:off x="4648200" y="3657600"/>
          <a:ext cx="4191000" cy="1571625"/>
        </p:xfrm>
        <a:graphic>
          <a:graphicData uri="http://schemas.openxmlformats.org/presentationml/2006/ole">
            <mc:AlternateContent xmlns:mc="http://schemas.openxmlformats.org/markup-compatibility/2006">
              <mc:Choice xmlns:v="urn:schemas-microsoft-com:vml" Requires="v">
                <p:oleObj r:id="rId5" imgW="4191000" imgH="1571625" progId="Word.Picture.8">
                  <p:embed/>
                </p:oleObj>
              </mc:Choice>
              <mc:Fallback>
                <p:oleObj r:id="rId5" imgW="4191000" imgH="1571625" progId="Word.Picture.8">
                  <p:embed/>
                  <p:pic>
                    <p:nvPicPr>
                      <p:cNvPr id="340" name="Google Shape;340;p25"/>
                      <p:cNvPicPr preferRelativeResize="0"/>
                      <p:nvPr/>
                    </p:nvPicPr>
                    <p:blipFill rotWithShape="1">
                      <a:blip r:embed="rId6">
                        <a:alphaModFix/>
                      </a:blip>
                      <a:srcRect/>
                      <a:stretch/>
                    </p:blipFill>
                    <p:spPr>
                      <a:xfrm>
                        <a:off x="4648200" y="3657600"/>
                        <a:ext cx="4191000" cy="1571625"/>
                      </a:xfrm>
                      <a:prstGeom prst="rect">
                        <a:avLst/>
                      </a:prstGeom>
                      <a:noFill/>
                      <a:ln>
                        <a:noFill/>
                      </a:ln>
                    </p:spPr>
                  </p:pic>
                </p:oleObj>
              </mc:Fallback>
            </mc:AlternateContent>
          </a:graphicData>
        </a:graphic>
      </p:graphicFrame>
      <p:sp>
        <p:nvSpPr>
          <p:cNvPr id="341" name="Google Shape;341;p25"/>
          <p:cNvSpPr/>
          <p:nvPr/>
        </p:nvSpPr>
        <p:spPr>
          <a:xfrm>
            <a:off x="4724400" y="5715000"/>
            <a:ext cx="2133600" cy="533400"/>
          </a:xfrm>
          <a:custGeom>
            <a:avLst/>
            <a:gdLst/>
            <a:ahLst/>
            <a:cxnLst/>
            <a:rect l="l" t="t" r="r" b="b"/>
            <a:pathLst>
              <a:path w="120000" h="120000" extrusionOk="0">
                <a:moveTo>
                  <a:pt x="0" y="0"/>
                </a:moveTo>
                <a:lnTo>
                  <a:pt x="120000" y="0"/>
                </a:lnTo>
                <a:lnTo>
                  <a:pt x="120000" y="120000"/>
                </a:lnTo>
                <a:lnTo>
                  <a:pt x="0" y="120000"/>
                </a:lnTo>
                <a:close/>
              </a:path>
            </a:pathLst>
          </a:custGeom>
          <a:solidFill>
            <a:schemeClr val="lt1"/>
          </a:solidFill>
          <a:ln>
            <a:noFill/>
          </a:ln>
          <a:effectLst>
            <a:outerShdw blurRad="63500" dist="17960" dir="2700000">
              <a:srgbClr val="999999"/>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9966"/>
              </a:buClr>
              <a:buSzPts val="2400"/>
              <a:buFont typeface="Arial"/>
              <a:buNone/>
            </a:pPr>
            <a:r>
              <a:rPr lang="en-US" sz="2400" b="0" i="0" u="sng">
                <a:solidFill>
                  <a:srgbClr val="009966"/>
                </a:solidFill>
                <a:latin typeface="Arial"/>
                <a:ea typeface="Arial"/>
                <a:cs typeface="Arial"/>
                <a:sym typeface="Arial"/>
                <a:hlinkClick r:id="rId7">
                  <a:extLst>
                    <a:ext uri="{A12FA001-AC4F-418D-AE19-62706E023703}">
                      <ahyp:hlinkClr xmlns:ahyp="http://schemas.microsoft.com/office/drawing/2018/hyperlinkcolor" val="tx"/>
                    </a:ext>
                  </a:extLst>
                </a:hlinkClick>
              </a:rPr>
              <a:t>Grade Exam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6"/>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Contoh Aplikasi Array 1 dimensi</a:t>
            </a:r>
            <a:endParaRPr/>
          </a:p>
        </p:txBody>
      </p:sp>
      <p:sp>
        <p:nvSpPr>
          <p:cNvPr id="347" name="Google Shape;347;p26"/>
          <p:cNvSpPr txBox="1">
            <a:spLocks noGrp="1"/>
          </p:cNvSpPr>
          <p:nvPr>
            <p:ph type="body" idx="1"/>
          </p:nvPr>
        </p:nvSpPr>
        <p:spPr>
          <a:xfrm>
            <a:off x="457200" y="1143000"/>
            <a:ext cx="8229600" cy="498316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dk1"/>
              </a:buClr>
              <a:buSzPts val="3200"/>
              <a:buFont typeface="Arial"/>
              <a:buAutoNum type="arabicPeriod"/>
            </a:pPr>
            <a:r>
              <a:rPr lang="en-US" sz="3200" b="0" i="0" u="none">
                <a:solidFill>
                  <a:schemeClr val="dk1"/>
                </a:solidFill>
                <a:latin typeface="Calibri"/>
                <a:ea typeface="Calibri"/>
                <a:cs typeface="Calibri"/>
                <a:sym typeface="Calibri"/>
              </a:rPr>
              <a:t>Sorting: mengurutkan data dalam array menjadi urut naik dengan metode sorting: Selection sort, Exchange sort (Bubble sort), Insertion sort.</a:t>
            </a:r>
            <a:endParaRPr/>
          </a:p>
          <a:p>
            <a:pPr marL="609600" marR="0" lvl="0" indent="-609600" algn="l" rtl="0">
              <a:lnSpc>
                <a:spcPct val="100000"/>
              </a:lnSpc>
              <a:spcBef>
                <a:spcPts val="640"/>
              </a:spcBef>
              <a:spcAft>
                <a:spcPts val="0"/>
              </a:spcAft>
              <a:buClr>
                <a:schemeClr val="dk1"/>
              </a:buClr>
              <a:buSzPts val="3200"/>
              <a:buFont typeface="Arial"/>
              <a:buAutoNum type="arabicPeriod"/>
            </a:pPr>
            <a:r>
              <a:rPr lang="en-US" sz="3200" b="0" i="0" u="none">
                <a:solidFill>
                  <a:schemeClr val="dk1"/>
                </a:solidFill>
                <a:latin typeface="Calibri"/>
                <a:ea typeface="Calibri"/>
                <a:cs typeface="Calibri"/>
                <a:sym typeface="Calibri"/>
              </a:rPr>
              <a:t>Searching: menentukan apakah suatu key berada dalam sekelompok data dengan cara linear search dan binary search.</a:t>
            </a:r>
            <a:endParaRPr/>
          </a:p>
          <a:p>
            <a:pPr marL="609600" marR="0" lvl="0" indent="-6096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(lihat bab 5 mk Algorithm di semester 1)</a:t>
            </a:r>
            <a:endParaRPr/>
          </a:p>
          <a:p>
            <a:pPr marL="609600" marR="0" lvl="0" indent="-60960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Summary</a:t>
            </a:r>
            <a:endParaRPr/>
          </a:p>
        </p:txBody>
      </p:sp>
      <p:sp>
        <p:nvSpPr>
          <p:cNvPr id="353" name="Google Shape;353;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Introducing Arrays</a:t>
            </a:r>
            <a:endParaRPr/>
          </a:p>
          <a:p>
            <a:pPr marL="420687" marR="0" lvl="0" indent="-420687" algn="l" rtl="0">
              <a:lnSpc>
                <a:spcPct val="100000"/>
              </a:lnSpc>
              <a:spcBef>
                <a:spcPts val="72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Declaring Array Variables, Creating Arrays, and Initializing Arrays</a:t>
            </a:r>
            <a:endParaRPr/>
          </a:p>
          <a:p>
            <a:pPr marL="420687" marR="0" lvl="0" indent="-420687" algn="l" rtl="0">
              <a:lnSpc>
                <a:spcPct val="100000"/>
              </a:lnSpc>
              <a:spcBef>
                <a:spcPts val="72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Passing Arrays to Methods</a:t>
            </a:r>
            <a:endParaRPr/>
          </a:p>
          <a:p>
            <a:pPr marL="420687" marR="0" lvl="0" indent="-420687" algn="l" rtl="0">
              <a:lnSpc>
                <a:spcPct val="100000"/>
              </a:lnSpc>
              <a:spcBef>
                <a:spcPts val="72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Copying Arrays</a:t>
            </a:r>
            <a:endParaRPr/>
          </a:p>
          <a:p>
            <a:pPr marL="420687" marR="0" lvl="0" indent="-420687" algn="l" rtl="0">
              <a:lnSpc>
                <a:spcPct val="100000"/>
              </a:lnSpc>
              <a:spcBef>
                <a:spcPts val="72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Multidimensional Arrays</a:t>
            </a:r>
            <a:endParaRPr/>
          </a:p>
          <a:p>
            <a:pPr marL="420687" marR="0" lvl="0" indent="-420687" algn="l" rtl="0">
              <a:lnSpc>
                <a:spcPct val="100000"/>
              </a:lnSpc>
              <a:spcBef>
                <a:spcPts val="72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Search and Sorting Methods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Latihan Soal</a:t>
            </a:r>
            <a:endParaRPr/>
          </a:p>
        </p:txBody>
      </p:sp>
      <p:sp>
        <p:nvSpPr>
          <p:cNvPr id="359" name="Google Shape;359;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900"/>
              <a:buFont typeface="Arial"/>
              <a:buNone/>
            </a:pPr>
            <a:r>
              <a:rPr lang="en-US" sz="3900" b="0" i="0" u="none">
                <a:solidFill>
                  <a:schemeClr val="dk1"/>
                </a:solidFill>
                <a:latin typeface="Calibri"/>
                <a:ea typeface="Calibri"/>
                <a:cs typeface="Calibri"/>
                <a:sym typeface="Calibri"/>
              </a:rPr>
              <a:t>Buatlah algoritma dan program Java untuk semua soal berikut ini.</a:t>
            </a:r>
            <a:endParaRPr/>
          </a:p>
          <a:p>
            <a:pPr marL="0" marR="0" lvl="0" indent="0" algn="l" rtl="0">
              <a:lnSpc>
                <a:spcPct val="100000"/>
              </a:lnSpc>
              <a:spcBef>
                <a:spcPts val="780"/>
              </a:spcBef>
              <a:spcAft>
                <a:spcPts val="0"/>
              </a:spcAft>
              <a:buClr>
                <a:schemeClr val="dk1"/>
              </a:buClr>
              <a:buSzPts val="3900"/>
              <a:buFont typeface="Arial"/>
              <a:buNone/>
            </a:pPr>
            <a:r>
              <a:rPr lang="en-US" sz="3900" b="0" i="0" u="none">
                <a:solidFill>
                  <a:schemeClr val="dk1"/>
                </a:solidFill>
                <a:latin typeface="Calibri"/>
                <a:ea typeface="Calibri"/>
                <a:cs typeface="Calibri"/>
                <a:sym typeface="Calibri"/>
              </a:rPr>
              <a:t>Untuk menguji program, bangkitkanlah bilangan acak sesuai keperluan pengujian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9"/>
          <p:cNvSpPr txBox="1">
            <a:spLocks noGrp="1"/>
          </p:cNvSpPr>
          <p:nvPr>
            <p:ph type="title"/>
          </p:nvPr>
        </p:nvSpPr>
        <p:spPr>
          <a:xfrm>
            <a:off x="381000" y="228600"/>
            <a:ext cx="82296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Latihan soal no 1</a:t>
            </a:r>
            <a:endParaRPr/>
          </a:p>
        </p:txBody>
      </p:sp>
      <p:pic>
        <p:nvPicPr>
          <p:cNvPr id="365" name="Google Shape;365;p29"/>
          <p:cNvPicPr preferRelativeResize="0">
            <a:picLocks noGrp="1"/>
          </p:cNvPicPr>
          <p:nvPr>
            <p:ph type="body" idx="1"/>
          </p:nvPr>
        </p:nvPicPr>
        <p:blipFill rotWithShape="1">
          <a:blip r:embed="rId3">
            <a:alphaModFix/>
          </a:blip>
          <a:srcRect/>
          <a:stretch/>
        </p:blipFill>
        <p:spPr>
          <a:xfrm>
            <a:off x="0" y="1371600"/>
            <a:ext cx="8991600" cy="449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Array</a:t>
            </a:r>
            <a:endParaRPr/>
          </a:p>
        </p:txBody>
      </p:sp>
      <p:sp>
        <p:nvSpPr>
          <p:cNvPr id="168" name="Google Shape;168;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Definisi: sekelompok lokasi memori yang berurutan yang mempunyai nama dan tipe data yang sama. </a:t>
            </a:r>
            <a:endParaRPr/>
          </a:p>
          <a:p>
            <a:pPr marL="420687" marR="0" lvl="0" indent="-420687" algn="l" rtl="0">
              <a:lnSpc>
                <a:spcPct val="100000"/>
              </a:lnSpc>
              <a:spcBef>
                <a:spcPts val="72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Untuk menunjuk lokasi atau elemen tertentu dalam array digunakan nama array dan nomor posisi atau indeks atau subscript dari elemen tersebut dalam array.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title"/>
          </p:nvPr>
        </p:nvSpPr>
        <p:spPr>
          <a:xfrm>
            <a:off x="304800" y="1428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4000"/>
              <a:buFont typeface="Calibri"/>
              <a:buNone/>
            </a:pPr>
            <a:r>
              <a:rPr lang="en-US" sz="4000" b="0" i="0" u="none">
                <a:solidFill>
                  <a:srgbClr val="000000"/>
                </a:solidFill>
                <a:latin typeface="Calibri"/>
                <a:ea typeface="Calibri"/>
                <a:cs typeface="Calibri"/>
                <a:sym typeface="Calibri"/>
              </a:rPr>
              <a:t>Latihan soal no 2</a:t>
            </a:r>
            <a:endParaRPr/>
          </a:p>
        </p:txBody>
      </p:sp>
      <p:sp>
        <p:nvSpPr>
          <p:cNvPr id="371" name="Google Shape;371;p30"/>
          <p:cNvSpPr txBox="1">
            <a:spLocks noGrp="1"/>
          </p:cNvSpPr>
          <p:nvPr>
            <p:ph type="body" idx="1"/>
          </p:nvPr>
        </p:nvSpPr>
        <p:spPr>
          <a:xfrm>
            <a:off x="152400" y="838200"/>
            <a:ext cx="8534400" cy="548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Dalam sebuah percobaan, selalu ada faktor kesalahan pengukuran. Sebuah teknik yang disebut smoothing dapat digunakan untuk mengurangi efek dari kesalahan pengukuran tersebut. Diasumsikan data hasil pengukuran berupa N bilangan real dan disimpan dalam array B. Sebelum data hasil pengukuran tersebut dianalisis, dilakukan operasi smoothing untuk setiap data (kecuali untuk data yang pertama dan data yang terakhir atau V[0] = B[0]  dan V[n] = B[n])  yaitu sebagai berikut:</a:t>
            </a:r>
            <a:endParaRPr/>
          </a:p>
          <a:p>
            <a:pPr marL="0" marR="0" lvl="0" indent="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V[i]  =  (B[i-1] + B[i] + B[i+1])/3</a:t>
            </a:r>
            <a:endParaRPr/>
          </a:p>
          <a:p>
            <a:pPr marL="0" marR="0" lvl="0" indent="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Dengan V adalah array hasil operasi smoothing.</a:t>
            </a:r>
            <a:endParaRPr/>
          </a:p>
          <a:p>
            <a:pPr marL="0" marR="0" lvl="0" indent="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Buatlah algoritma untuk membaca data hasil pengukuran, lalu lakukanlah operasi smoothing. Tampilkan data awal dan hasil operasi smoothingnya.</a:t>
            </a:r>
            <a:endParaRPr/>
          </a:p>
          <a:p>
            <a:pPr marL="420688" marR="0" lvl="0" indent="-268288"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1"/>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4000"/>
              <a:buFont typeface="Calibri"/>
              <a:buNone/>
            </a:pPr>
            <a:r>
              <a:rPr lang="en-US" sz="4000" b="0" i="0" u="none">
                <a:solidFill>
                  <a:srgbClr val="000000"/>
                </a:solidFill>
                <a:latin typeface="Calibri"/>
                <a:ea typeface="Calibri"/>
                <a:cs typeface="Calibri"/>
                <a:sym typeface="Calibri"/>
              </a:rPr>
              <a:t>Latihan soal no 3</a:t>
            </a:r>
            <a:endParaRPr/>
          </a:p>
        </p:txBody>
      </p:sp>
      <p:sp>
        <p:nvSpPr>
          <p:cNvPr id="377" name="Google Shape;377;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indent="0">
              <a:lnSpc>
                <a:spcPct val="114999"/>
              </a:lnSpc>
              <a:spcBef>
                <a:spcPts val="0"/>
              </a:spcBef>
              <a:buSzPts val="2400"/>
              <a:buNone/>
            </a:pPr>
            <a:r>
              <a:rPr lang="en-US" sz="2400">
                <a:latin typeface="Times New Roman"/>
                <a:cs typeface="Times New Roman"/>
                <a:sym typeface="Times New Roman"/>
              </a:rPr>
              <a:t>Sebuah perusahaan permen mempunyai 2 buah gudang, di Jakarta dan di Bandung, masing-masing menyimpan maksimum 25 jenis permen. Tiap jenis permen mempunyai nomor kode produksi yang unik. Buatlah algoritma untuk membaca nomor kode produksi permen yang ada di gudang Jakarta lalu menyimpannya dalam sebuah array. Ulangi proses ini untuk gudang di Bandung dan simpan dalam array yang lain. Bacalah kedua array itu untuk menemukan dan menampilkan potongan (</a:t>
            </a:r>
            <a:r>
              <a:rPr lang="en-US" sz="2400" i="1">
                <a:latin typeface="Times New Roman"/>
                <a:cs typeface="Times New Roman"/>
                <a:sym typeface="Times New Roman"/>
              </a:rPr>
              <a:t>intersection</a:t>
            </a:r>
            <a:r>
              <a:rPr lang="en-US" sz="2400">
                <a:latin typeface="Times New Roman"/>
                <a:cs typeface="Times New Roman"/>
                <a:sym typeface="Times New Roman"/>
              </a:rPr>
              <a:t>) dari kedua array, maksudnya semua nomor kode produksi yang sama di kedua array.</a:t>
            </a:r>
            <a:endParaRPr lang="en-US" sz="2400">
              <a:sym typeface="Times New Roman"/>
            </a:endParaRPr>
          </a:p>
          <a:p>
            <a:pPr marL="420370" marR="0" lvl="0" indent="-267970" algn="l">
              <a:spcBef>
                <a:spcPts val="480"/>
              </a:spcBef>
              <a:spcAft>
                <a:spcPts val="0"/>
              </a:spcAft>
              <a:buSzPts val="2400"/>
              <a:buNone/>
            </a:pPr>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4000"/>
              <a:buFont typeface="Calibri"/>
              <a:buNone/>
            </a:pPr>
            <a:r>
              <a:rPr lang="en-US" sz="4000" b="0" i="0" u="none">
                <a:solidFill>
                  <a:srgbClr val="000000"/>
                </a:solidFill>
                <a:latin typeface="Calibri"/>
                <a:ea typeface="Calibri"/>
                <a:cs typeface="Calibri"/>
                <a:sym typeface="Calibri"/>
              </a:rPr>
              <a:t>Latihan soal no 4</a:t>
            </a:r>
            <a:endParaRPr/>
          </a:p>
        </p:txBody>
      </p:sp>
      <p:sp>
        <p:nvSpPr>
          <p:cNvPr id="383" name="Google Shape;383;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0" algn="l" rtl="0">
              <a:lnSpc>
                <a:spcPct val="100000"/>
              </a:lnSpc>
              <a:spcBef>
                <a:spcPts val="0"/>
              </a:spcBef>
              <a:spcAft>
                <a:spcPts val="0"/>
              </a:spcAft>
              <a:buNone/>
            </a:pPr>
            <a:r>
              <a:rPr lang="en-US" sz="2800" b="0" i="0" u="none">
                <a:solidFill>
                  <a:schemeClr val="dk1"/>
                </a:solidFill>
                <a:latin typeface="Times New Roman"/>
                <a:ea typeface="Times New Roman"/>
                <a:cs typeface="Times New Roman"/>
                <a:sym typeface="Times New Roman"/>
              </a:rPr>
              <a:t>Diketahui ada 3 array linier masing-masing terdiri dari 12 komponen. Array pertama berisi banyaknya hari dalam tiap bulan dalam 1 tahun, array yang ke dua berisi banyaknya hari libur dalam tiap bulan dalam 1 tahun. Array yang ketiga berisi banyaknya hari kerja dalam tiap bulan dalam 1 tahun (selisih dari array pertama dan array ke dua). Buatlah algoritma dan program JAVA untuk membuat ke 3 array tersebut dan menampilkan hasilnya dalam bentuk tabel.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269b36ac127_0_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4000"/>
              <a:buFont typeface="Calibri"/>
              <a:buNone/>
            </a:pPr>
            <a:r>
              <a:rPr lang="en-US" sz="4000">
                <a:solidFill>
                  <a:srgbClr val="000000"/>
                </a:solidFill>
              </a:rPr>
              <a:t>PR 2a Praktikum </a:t>
            </a:r>
            <a:endParaRPr/>
          </a:p>
        </p:txBody>
      </p:sp>
      <p:sp>
        <p:nvSpPr>
          <p:cNvPr id="389" name="Google Shape;389;g269b36ac127_0_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000">
                <a:latin typeface="Times New Roman"/>
                <a:ea typeface="Times New Roman"/>
                <a:cs typeface="Times New Roman"/>
                <a:sym typeface="Times New Roman"/>
              </a:rPr>
              <a:t>Buatlah program JAVA untuk:</a:t>
            </a:r>
            <a:endParaRPr sz="3000">
              <a:latin typeface="Times New Roman"/>
              <a:ea typeface="Times New Roman"/>
              <a:cs typeface="Times New Roman"/>
              <a:sym typeface="Times New Roman"/>
            </a:endParaRPr>
          </a:p>
          <a:p>
            <a:pPr marL="457200" marR="0" lvl="0" indent="-419100" algn="l" rtl="0">
              <a:lnSpc>
                <a:spcPct val="100000"/>
              </a:lnSpc>
              <a:spcBef>
                <a:spcPts val="0"/>
              </a:spcBef>
              <a:spcAft>
                <a:spcPts val="0"/>
              </a:spcAft>
              <a:buSzPts val="3000"/>
              <a:buFont typeface="Times New Roman"/>
              <a:buAutoNum type="arabicPeriod"/>
            </a:pPr>
            <a:r>
              <a:rPr lang="en-US" sz="3000">
                <a:latin typeface="Times New Roman"/>
                <a:ea typeface="Times New Roman"/>
                <a:cs typeface="Times New Roman"/>
                <a:sym typeface="Times New Roman"/>
              </a:rPr>
              <a:t>Kelompok nomor ganjil: latihan soal no 2</a:t>
            </a:r>
            <a:endParaRPr sz="3000">
              <a:latin typeface="Times New Roman"/>
              <a:ea typeface="Times New Roman"/>
              <a:cs typeface="Times New Roman"/>
              <a:sym typeface="Times New Roman"/>
            </a:endParaRPr>
          </a:p>
          <a:p>
            <a:pPr marL="457200" marR="0" lvl="0" indent="-419100" algn="l" rtl="0">
              <a:lnSpc>
                <a:spcPct val="100000"/>
              </a:lnSpc>
              <a:spcBef>
                <a:spcPts val="0"/>
              </a:spcBef>
              <a:spcAft>
                <a:spcPts val="0"/>
              </a:spcAft>
              <a:buSzPts val="3000"/>
              <a:buFont typeface="Times New Roman"/>
              <a:buAutoNum type="arabicPeriod"/>
            </a:pPr>
            <a:r>
              <a:rPr lang="en-US" sz="3000">
                <a:latin typeface="Times New Roman"/>
                <a:ea typeface="Times New Roman"/>
                <a:cs typeface="Times New Roman"/>
                <a:sym typeface="Times New Roman"/>
              </a:rPr>
              <a:t>Kelompok nomor genap: latihan soal no 3</a:t>
            </a:r>
            <a:endParaRPr sz="30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a:spLocks noGrp="1"/>
          </p:cNvSpPr>
          <p:nvPr>
            <p:ph type="title"/>
          </p:nvPr>
        </p:nvSpPr>
        <p:spPr>
          <a:xfrm>
            <a:off x="722312"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900"/>
              <a:buFont typeface="Calibri"/>
              <a:buNone/>
            </a:pPr>
            <a:r>
              <a:rPr lang="en-US" sz="4900" b="1" i="0" u="none">
                <a:solidFill>
                  <a:schemeClr val="dk1"/>
                </a:solidFill>
                <a:latin typeface="Calibri"/>
                <a:ea typeface="Calibri"/>
                <a:cs typeface="Calibri"/>
                <a:sym typeface="Calibri"/>
              </a:rPr>
              <a:t>REHAT SEJENAK</a:t>
            </a:r>
            <a:endParaRPr/>
          </a:p>
        </p:txBody>
      </p:sp>
      <p:sp>
        <p:nvSpPr>
          <p:cNvPr id="395" name="Google Shape;395;p33"/>
          <p:cNvSpPr txBox="1">
            <a:spLocks noGrp="1"/>
          </p:cNvSpPr>
          <p:nvPr>
            <p:ph type="body" idx="1"/>
          </p:nvPr>
        </p:nvSpPr>
        <p:spPr>
          <a:xfrm>
            <a:off x="722312" y="2906712"/>
            <a:ext cx="7772400" cy="1500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462"/>
              <a:buNone/>
            </a:pPr>
            <a:endParaRPr sz="2462">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Arrays - Introduction</a:t>
            </a:r>
            <a:endParaRPr/>
          </a:p>
        </p:txBody>
      </p:sp>
      <p:sp>
        <p:nvSpPr>
          <p:cNvPr id="174" name="Google Shape;174;p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173037" algn="l" rtl="0">
              <a:lnSpc>
                <a:spcPct val="100000"/>
              </a:lnSpc>
              <a:spcBef>
                <a:spcPts val="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7" marR="0" lvl="0" indent="-173037" algn="l" rtl="0">
              <a:lnSpc>
                <a:spcPct val="100000"/>
              </a:lnSpc>
              <a:spcBef>
                <a:spcPts val="78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7" marR="0" lvl="0" indent="-173037" algn="l" rtl="0">
              <a:lnSpc>
                <a:spcPct val="100000"/>
              </a:lnSpc>
              <a:spcBef>
                <a:spcPts val="78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7" marR="0" lvl="0" indent="-173037" algn="l" rtl="0">
              <a:lnSpc>
                <a:spcPct val="100000"/>
              </a:lnSpc>
              <a:spcBef>
                <a:spcPts val="78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7" marR="0" lvl="0" indent="-173037" algn="l" rtl="0">
              <a:lnSpc>
                <a:spcPct val="100000"/>
              </a:lnSpc>
              <a:spcBef>
                <a:spcPts val="78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7" marR="0" lvl="0" indent="-173037" algn="l" rtl="0">
              <a:lnSpc>
                <a:spcPct val="100000"/>
              </a:lnSpc>
              <a:spcBef>
                <a:spcPts val="78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8" marR="0" lvl="0" indent="-173037" algn="l" rtl="0">
              <a:spcBef>
                <a:spcPts val="78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p:txBody>
      </p:sp>
      <p:sp>
        <p:nvSpPr>
          <p:cNvPr id="175" name="Google Shape;175;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400"/>
              <a:buFont typeface="Calibri"/>
              <a:buNone/>
            </a:pPr>
            <a:fld id="{00000000-1234-1234-1234-123412341234}" type="slidenum">
              <a:rPr lang="en-US" sz="1400" b="0" i="0" u="none" strike="noStrike" cap="none">
                <a:solidFill>
                  <a:srgbClr val="898989"/>
                </a:solidFill>
                <a:latin typeface="Calibri"/>
                <a:ea typeface="Calibri"/>
                <a:cs typeface="Calibri"/>
                <a:sym typeface="Calibri"/>
              </a:rPr>
              <a:t>4</a:t>
            </a:fld>
            <a:endParaRPr/>
          </a:p>
        </p:txBody>
      </p:sp>
      <p:sp>
        <p:nvSpPr>
          <p:cNvPr id="176" name="Google Shape;176;p4"/>
          <p:cNvSpPr txBox="1"/>
          <p:nvPr/>
        </p:nvSpPr>
        <p:spPr>
          <a:xfrm>
            <a:off x="3733800" y="1981200"/>
            <a:ext cx="10668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69</a:t>
            </a:r>
            <a:endParaRPr/>
          </a:p>
        </p:txBody>
      </p:sp>
      <p:sp>
        <p:nvSpPr>
          <p:cNvPr id="177" name="Google Shape;177;p4"/>
          <p:cNvSpPr txBox="1"/>
          <p:nvPr/>
        </p:nvSpPr>
        <p:spPr>
          <a:xfrm>
            <a:off x="3733800" y="2438400"/>
            <a:ext cx="10668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61</a:t>
            </a:r>
            <a:endParaRPr/>
          </a:p>
        </p:txBody>
      </p:sp>
      <p:sp>
        <p:nvSpPr>
          <p:cNvPr id="178" name="Google Shape;178;p4"/>
          <p:cNvSpPr txBox="1"/>
          <p:nvPr/>
        </p:nvSpPr>
        <p:spPr>
          <a:xfrm>
            <a:off x="3733800" y="2895600"/>
            <a:ext cx="10668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70</a:t>
            </a:r>
            <a:endParaRPr/>
          </a:p>
        </p:txBody>
      </p:sp>
      <p:sp>
        <p:nvSpPr>
          <p:cNvPr id="179" name="Google Shape;179;p4"/>
          <p:cNvSpPr txBox="1"/>
          <p:nvPr/>
        </p:nvSpPr>
        <p:spPr>
          <a:xfrm>
            <a:off x="3733800" y="3352800"/>
            <a:ext cx="10668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89</a:t>
            </a:r>
            <a:endParaRPr/>
          </a:p>
        </p:txBody>
      </p:sp>
      <p:sp>
        <p:nvSpPr>
          <p:cNvPr id="180" name="Google Shape;180;p4"/>
          <p:cNvSpPr txBox="1"/>
          <p:nvPr/>
        </p:nvSpPr>
        <p:spPr>
          <a:xfrm>
            <a:off x="3733800" y="3810000"/>
            <a:ext cx="10668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23</a:t>
            </a:r>
            <a:endParaRPr/>
          </a:p>
        </p:txBody>
      </p:sp>
      <p:sp>
        <p:nvSpPr>
          <p:cNvPr id="181" name="Google Shape;181;p4"/>
          <p:cNvSpPr txBox="1"/>
          <p:nvPr/>
        </p:nvSpPr>
        <p:spPr>
          <a:xfrm>
            <a:off x="3733800" y="4267200"/>
            <a:ext cx="10668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a:t>
            </a:r>
            <a:endParaRPr/>
          </a:p>
        </p:txBody>
      </p:sp>
      <p:sp>
        <p:nvSpPr>
          <p:cNvPr id="182" name="Google Shape;182;p4"/>
          <p:cNvSpPr txBox="1"/>
          <p:nvPr/>
        </p:nvSpPr>
        <p:spPr>
          <a:xfrm>
            <a:off x="3733800" y="4724400"/>
            <a:ext cx="10668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9</a:t>
            </a:r>
            <a:endParaRPr/>
          </a:p>
        </p:txBody>
      </p:sp>
      <p:sp>
        <p:nvSpPr>
          <p:cNvPr id="183" name="Google Shape;183;p4"/>
          <p:cNvSpPr txBox="1"/>
          <p:nvPr/>
        </p:nvSpPr>
        <p:spPr>
          <a:xfrm>
            <a:off x="3276600" y="2057400"/>
            <a:ext cx="2952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0</a:t>
            </a:r>
            <a:endParaRPr/>
          </a:p>
        </p:txBody>
      </p:sp>
      <p:sp>
        <p:nvSpPr>
          <p:cNvPr id="184" name="Google Shape;184;p4"/>
          <p:cNvSpPr txBox="1"/>
          <p:nvPr/>
        </p:nvSpPr>
        <p:spPr>
          <a:xfrm>
            <a:off x="3276600" y="2514600"/>
            <a:ext cx="2952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a:t>
            </a:r>
            <a:endParaRPr/>
          </a:p>
        </p:txBody>
      </p:sp>
      <p:sp>
        <p:nvSpPr>
          <p:cNvPr id="185" name="Google Shape;185;p4"/>
          <p:cNvSpPr txBox="1"/>
          <p:nvPr/>
        </p:nvSpPr>
        <p:spPr>
          <a:xfrm>
            <a:off x="3276600" y="2971800"/>
            <a:ext cx="2952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2</a:t>
            </a:r>
            <a:endParaRPr/>
          </a:p>
        </p:txBody>
      </p:sp>
      <p:sp>
        <p:nvSpPr>
          <p:cNvPr id="186" name="Google Shape;186;p4"/>
          <p:cNvSpPr txBox="1"/>
          <p:nvPr/>
        </p:nvSpPr>
        <p:spPr>
          <a:xfrm>
            <a:off x="3276600" y="3429000"/>
            <a:ext cx="2952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3</a:t>
            </a:r>
            <a:endParaRPr/>
          </a:p>
        </p:txBody>
      </p:sp>
      <p:sp>
        <p:nvSpPr>
          <p:cNvPr id="187" name="Google Shape;187;p4"/>
          <p:cNvSpPr txBox="1"/>
          <p:nvPr/>
        </p:nvSpPr>
        <p:spPr>
          <a:xfrm>
            <a:off x="3276600" y="3886200"/>
            <a:ext cx="2952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4</a:t>
            </a:r>
            <a:endParaRPr/>
          </a:p>
        </p:txBody>
      </p:sp>
      <p:sp>
        <p:nvSpPr>
          <p:cNvPr id="188" name="Google Shape;188;p4"/>
          <p:cNvSpPr txBox="1"/>
          <p:nvPr/>
        </p:nvSpPr>
        <p:spPr>
          <a:xfrm>
            <a:off x="3276600" y="4343400"/>
            <a:ext cx="2952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5</a:t>
            </a:r>
            <a:endParaRPr/>
          </a:p>
        </p:txBody>
      </p:sp>
      <p:sp>
        <p:nvSpPr>
          <p:cNvPr id="189" name="Google Shape;189;p4"/>
          <p:cNvSpPr txBox="1"/>
          <p:nvPr/>
        </p:nvSpPr>
        <p:spPr>
          <a:xfrm>
            <a:off x="3281362" y="4856162"/>
            <a:ext cx="2952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6</a:t>
            </a:r>
            <a:endParaRPr/>
          </a:p>
        </p:txBody>
      </p:sp>
      <p:sp>
        <p:nvSpPr>
          <p:cNvPr id="190" name="Google Shape;190;p4"/>
          <p:cNvSpPr txBox="1"/>
          <p:nvPr/>
        </p:nvSpPr>
        <p:spPr>
          <a:xfrm>
            <a:off x="1882775" y="2646362"/>
            <a:ext cx="6619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index</a:t>
            </a:r>
            <a:endParaRPr/>
          </a:p>
        </p:txBody>
      </p:sp>
      <p:cxnSp>
        <p:nvCxnSpPr>
          <p:cNvPr id="191" name="Google Shape;191;p4"/>
          <p:cNvCxnSpPr/>
          <p:nvPr/>
        </p:nvCxnSpPr>
        <p:spPr>
          <a:xfrm rot="10800000" flipH="1">
            <a:off x="2590800" y="2590800"/>
            <a:ext cx="68580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192" name="Google Shape;192;p4"/>
          <p:cNvCxnSpPr/>
          <p:nvPr/>
        </p:nvCxnSpPr>
        <p:spPr>
          <a:xfrm rot="10800000">
            <a:off x="4800600" y="3581400"/>
            <a:ext cx="762000" cy="0"/>
          </a:xfrm>
          <a:prstGeom prst="straightConnector1">
            <a:avLst/>
          </a:prstGeom>
          <a:noFill/>
          <a:ln w="9525" cap="flat" cmpd="sng">
            <a:solidFill>
              <a:schemeClr val="dk1"/>
            </a:solidFill>
            <a:prstDash val="solid"/>
            <a:miter lim="800000"/>
            <a:headEnd type="none" w="med" len="med"/>
            <a:tailEnd type="triangle" w="med" len="med"/>
          </a:ln>
        </p:spPr>
      </p:cxnSp>
      <p:sp>
        <p:nvSpPr>
          <p:cNvPr id="193" name="Google Shape;193;p4"/>
          <p:cNvSpPr txBox="1"/>
          <p:nvPr/>
        </p:nvSpPr>
        <p:spPr>
          <a:xfrm>
            <a:off x="5562600" y="3429000"/>
            <a:ext cx="2286000" cy="38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Values/element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
          <p:cNvSpPr txBox="1">
            <a:spLocks noGrp="1"/>
          </p:cNvSpPr>
          <p:nvPr>
            <p:ph type="title"/>
          </p:nvPr>
        </p:nvSpPr>
        <p:spPr>
          <a:xfrm>
            <a:off x="722312"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900"/>
              <a:buFont typeface="Calibri"/>
              <a:buNone/>
            </a:pPr>
            <a:r>
              <a:rPr lang="en-US" sz="4900" b="1" i="0" u="none">
                <a:solidFill>
                  <a:schemeClr val="dk1"/>
                </a:solidFill>
                <a:latin typeface="Calibri"/>
                <a:ea typeface="Calibri"/>
                <a:cs typeface="Calibri"/>
                <a:sym typeface="Calibri"/>
              </a:rPr>
              <a:t>BAHASA C++</a:t>
            </a:r>
            <a:endParaRPr/>
          </a:p>
        </p:txBody>
      </p:sp>
      <p:sp>
        <p:nvSpPr>
          <p:cNvPr id="199" name="Google Shape;199;p5"/>
          <p:cNvSpPr txBox="1">
            <a:spLocks noGrp="1"/>
          </p:cNvSpPr>
          <p:nvPr>
            <p:ph type="body" idx="1"/>
          </p:nvPr>
        </p:nvSpPr>
        <p:spPr>
          <a:xfrm>
            <a:off x="722312" y="2906712"/>
            <a:ext cx="7772400" cy="1500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98989"/>
              </a:buClr>
              <a:buSzPts val="4000"/>
              <a:buNone/>
            </a:pPr>
            <a:r>
              <a:rPr lang="en-US" sz="4000" b="0" i="0" u="none">
                <a:solidFill>
                  <a:srgbClr val="898989"/>
                </a:solidFill>
                <a:latin typeface="Calibri"/>
                <a:ea typeface="Calibri"/>
                <a:cs typeface="Calibri"/>
                <a:sym typeface="Calibri"/>
              </a:rPr>
              <a:t>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6"/>
          <p:cNvSpPr txBox="1">
            <a:spLocks noGrp="1"/>
          </p:cNvSpPr>
          <p:nvPr>
            <p:ph type="title"/>
          </p:nvPr>
        </p:nvSpPr>
        <p:spPr>
          <a:xfrm>
            <a:off x="685800" y="304800"/>
            <a:ext cx="77724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Declaring Array Variables</a:t>
            </a:r>
            <a:endParaRPr/>
          </a:p>
        </p:txBody>
      </p:sp>
      <p:sp>
        <p:nvSpPr>
          <p:cNvPr id="206" name="Google Shape;206;p6"/>
          <p:cNvSpPr txBox="1">
            <a:spLocks noGrp="1"/>
          </p:cNvSpPr>
          <p:nvPr>
            <p:ph type="body" idx="1"/>
          </p:nvPr>
        </p:nvSpPr>
        <p:spPr>
          <a:xfrm>
            <a:off x="609600" y="1371600"/>
            <a:ext cx="7696200" cy="4724400"/>
          </a:xfrm>
          <a:prstGeom prst="rect">
            <a:avLst/>
          </a:prstGeom>
          <a:noFill/>
          <a:ln>
            <a:noFill/>
          </a:ln>
        </p:spPr>
        <p:txBody>
          <a:bodyPr spcFirstLastPara="1" wrap="square" lIns="91425" tIns="45700" rIns="91425" bIns="45700" anchor="t" anchorCtr="0">
            <a:noAutofit/>
          </a:bodyPr>
          <a:lstStyle/>
          <a:p>
            <a:pPr marL="420687" lvl="0" indent="-420687" algn="l" rtl="0">
              <a:lnSpc>
                <a:spcPct val="100000"/>
              </a:lnSpc>
              <a:spcBef>
                <a:spcPts val="0"/>
              </a:spcBef>
              <a:spcAft>
                <a:spcPts val="0"/>
              </a:spcAft>
              <a:buClr>
                <a:schemeClr val="dk1"/>
              </a:buClr>
              <a:buSzPts val="2600"/>
              <a:buFont typeface="Arial"/>
              <a:buChar char="•"/>
            </a:pPr>
            <a:r>
              <a:rPr lang="en-US" sz="2600" b="0" i="0" u="none">
                <a:solidFill>
                  <a:schemeClr val="dk1"/>
                </a:solidFill>
                <a:latin typeface="Courier New"/>
                <a:ea typeface="Courier New"/>
                <a:cs typeface="Courier New"/>
                <a:sym typeface="Courier New"/>
              </a:rPr>
              <a:t>datatype[] arrayname;</a:t>
            </a:r>
            <a:endParaRPr sz="2400" b="0" i="0" u="none">
              <a:solidFill>
                <a:schemeClr val="dk1"/>
              </a:solidFill>
              <a:latin typeface="Courier New"/>
              <a:ea typeface="Courier New"/>
              <a:cs typeface="Courier New"/>
              <a:sym typeface="Courier New"/>
            </a:endParaRPr>
          </a:p>
          <a:p>
            <a:pPr marL="420687" lvl="0" indent="-420687" algn="l" rtl="0">
              <a:lnSpc>
                <a:spcPct val="100000"/>
              </a:lnSpc>
              <a:spcBef>
                <a:spcPts val="1400"/>
              </a:spcBef>
              <a:spcAft>
                <a:spcPts val="0"/>
              </a:spcAft>
              <a:buClr>
                <a:schemeClr val="dk1"/>
              </a:buClr>
              <a:buSzPts val="2800"/>
              <a:buNone/>
            </a:pPr>
            <a:r>
              <a:rPr lang="en-US" sz="2800" b="0" i="0" u="none">
                <a:solidFill>
                  <a:schemeClr val="dk1"/>
                </a:solidFill>
                <a:latin typeface="Calibri"/>
                <a:ea typeface="Calibri"/>
                <a:cs typeface="Calibri"/>
                <a:sym typeface="Calibri"/>
              </a:rPr>
              <a:t>	</a:t>
            </a:r>
            <a:r>
              <a:rPr lang="en-US" sz="2600" b="0" i="0" u="none">
                <a:solidFill>
                  <a:schemeClr val="dk1"/>
                </a:solidFill>
                <a:latin typeface="Calibri"/>
                <a:ea typeface="Calibri"/>
                <a:cs typeface="Calibri"/>
                <a:sym typeface="Calibri"/>
              </a:rPr>
              <a:t>Example: </a:t>
            </a:r>
            <a:endParaRPr/>
          </a:p>
          <a:p>
            <a:pPr marL="420687" lvl="0" indent="-420687" algn="l" rtl="0">
              <a:lnSpc>
                <a:spcPct val="100000"/>
              </a:lnSpc>
              <a:spcBef>
                <a:spcPts val="1300"/>
              </a:spcBef>
              <a:spcAft>
                <a:spcPts val="0"/>
              </a:spcAft>
              <a:buClr>
                <a:schemeClr val="dk1"/>
              </a:buClr>
              <a:buSzPts val="2600"/>
              <a:buNone/>
            </a:pPr>
            <a:r>
              <a:rPr lang="en-US" sz="2600" b="0" i="0" u="none">
                <a:solidFill>
                  <a:schemeClr val="dk1"/>
                </a:solidFill>
                <a:latin typeface="Calibri"/>
                <a:ea typeface="Calibri"/>
                <a:cs typeface="Calibri"/>
                <a:sym typeface="Calibri"/>
              </a:rPr>
              <a:t>    </a:t>
            </a:r>
            <a:r>
              <a:rPr lang="en-US" sz="2400" b="0" i="0" u="none">
                <a:solidFill>
                  <a:schemeClr val="dk1"/>
                </a:solidFill>
                <a:latin typeface="Courier New"/>
                <a:ea typeface="Courier New"/>
                <a:cs typeface="Courier New"/>
                <a:sym typeface="Courier New"/>
              </a:rPr>
              <a:t>double[] myList;</a:t>
            </a:r>
            <a:endParaRPr sz="2400" b="0" i="0" u="none">
              <a:solidFill>
                <a:schemeClr val="dk1"/>
              </a:solidFill>
              <a:latin typeface="Calibri"/>
              <a:ea typeface="Calibri"/>
              <a:cs typeface="Calibri"/>
              <a:sym typeface="Calibri"/>
            </a:endParaRPr>
          </a:p>
          <a:p>
            <a:pPr marL="420687" lvl="0" indent="-420687" algn="l" rtl="0">
              <a:lnSpc>
                <a:spcPct val="100000"/>
              </a:lnSpc>
              <a:spcBef>
                <a:spcPts val="560"/>
              </a:spcBef>
              <a:spcAft>
                <a:spcPts val="0"/>
              </a:spcAft>
              <a:buClr>
                <a:schemeClr val="dk1"/>
              </a:buClr>
              <a:buSzPts val="2800"/>
              <a:buNone/>
            </a:pPr>
            <a:endParaRPr sz="2800" b="0" i="0" u="none">
              <a:solidFill>
                <a:schemeClr val="dk1"/>
              </a:solidFill>
              <a:latin typeface="Courier New"/>
              <a:ea typeface="Courier New"/>
              <a:cs typeface="Courier New"/>
              <a:sym typeface="Courier New"/>
            </a:endParaRPr>
          </a:p>
          <a:p>
            <a:pPr marL="420687" lvl="0" indent="-420687" algn="l" rtl="0">
              <a:lnSpc>
                <a:spcPct val="100000"/>
              </a:lnSpc>
              <a:spcBef>
                <a:spcPts val="520"/>
              </a:spcBef>
              <a:spcAft>
                <a:spcPts val="0"/>
              </a:spcAft>
              <a:buClr>
                <a:schemeClr val="dk1"/>
              </a:buClr>
              <a:buSzPts val="2600"/>
              <a:buFont typeface="Arial"/>
              <a:buChar char="•"/>
            </a:pPr>
            <a:r>
              <a:rPr lang="en-US" sz="2600" b="0" i="0" u="none">
                <a:solidFill>
                  <a:schemeClr val="dk1"/>
                </a:solidFill>
                <a:latin typeface="Courier New"/>
                <a:ea typeface="Courier New"/>
                <a:cs typeface="Courier New"/>
                <a:sym typeface="Courier New"/>
              </a:rPr>
              <a:t>datatype arrayname[];</a:t>
            </a:r>
            <a:endParaRPr sz="2400" b="0" i="0" u="none">
              <a:solidFill>
                <a:schemeClr val="dk1"/>
              </a:solidFill>
              <a:latin typeface="Courier New"/>
              <a:ea typeface="Courier New"/>
              <a:cs typeface="Courier New"/>
              <a:sym typeface="Courier New"/>
            </a:endParaRPr>
          </a:p>
          <a:p>
            <a:pPr marL="420687" lvl="0" indent="-420687" algn="just" rtl="0">
              <a:lnSpc>
                <a:spcPct val="100000"/>
              </a:lnSpc>
              <a:spcBef>
                <a:spcPts val="1400"/>
              </a:spcBef>
              <a:spcAft>
                <a:spcPts val="0"/>
              </a:spcAft>
              <a:buClr>
                <a:schemeClr val="dk1"/>
              </a:buClr>
              <a:buSzPts val="2800"/>
              <a:buNone/>
            </a:pPr>
            <a:r>
              <a:rPr lang="en-US" sz="2800" b="0" i="0" u="none">
                <a:solidFill>
                  <a:schemeClr val="dk1"/>
                </a:solidFill>
                <a:latin typeface="Calibri"/>
                <a:ea typeface="Calibri"/>
                <a:cs typeface="Calibri"/>
                <a:sym typeface="Calibri"/>
              </a:rPr>
              <a:t>	</a:t>
            </a:r>
            <a:r>
              <a:rPr lang="en-US" sz="2600" b="0" i="0" u="none">
                <a:solidFill>
                  <a:schemeClr val="dk1"/>
                </a:solidFill>
                <a:latin typeface="Calibri"/>
                <a:ea typeface="Calibri"/>
                <a:cs typeface="Calibri"/>
                <a:sym typeface="Calibri"/>
              </a:rPr>
              <a:t>Example: </a:t>
            </a:r>
            <a:endParaRPr/>
          </a:p>
          <a:p>
            <a:pPr marL="420687" lvl="0" indent="-420687" algn="just" rtl="0">
              <a:lnSpc>
                <a:spcPct val="100000"/>
              </a:lnSpc>
              <a:spcBef>
                <a:spcPts val="1300"/>
              </a:spcBef>
              <a:spcAft>
                <a:spcPts val="0"/>
              </a:spcAft>
              <a:buClr>
                <a:schemeClr val="dk1"/>
              </a:buClr>
              <a:buSzPts val="2600"/>
              <a:buNone/>
            </a:pPr>
            <a:r>
              <a:rPr lang="en-US" sz="2600" b="0" i="0" u="none">
                <a:solidFill>
                  <a:schemeClr val="dk1"/>
                </a:solidFill>
                <a:latin typeface="Calibri"/>
                <a:ea typeface="Calibri"/>
                <a:cs typeface="Calibri"/>
                <a:sym typeface="Calibri"/>
              </a:rPr>
              <a:t>    </a:t>
            </a:r>
            <a:r>
              <a:rPr lang="en-US" sz="2400" b="0" i="0" u="none">
                <a:solidFill>
                  <a:schemeClr val="dk1"/>
                </a:solidFill>
                <a:latin typeface="Courier New"/>
                <a:ea typeface="Courier New"/>
                <a:cs typeface="Courier New"/>
                <a:sym typeface="Courier New"/>
              </a:rPr>
              <a:t>double myList[];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7"/>
          <p:cNvSpPr txBox="1">
            <a:spLocks noGrp="1"/>
          </p:cNvSpPr>
          <p:nvPr>
            <p:ph type="title"/>
          </p:nvPr>
        </p:nvSpPr>
        <p:spPr>
          <a:xfrm>
            <a:off x="685800" y="228600"/>
            <a:ext cx="77724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Creating Arrays</a:t>
            </a:r>
            <a:endParaRPr/>
          </a:p>
        </p:txBody>
      </p:sp>
      <p:sp>
        <p:nvSpPr>
          <p:cNvPr id="212" name="Google Shape;212;p7"/>
          <p:cNvSpPr txBox="1">
            <a:spLocks noGrp="1"/>
          </p:cNvSpPr>
          <p:nvPr>
            <p:ph type="body" idx="1"/>
          </p:nvPr>
        </p:nvSpPr>
        <p:spPr>
          <a:xfrm>
            <a:off x="152400" y="1371600"/>
            <a:ext cx="8839200" cy="4724400"/>
          </a:xfrm>
          <a:prstGeom prst="rect">
            <a:avLst/>
          </a:prstGeom>
          <a:noFill/>
          <a:ln>
            <a:noFill/>
          </a:ln>
        </p:spPr>
        <p:txBody>
          <a:bodyPr spcFirstLastPara="1" wrap="square" lIns="91425" tIns="45700" rIns="91425" bIns="45700" anchor="t" anchorCtr="0">
            <a:noAutofit/>
          </a:bodyPr>
          <a:lstStyle/>
          <a:p>
            <a:pPr marL="420687" lvl="0" indent="-420687" algn="l" rtl="0">
              <a:lnSpc>
                <a:spcPct val="100000"/>
              </a:lnSpc>
              <a:spcBef>
                <a:spcPts val="0"/>
              </a:spcBef>
              <a:spcAft>
                <a:spcPts val="0"/>
              </a:spcAft>
              <a:buClr>
                <a:schemeClr val="dk1"/>
              </a:buClr>
              <a:buSzPts val="2800"/>
              <a:buNone/>
            </a:pPr>
            <a:r>
              <a:rPr lang="en-US" sz="2800" b="0" i="0" u="none">
                <a:solidFill>
                  <a:schemeClr val="dk1"/>
                </a:solidFill>
                <a:latin typeface="Courier New"/>
                <a:ea typeface="Courier New"/>
                <a:cs typeface="Courier New"/>
                <a:sym typeface="Courier New"/>
              </a:rPr>
              <a:t>arrayName = new datatype[arraySize];</a:t>
            </a:r>
            <a:endParaRPr/>
          </a:p>
          <a:p>
            <a:pPr marL="420687" lvl="0" indent="-420687" algn="l" rtl="0">
              <a:lnSpc>
                <a:spcPct val="100000"/>
              </a:lnSpc>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a:p>
            <a:pPr marL="420687" lvl="0" indent="-420687" algn="l" rtl="0">
              <a:lnSpc>
                <a:spcPct val="100000"/>
              </a:lnSpc>
              <a:spcBef>
                <a:spcPts val="560"/>
              </a:spcBef>
              <a:spcAft>
                <a:spcPts val="0"/>
              </a:spcAft>
              <a:buClr>
                <a:schemeClr val="dk1"/>
              </a:buClr>
              <a:buSzPts val="2800"/>
              <a:buNone/>
            </a:pPr>
            <a:r>
              <a:rPr lang="en-US" sz="2800" b="0" i="0" u="none">
                <a:solidFill>
                  <a:schemeClr val="dk1"/>
                </a:solidFill>
                <a:latin typeface="Calibri"/>
                <a:ea typeface="Calibri"/>
                <a:cs typeface="Calibri"/>
                <a:sym typeface="Calibri"/>
              </a:rPr>
              <a:t>Example:</a:t>
            </a:r>
            <a:endParaRPr/>
          </a:p>
          <a:p>
            <a:pPr marL="420687" lvl="0" indent="-420687" algn="l" rtl="0">
              <a:lnSpc>
                <a:spcPct val="100000"/>
              </a:lnSpc>
              <a:spcBef>
                <a:spcPts val="560"/>
              </a:spcBef>
              <a:spcAft>
                <a:spcPts val="0"/>
              </a:spcAft>
              <a:buClr>
                <a:schemeClr val="dk1"/>
              </a:buClr>
              <a:buSzPts val="2800"/>
              <a:buNone/>
            </a:pPr>
            <a:r>
              <a:rPr lang="en-US" sz="2800" b="0" i="0" u="none">
                <a:solidFill>
                  <a:schemeClr val="dk1"/>
                </a:solidFill>
                <a:latin typeface="Courier New"/>
                <a:ea typeface="Courier New"/>
                <a:cs typeface="Courier New"/>
                <a:sym typeface="Courier New"/>
              </a:rPr>
              <a:t>myList = new double[10];</a:t>
            </a:r>
            <a:endParaRPr/>
          </a:p>
          <a:p>
            <a:pPr marL="420687" lvl="0" indent="-420687" algn="l" rtl="0">
              <a:lnSpc>
                <a:spcPct val="100000"/>
              </a:lnSpc>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a:p>
            <a:pPr marL="420687" lvl="0" indent="-420687" algn="l" rtl="0">
              <a:lnSpc>
                <a:spcPct val="100000"/>
              </a:lnSpc>
              <a:spcBef>
                <a:spcPts val="560"/>
              </a:spcBef>
              <a:spcAft>
                <a:spcPts val="0"/>
              </a:spcAft>
              <a:buClr>
                <a:schemeClr val="dk1"/>
              </a:buClr>
              <a:buSzPts val="2800"/>
              <a:buNone/>
            </a:pPr>
            <a:r>
              <a:rPr lang="en-US" sz="2800" b="0" i="0" u="none">
                <a:solidFill>
                  <a:schemeClr val="dk1"/>
                </a:solidFill>
                <a:latin typeface="Courier New"/>
                <a:ea typeface="Courier New"/>
                <a:cs typeface="Courier New"/>
                <a:sym typeface="Courier New"/>
              </a:rPr>
              <a:t>myList[0]</a:t>
            </a:r>
            <a:r>
              <a:rPr lang="en-US" sz="2800" b="0" i="0" u="none">
                <a:solidFill>
                  <a:schemeClr val="dk1"/>
                </a:solidFill>
                <a:latin typeface="Calibri"/>
                <a:ea typeface="Calibri"/>
                <a:cs typeface="Calibri"/>
                <a:sym typeface="Calibri"/>
              </a:rPr>
              <a:t> references the first element in the array.</a:t>
            </a:r>
            <a:endParaRPr/>
          </a:p>
          <a:p>
            <a:pPr marL="420687" lvl="0" indent="-420687" algn="l" rtl="0">
              <a:lnSpc>
                <a:spcPct val="100000"/>
              </a:lnSpc>
              <a:spcBef>
                <a:spcPts val="560"/>
              </a:spcBef>
              <a:spcAft>
                <a:spcPts val="0"/>
              </a:spcAft>
              <a:buClr>
                <a:schemeClr val="dk1"/>
              </a:buClr>
              <a:buSzPts val="2800"/>
              <a:buNone/>
            </a:pPr>
            <a:r>
              <a:rPr lang="en-US" sz="2800" b="0" i="0" u="none">
                <a:solidFill>
                  <a:schemeClr val="dk1"/>
                </a:solidFill>
                <a:latin typeface="Courier New"/>
                <a:ea typeface="Courier New"/>
                <a:cs typeface="Courier New"/>
                <a:sym typeface="Courier New"/>
              </a:rPr>
              <a:t>myList[9]</a:t>
            </a:r>
            <a:r>
              <a:rPr lang="en-US" sz="2800" b="0" i="0" u="none">
                <a:solidFill>
                  <a:schemeClr val="dk1"/>
                </a:solidFill>
                <a:latin typeface="Calibri"/>
                <a:ea typeface="Calibri"/>
                <a:cs typeface="Calibri"/>
                <a:sym typeface="Calibri"/>
              </a:rPr>
              <a:t> references the last element in the array.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685800" y="457200"/>
            <a:ext cx="7772400" cy="1219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Declaring and Creating</a:t>
            </a:r>
            <a:br>
              <a:rPr lang="en-US" sz="5400" b="0" i="0" u="none">
                <a:solidFill>
                  <a:schemeClr val="dk1"/>
                </a:solidFill>
                <a:latin typeface="Calibri"/>
                <a:ea typeface="Calibri"/>
                <a:cs typeface="Calibri"/>
                <a:sym typeface="Calibri"/>
              </a:rPr>
            </a:br>
            <a:r>
              <a:rPr lang="en-US" sz="5400" b="0" i="0" u="none">
                <a:solidFill>
                  <a:schemeClr val="dk1"/>
                </a:solidFill>
                <a:latin typeface="Calibri"/>
                <a:ea typeface="Calibri"/>
                <a:cs typeface="Calibri"/>
                <a:sym typeface="Calibri"/>
              </a:rPr>
              <a:t>in One Step</a:t>
            </a:r>
            <a:endParaRPr/>
          </a:p>
        </p:txBody>
      </p:sp>
      <p:sp>
        <p:nvSpPr>
          <p:cNvPr id="218" name="Google Shape;218;p8"/>
          <p:cNvSpPr txBox="1">
            <a:spLocks noGrp="1"/>
          </p:cNvSpPr>
          <p:nvPr>
            <p:ph type="body" idx="1"/>
          </p:nvPr>
        </p:nvSpPr>
        <p:spPr>
          <a:xfrm>
            <a:off x="685800" y="2057400"/>
            <a:ext cx="7315200" cy="4114800"/>
          </a:xfrm>
          <a:prstGeom prst="rect">
            <a:avLst/>
          </a:prstGeom>
          <a:noFill/>
          <a:ln>
            <a:noFill/>
          </a:ln>
        </p:spPr>
        <p:txBody>
          <a:bodyPr spcFirstLastPara="1" wrap="square" lIns="91425" tIns="45700" rIns="91425" bIns="45700" anchor="t" anchorCtr="0">
            <a:noAutofit/>
          </a:bodyPr>
          <a:lstStyle/>
          <a:p>
            <a:pPr marL="420687" lvl="0" indent="-420687"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ourier New"/>
                <a:ea typeface="Courier New"/>
                <a:cs typeface="Courier New"/>
                <a:sym typeface="Courier New"/>
              </a:rPr>
              <a:t>datatype[] arrayname = new</a:t>
            </a:r>
            <a:endParaRPr/>
          </a:p>
          <a:p>
            <a:pPr marL="420687" lvl="0" indent="-420687" algn="l" rtl="0">
              <a:lnSpc>
                <a:spcPct val="100000"/>
              </a:lnSpc>
              <a:spcBef>
                <a:spcPts val="560"/>
              </a:spcBef>
              <a:spcAft>
                <a:spcPts val="0"/>
              </a:spcAft>
              <a:buClr>
                <a:schemeClr val="dk1"/>
              </a:buClr>
              <a:buSzPts val="2800"/>
              <a:buNone/>
            </a:pPr>
            <a:r>
              <a:rPr lang="en-US" sz="2800" b="0" i="0" u="none">
                <a:solidFill>
                  <a:schemeClr val="dk1"/>
                </a:solidFill>
                <a:latin typeface="Courier New"/>
                <a:ea typeface="Courier New"/>
                <a:cs typeface="Courier New"/>
                <a:sym typeface="Courier New"/>
              </a:rPr>
              <a:t>    datatype[arraySize];</a:t>
            </a:r>
            <a:endParaRPr sz="2600" b="0" i="0" u="none">
              <a:solidFill>
                <a:schemeClr val="dk1"/>
              </a:solidFill>
              <a:latin typeface="Courier New"/>
              <a:ea typeface="Courier New"/>
              <a:cs typeface="Courier New"/>
              <a:sym typeface="Courier New"/>
            </a:endParaRPr>
          </a:p>
          <a:p>
            <a:pPr marL="420687" lvl="0" indent="-420687" algn="l" rtl="0">
              <a:lnSpc>
                <a:spcPct val="100000"/>
              </a:lnSpc>
              <a:spcBef>
                <a:spcPts val="1950"/>
              </a:spcBef>
              <a:spcAft>
                <a:spcPts val="0"/>
              </a:spcAft>
              <a:buClr>
                <a:schemeClr val="dk1"/>
              </a:buClr>
              <a:buSzPts val="2600"/>
              <a:buNone/>
            </a:pPr>
            <a:r>
              <a:rPr lang="en-US" sz="2600" b="0" i="0" u="none">
                <a:solidFill>
                  <a:schemeClr val="dk1"/>
                </a:solidFill>
                <a:latin typeface="Courier New"/>
                <a:ea typeface="Courier New"/>
                <a:cs typeface="Courier New"/>
                <a:sym typeface="Courier New"/>
              </a:rPr>
              <a:t> 	</a:t>
            </a:r>
            <a:r>
              <a:rPr lang="en-US" sz="2400" b="0" i="0" u="none">
                <a:solidFill>
                  <a:schemeClr val="dk1"/>
                </a:solidFill>
                <a:latin typeface="Courier New"/>
                <a:ea typeface="Courier New"/>
                <a:cs typeface="Courier New"/>
                <a:sym typeface="Courier New"/>
              </a:rPr>
              <a:t>double[] myList = new double[10];</a:t>
            </a:r>
            <a:endParaRPr sz="2600" b="0" i="0" u="none">
              <a:solidFill>
                <a:schemeClr val="dk1"/>
              </a:solidFill>
              <a:latin typeface="Courier New"/>
              <a:ea typeface="Courier New"/>
              <a:cs typeface="Courier New"/>
              <a:sym typeface="Courier New"/>
            </a:endParaRPr>
          </a:p>
          <a:p>
            <a:pPr marL="420687" lvl="0" indent="-420687" algn="l" rtl="0">
              <a:lnSpc>
                <a:spcPct val="100000"/>
              </a:lnSpc>
              <a:spcBef>
                <a:spcPts val="4200"/>
              </a:spcBef>
              <a:spcAft>
                <a:spcPts val="0"/>
              </a:spcAft>
              <a:buClr>
                <a:schemeClr val="dk1"/>
              </a:buClr>
              <a:buSzPts val="2800"/>
              <a:buFont typeface="Arial"/>
              <a:buChar char="•"/>
            </a:pPr>
            <a:r>
              <a:rPr lang="en-US" sz="2800" b="0" i="0" u="none">
                <a:solidFill>
                  <a:schemeClr val="dk1"/>
                </a:solidFill>
                <a:latin typeface="Courier New"/>
                <a:ea typeface="Courier New"/>
                <a:cs typeface="Courier New"/>
                <a:sym typeface="Courier New"/>
              </a:rPr>
              <a:t>datatype arrayname[] = new</a:t>
            </a:r>
            <a:br>
              <a:rPr lang="en-US" sz="2800" b="0" i="0" u="none">
                <a:solidFill>
                  <a:schemeClr val="dk1"/>
                </a:solidFill>
                <a:latin typeface="Courier New"/>
                <a:ea typeface="Courier New"/>
                <a:cs typeface="Courier New"/>
                <a:sym typeface="Courier New"/>
              </a:rPr>
            </a:br>
            <a:r>
              <a:rPr lang="en-US" sz="2800" b="0" i="0" u="none">
                <a:solidFill>
                  <a:schemeClr val="dk1"/>
                </a:solidFill>
                <a:latin typeface="Courier New"/>
                <a:ea typeface="Courier New"/>
                <a:cs typeface="Courier New"/>
                <a:sym typeface="Courier New"/>
              </a:rPr>
              <a:t>  datatype[arraySize];</a:t>
            </a:r>
            <a:endParaRPr sz="2600" b="0" i="0" u="none">
              <a:solidFill>
                <a:schemeClr val="dk1"/>
              </a:solidFill>
              <a:latin typeface="Courier New"/>
              <a:ea typeface="Courier New"/>
              <a:cs typeface="Courier New"/>
              <a:sym typeface="Courier New"/>
            </a:endParaRPr>
          </a:p>
          <a:p>
            <a:pPr marL="420687" lvl="0" indent="-420687" algn="l" rtl="0">
              <a:lnSpc>
                <a:spcPct val="100000"/>
              </a:lnSpc>
              <a:spcBef>
                <a:spcPts val="1950"/>
              </a:spcBef>
              <a:spcAft>
                <a:spcPts val="0"/>
              </a:spcAft>
              <a:buClr>
                <a:schemeClr val="dk1"/>
              </a:buClr>
              <a:buSzPts val="2600"/>
              <a:buNone/>
            </a:pPr>
            <a:r>
              <a:rPr lang="en-US" sz="2600" b="0" i="0" u="none">
                <a:solidFill>
                  <a:schemeClr val="dk1"/>
                </a:solidFill>
                <a:latin typeface="Courier New"/>
                <a:ea typeface="Courier New"/>
                <a:cs typeface="Courier New"/>
                <a:sym typeface="Courier New"/>
              </a:rPr>
              <a:t>	</a:t>
            </a:r>
            <a:r>
              <a:rPr lang="en-US" sz="2400" b="0" i="0" u="none">
                <a:solidFill>
                  <a:schemeClr val="dk1"/>
                </a:solidFill>
                <a:latin typeface="Courier New"/>
                <a:ea typeface="Courier New"/>
                <a:cs typeface="Courier New"/>
                <a:sym typeface="Courier New"/>
              </a:rPr>
              <a:t>double myList[] = new double[10];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9"/>
          <p:cNvSpPr txBox="1">
            <a:spLocks noGrp="1"/>
          </p:cNvSpPr>
          <p:nvPr>
            <p:ph type="title"/>
          </p:nvPr>
        </p:nvSpPr>
        <p:spPr>
          <a:xfrm>
            <a:off x="685800" y="0"/>
            <a:ext cx="7772400" cy="14287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The Length of Arrays</a:t>
            </a:r>
            <a:endParaRPr/>
          </a:p>
        </p:txBody>
      </p:sp>
      <p:sp>
        <p:nvSpPr>
          <p:cNvPr id="224" name="Google Shape;224;p9"/>
          <p:cNvSpPr txBox="1">
            <a:spLocks noGrp="1"/>
          </p:cNvSpPr>
          <p:nvPr>
            <p:ph type="body" idx="1"/>
          </p:nvPr>
        </p:nvSpPr>
        <p:spPr>
          <a:xfrm>
            <a:off x="228600" y="1447800"/>
            <a:ext cx="8915400" cy="4114800"/>
          </a:xfrm>
          <a:prstGeom prst="rect">
            <a:avLst/>
          </a:prstGeom>
          <a:noFill/>
          <a:ln>
            <a:noFill/>
          </a:ln>
        </p:spPr>
        <p:txBody>
          <a:bodyPr spcFirstLastPara="1" wrap="square" lIns="91425" tIns="45700" rIns="91425" bIns="45700" anchor="t" anchorCtr="0">
            <a:noAutofit/>
          </a:bodyPr>
          <a:lstStyle/>
          <a:p>
            <a:pPr marL="420687" lvl="0" indent="-420687" algn="just" rtl="0">
              <a:lnSpc>
                <a:spcPct val="90000"/>
              </a:lnSpc>
              <a:spcBef>
                <a:spcPts val="0"/>
              </a:spcBef>
              <a:spcAft>
                <a:spcPts val="0"/>
              </a:spcAft>
              <a:buClr>
                <a:schemeClr val="dk1"/>
              </a:buClr>
              <a:buSzPts val="3400"/>
              <a:buFont typeface="Arial"/>
              <a:buChar char="•"/>
            </a:pPr>
            <a:r>
              <a:rPr lang="en-US" sz="3400" b="0" i="0" u="none">
                <a:solidFill>
                  <a:schemeClr val="dk1"/>
                </a:solidFill>
                <a:latin typeface="Calibri"/>
                <a:ea typeface="Calibri"/>
                <a:cs typeface="Calibri"/>
                <a:sym typeface="Calibri"/>
              </a:rPr>
              <a:t>Once an array is created, its size is fixed. It cannot be changed. You can find its size using</a:t>
            </a:r>
            <a:endParaRPr/>
          </a:p>
          <a:p>
            <a:pPr marL="420687" lvl="0" indent="-420687" algn="just" rtl="0">
              <a:lnSpc>
                <a:spcPct val="90000"/>
              </a:lnSpc>
              <a:spcBef>
                <a:spcPts val="720"/>
              </a:spcBef>
              <a:spcAft>
                <a:spcPts val="0"/>
              </a:spcAft>
              <a:buClr>
                <a:schemeClr val="dk1"/>
              </a:buClr>
              <a:buSzPts val="3600"/>
              <a:buNone/>
            </a:pPr>
            <a:endParaRPr sz="3600" b="0" i="0" u="none">
              <a:solidFill>
                <a:schemeClr val="dk1"/>
              </a:solidFill>
              <a:latin typeface="Calibri"/>
              <a:ea typeface="Calibri"/>
              <a:cs typeface="Calibri"/>
              <a:sym typeface="Calibri"/>
            </a:endParaRPr>
          </a:p>
          <a:p>
            <a:pPr marL="420687" lvl="0" indent="-420687" algn="just" rtl="0">
              <a:lnSpc>
                <a:spcPct val="90000"/>
              </a:lnSpc>
              <a:spcBef>
                <a:spcPts val="720"/>
              </a:spcBef>
              <a:spcAft>
                <a:spcPts val="0"/>
              </a:spcAft>
              <a:buClr>
                <a:schemeClr val="dk1"/>
              </a:buClr>
              <a:buSzPts val="3600"/>
              <a:buNone/>
            </a:pPr>
            <a:r>
              <a:rPr lang="en-US" sz="3600" b="0" i="0" u="none">
                <a:solidFill>
                  <a:schemeClr val="dk1"/>
                </a:solidFill>
                <a:latin typeface="Calibri"/>
                <a:ea typeface="Calibri"/>
                <a:cs typeface="Calibri"/>
                <a:sym typeface="Calibri"/>
              </a:rPr>
              <a:t>arrayVariable.length</a:t>
            </a:r>
            <a:endParaRPr/>
          </a:p>
          <a:p>
            <a:pPr marL="420687" lvl="0" indent="-420687" algn="just" rtl="0">
              <a:lnSpc>
                <a:spcPct val="90000"/>
              </a:lnSpc>
              <a:spcBef>
                <a:spcPts val="720"/>
              </a:spcBef>
              <a:spcAft>
                <a:spcPts val="0"/>
              </a:spcAft>
              <a:buClr>
                <a:schemeClr val="dk1"/>
              </a:buClr>
              <a:buSzPts val="3600"/>
              <a:buNone/>
            </a:pPr>
            <a:endParaRPr sz="3600" b="0" i="0" u="none">
              <a:solidFill>
                <a:schemeClr val="dk1"/>
              </a:solidFill>
              <a:latin typeface="Calibri"/>
              <a:ea typeface="Calibri"/>
              <a:cs typeface="Calibri"/>
              <a:sym typeface="Calibri"/>
            </a:endParaRPr>
          </a:p>
          <a:p>
            <a:pPr marL="420687" lvl="0" indent="-420687" algn="just" rtl="0">
              <a:lnSpc>
                <a:spcPct val="90000"/>
              </a:lnSpc>
              <a:spcBef>
                <a:spcPts val="720"/>
              </a:spcBef>
              <a:spcAft>
                <a:spcPts val="0"/>
              </a:spcAft>
              <a:buClr>
                <a:schemeClr val="dk1"/>
              </a:buClr>
              <a:buSzPts val="3600"/>
              <a:buNone/>
            </a:pPr>
            <a:r>
              <a:rPr lang="en-US" sz="3600" b="0" i="0" u="none">
                <a:solidFill>
                  <a:schemeClr val="dk1"/>
                </a:solidFill>
                <a:latin typeface="Calibri"/>
                <a:ea typeface="Calibri"/>
                <a:cs typeface="Calibri"/>
                <a:sym typeface="Calibri"/>
              </a:rPr>
              <a:t>For example,</a:t>
            </a:r>
            <a:endParaRPr/>
          </a:p>
          <a:p>
            <a:pPr marL="420687" lvl="0" indent="-420687" algn="just" rtl="0">
              <a:lnSpc>
                <a:spcPct val="90000"/>
              </a:lnSpc>
              <a:spcBef>
                <a:spcPts val="720"/>
              </a:spcBef>
              <a:spcAft>
                <a:spcPts val="0"/>
              </a:spcAft>
              <a:buClr>
                <a:schemeClr val="dk1"/>
              </a:buClr>
              <a:buSzPts val="3600"/>
              <a:buNone/>
            </a:pPr>
            <a:r>
              <a:rPr lang="en-US" sz="3600" b="0" i="0" u="none">
                <a:solidFill>
                  <a:schemeClr val="dk1"/>
                </a:solidFill>
                <a:latin typeface="Calibri"/>
                <a:ea typeface="Calibri"/>
                <a:cs typeface="Calibri"/>
                <a:sym typeface="Calibri"/>
              </a:rPr>
              <a:t>myList.length returns 10</a:t>
            </a:r>
            <a:endParaRPr/>
          </a:p>
          <a:p>
            <a:pPr marL="420688" lvl="0" indent="-192087" algn="l" rtl="0">
              <a:spcBef>
                <a:spcPts val="720"/>
              </a:spcBef>
              <a:spcAft>
                <a:spcPts val="0"/>
              </a:spcAft>
              <a:buClr>
                <a:schemeClr val="dk1"/>
              </a:buClr>
              <a:buSzPts val="3600"/>
              <a:buNone/>
            </a:pPr>
            <a:endParaRPr sz="3600" b="0" i="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FE657877364895F0CC71412C1266" ma:contentTypeVersion="10" ma:contentTypeDescription="Create a new document." ma:contentTypeScope="" ma:versionID="aea440f308522d792cb28943d679c5f0">
  <xsd:schema xmlns:xsd="http://www.w3.org/2001/XMLSchema" xmlns:xs="http://www.w3.org/2001/XMLSchema" xmlns:p="http://schemas.microsoft.com/office/2006/metadata/properties" xmlns:ns2="71a9f402-747b-4da2-8978-9907da1490f0" xmlns:ns3="1143e0e2-e764-4b4a-8177-0bbfe168bd5a" targetNamespace="http://schemas.microsoft.com/office/2006/metadata/properties" ma:root="true" ma:fieldsID="8862408a9cfe36f321e166c3945f5165" ns2:_="" ns3:_="">
    <xsd:import namespace="71a9f402-747b-4da2-8978-9907da1490f0"/>
    <xsd:import namespace="1143e0e2-e764-4b4a-8177-0bbfe168bd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9f402-747b-4da2-8978-9907da1490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143e0e2-e764-4b4a-8177-0bbfe168bd5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6CE8E0-96AE-4C9F-846C-738ED9BA1D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9f402-747b-4da2-8978-9907da1490f0"/>
    <ds:schemaRef ds:uri="1143e0e2-e764-4b4a-8177-0bbfe168bd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44DF6A-9912-478B-AB63-4C6050A302E4}">
  <ds:schemaRefs>
    <ds:schemaRef ds:uri="http://schemas.microsoft.com/sharepoint/v3/contenttype/forms"/>
  </ds:schemaRefs>
</ds:datastoreItem>
</file>

<file path=customXml/itemProps3.xml><?xml version="1.0" encoding="utf-8"?>
<ds:datastoreItem xmlns:ds="http://schemas.openxmlformats.org/officeDocument/2006/customXml" ds:itemID="{FA527B40-E141-4ED6-B1A0-9412955B6F5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34</Slides>
  <Notes>34</Notes>
  <HiddenSlides>0</HiddenSlides>
  <ScaleCrop>false</ScaleCrop>
  <HeadingPairs>
    <vt:vector size="4" baseType="variant">
      <vt:variant>
        <vt:lpstr>Theme</vt:lpstr>
      </vt:variant>
      <vt:variant>
        <vt:i4>5</vt:i4>
      </vt:variant>
      <vt:variant>
        <vt:lpstr>Slide Titles</vt:lpstr>
      </vt:variant>
      <vt:variant>
        <vt:i4>34</vt:i4>
      </vt:variant>
    </vt:vector>
  </HeadingPairs>
  <TitlesOfParts>
    <vt:vector size="39" baseType="lpstr">
      <vt:lpstr>Theme2</vt:lpstr>
      <vt:lpstr>1_Theme2</vt:lpstr>
      <vt:lpstr>2_Theme2</vt:lpstr>
      <vt:lpstr>3_Theme2</vt:lpstr>
      <vt:lpstr>2_International</vt:lpstr>
      <vt:lpstr>Pertemuan 2a Struktur Data ARRAY</vt:lpstr>
      <vt:lpstr>Objektif</vt:lpstr>
      <vt:lpstr>Array</vt:lpstr>
      <vt:lpstr>Arrays - Introduction</vt:lpstr>
      <vt:lpstr>BAHASA C++</vt:lpstr>
      <vt:lpstr>Declaring Array Variables</vt:lpstr>
      <vt:lpstr>Creating Arrays</vt:lpstr>
      <vt:lpstr>Declaring and Creating in One Step</vt:lpstr>
      <vt:lpstr>The Length of Arrays</vt:lpstr>
      <vt:lpstr>Initializing Arrays</vt:lpstr>
      <vt:lpstr>Declaring, creating, initializing Using the Shorthand Notation</vt:lpstr>
      <vt:lpstr>BAHASA JAVA</vt:lpstr>
      <vt:lpstr>Creation of Arrays</vt:lpstr>
      <vt:lpstr>Initialisation of Arrays</vt:lpstr>
      <vt:lpstr>Arrays: Length</vt:lpstr>
      <vt:lpstr>Arrays – Example</vt:lpstr>
      <vt:lpstr>Arrays – Initializing at Declaration</vt:lpstr>
      <vt:lpstr>Arrays – Example</vt:lpstr>
      <vt:lpstr>Two Dimensional Arrays</vt:lpstr>
      <vt:lpstr>2D arrays manipulations</vt:lpstr>
      <vt:lpstr>Adding and Multiplying Two Matrices</vt:lpstr>
      <vt:lpstr>Adding and Multiplying Two Matrices (2)</vt:lpstr>
      <vt:lpstr>Algoritma menjumlahkan dan mengalikan array matriks </vt:lpstr>
      <vt:lpstr>Algoritma menjumlahkan dan mengalikan array matriks (2) </vt:lpstr>
      <vt:lpstr>Grading Multiple-Choice Test</vt:lpstr>
      <vt:lpstr>Contoh Aplikasi Array 1 dimensi</vt:lpstr>
      <vt:lpstr>Summary</vt:lpstr>
      <vt:lpstr>Latihan Soal</vt:lpstr>
      <vt:lpstr>Latihan soal no 1</vt:lpstr>
      <vt:lpstr>Latihan soal no 2</vt:lpstr>
      <vt:lpstr>Latihan soal no 3</vt:lpstr>
      <vt:lpstr>Latihan soal no 4</vt:lpstr>
      <vt:lpstr>PR 2a Praktikum </vt:lpstr>
      <vt:lpstr>REHAT SEJENAK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2a Struktur Data ARRAY</dc:title>
  <dc:creator>Pono</dc:creator>
  <cp:revision>2</cp:revision>
  <dcterms:created xsi:type="dcterms:W3CDTF">2007-01-29T00:57:39Z</dcterms:created>
  <dcterms:modified xsi:type="dcterms:W3CDTF">2024-04-15T02:25:11Z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0x01010022E5FE657877364895F0CC71412C1266</vt:lpwstr>
  </property>
</Properties>
</file>