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7" roundtripDataSignature="AMtx7mh7JUD0SLvDWIpxtP4kAaYBTAVZ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5ECDA-5AD9-44F1-A89C-855B0D38706A}" v="1" dt="2024-04-15T10:33:15.237"/>
    <p1510:client id="{BA21BDB0-BACA-407D-B3DE-841C5DED8589}" v="49" dt="2024-04-15T10:42:49.429"/>
  </p1510:revLst>
</p1510:revInfo>
</file>

<file path=ppt/tableStyles.xml><?xml version="1.0" encoding="utf-8"?>
<a:tblStyleLst xmlns:a="http://schemas.openxmlformats.org/drawingml/2006/main" def="{D06EFAD3-9501-4863-8588-81A701DB8832}">
  <a:tblStyle styleId="{D06EFAD3-9501-4863-8588-81A701DB8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BRYAN" userId="S::bryan.535230124@stu.untar.ac.id::787ac493-de28-4434-a43a-b3f07879d6a0" providerId="AD" clId="Web-{BA21BDB0-BACA-407D-B3DE-841C5DED8589}"/>
    <pc:docChg chg="modSld">
      <pc:chgData name="BRYAN BRYAN" userId="S::bryan.535230124@stu.untar.ac.id::787ac493-de28-4434-a43a-b3f07879d6a0" providerId="AD" clId="Web-{BA21BDB0-BACA-407D-B3DE-841C5DED8589}" dt="2024-04-15T10:42:48.195" v="47" actId="20577"/>
      <pc:docMkLst>
        <pc:docMk/>
      </pc:docMkLst>
      <pc:sldChg chg="modSp">
        <pc:chgData name="BRYAN BRYAN" userId="S::bryan.535230124@stu.untar.ac.id::787ac493-de28-4434-a43a-b3f07879d6a0" providerId="AD" clId="Web-{BA21BDB0-BACA-407D-B3DE-841C5DED8589}" dt="2024-04-15T10:42:48.195" v="47" actId="20577"/>
        <pc:sldMkLst>
          <pc:docMk/>
          <pc:sldMk cId="0" sldId="287"/>
        </pc:sldMkLst>
        <pc:spChg chg="mod">
          <ac:chgData name="BRYAN BRYAN" userId="S::bryan.535230124@stu.untar.ac.id::787ac493-de28-4434-a43a-b3f07879d6a0" providerId="AD" clId="Web-{BA21BDB0-BACA-407D-B3DE-841C5DED8589}" dt="2024-04-15T10:42:48.195" v="47" actId="20577"/>
          <ac:spMkLst>
            <pc:docMk/>
            <pc:sldMk cId="0" sldId="287"/>
            <ac:spMk id="325" creationId="{00000000-0000-0000-0000-000000000000}"/>
          </ac:spMkLst>
        </pc:spChg>
      </pc:sldChg>
    </pc:docChg>
  </pc:docChgLst>
  <pc:docChgLst>
    <pc:chgData name="WILLIAM WENSTEIN" userId="S::william.535230099@stu.untar.ac.id::abdf8fd1-fc56-4cae-8d39-705c5211c101" providerId="AD" clId="Web-{F3BEBD9B-97E5-B64C-BBF0-1F6DB5DAF505}"/>
    <pc:docChg chg="modSld">
      <pc:chgData name="WILLIAM WENSTEIN" userId="S::william.535230099@stu.untar.ac.id::abdf8fd1-fc56-4cae-8d39-705c5211c101" providerId="AD" clId="Web-{F3BEBD9B-97E5-B64C-BBF0-1F6DB5DAF505}" dt="2024-03-12T09:02:33.449" v="2" actId="20577"/>
      <pc:docMkLst>
        <pc:docMk/>
      </pc:docMkLst>
      <pc:sldChg chg="modSp">
        <pc:chgData name="WILLIAM WENSTEIN" userId="S::william.535230099@stu.untar.ac.id::abdf8fd1-fc56-4cae-8d39-705c5211c101" providerId="AD" clId="Web-{F3BEBD9B-97E5-B64C-BBF0-1F6DB5DAF505}" dt="2024-03-12T09:02:33.449" v="2" actId="20577"/>
        <pc:sldMkLst>
          <pc:docMk/>
          <pc:sldMk cId="0" sldId="286"/>
        </pc:sldMkLst>
        <pc:spChg chg="mod">
          <ac:chgData name="WILLIAM WENSTEIN" userId="S::william.535230099@stu.untar.ac.id::abdf8fd1-fc56-4cae-8d39-705c5211c101" providerId="AD" clId="Web-{F3BEBD9B-97E5-B64C-BBF0-1F6DB5DAF505}" dt="2024-03-12T09:02:33.449" v="2" actId="20577"/>
          <ac:spMkLst>
            <pc:docMk/>
            <pc:sldMk cId="0" sldId="286"/>
            <ac:spMk id="319" creationId="{00000000-0000-0000-0000-000000000000}"/>
          </ac:spMkLst>
        </pc:spChg>
      </pc:sldChg>
    </pc:docChg>
  </pc:docChgLst>
  <pc:docChgLst>
    <pc:chgData name="BRYAN BRYAN" userId="S::bryan.535230124@stu.untar.ac.id::787ac493-de28-4434-a43a-b3f07879d6a0" providerId="AD" clId="Web-{1A43F7D0-0962-4087-8015-8D79C4C7C044}"/>
    <pc:docChg chg="modSld">
      <pc:chgData name="BRYAN BRYAN" userId="S::bryan.535230124@stu.untar.ac.id::787ac493-de28-4434-a43a-b3f07879d6a0" providerId="AD" clId="Web-{1A43F7D0-0962-4087-8015-8D79C4C7C044}" dt="2024-04-15T10:32:44.248" v="0" actId="20577"/>
      <pc:docMkLst>
        <pc:docMk/>
      </pc:docMkLst>
      <pc:sldChg chg="modSp">
        <pc:chgData name="BRYAN BRYAN" userId="S::bryan.535230124@stu.untar.ac.id::787ac493-de28-4434-a43a-b3f07879d6a0" providerId="AD" clId="Web-{1A43F7D0-0962-4087-8015-8D79C4C7C044}" dt="2024-04-15T10:32:44.248" v="0" actId="20577"/>
        <pc:sldMkLst>
          <pc:docMk/>
          <pc:sldMk cId="0" sldId="287"/>
        </pc:sldMkLst>
        <pc:spChg chg="mod">
          <ac:chgData name="BRYAN BRYAN" userId="S::bryan.535230124@stu.untar.ac.id::787ac493-de28-4434-a43a-b3f07879d6a0" providerId="AD" clId="Web-{1A43F7D0-0962-4087-8015-8D79C4C7C044}" dt="2024-04-15T10:32:44.248" v="0" actId="20577"/>
          <ac:spMkLst>
            <pc:docMk/>
            <pc:sldMk cId="0" sldId="287"/>
            <ac:spMk id="325" creationId="{00000000-0000-0000-0000-000000000000}"/>
          </ac:spMkLst>
        </pc:spChg>
      </pc:sldChg>
    </pc:docChg>
  </pc:docChgLst>
  <pc:docChgLst>
    <pc:chgData name="STEVEN WIJAYA" userId="S::steven.535230129@stu.untar.ac.id::82d5f444-314b-4f09-8ce2-bed11b129ffe" providerId="AD" clId="Web-{77856A2C-F00F-4797-A4C5-CCAA28D63908}"/>
    <pc:docChg chg="modSld">
      <pc:chgData name="STEVEN WIJAYA" userId="S::steven.535230129@stu.untar.ac.id::82d5f444-314b-4f09-8ce2-bed11b129ffe" providerId="AD" clId="Web-{77856A2C-F00F-4797-A4C5-CCAA28D63908}" dt="2024-03-12T06:37:09.249" v="2" actId="20577"/>
      <pc:docMkLst>
        <pc:docMk/>
      </pc:docMkLst>
      <pc:sldChg chg="modSp">
        <pc:chgData name="STEVEN WIJAYA" userId="S::steven.535230129@stu.untar.ac.id::82d5f444-314b-4f09-8ce2-bed11b129ffe" providerId="AD" clId="Web-{77856A2C-F00F-4797-A4C5-CCAA28D63908}" dt="2024-03-12T06:37:09.249" v="2" actId="20577"/>
        <pc:sldMkLst>
          <pc:docMk/>
          <pc:sldMk cId="0" sldId="287"/>
        </pc:sldMkLst>
        <pc:spChg chg="mod">
          <ac:chgData name="STEVEN WIJAYA" userId="S::steven.535230129@stu.untar.ac.id::82d5f444-314b-4f09-8ce2-bed11b129ffe" providerId="AD" clId="Web-{77856A2C-F00F-4797-A4C5-CCAA28D63908}" dt="2024-03-12T06:37:09.249" v="2" actId="20577"/>
          <ac:spMkLst>
            <pc:docMk/>
            <pc:sldMk cId="0" sldId="287"/>
            <ac:spMk id="325" creationId="{00000000-0000-0000-0000-000000000000}"/>
          </ac:spMkLst>
        </pc:spChg>
      </pc:sldChg>
    </pc:docChg>
  </pc:docChgLst>
  <pc:docChgLst>
    <pc:chgData name="BRYAN BRYAN" userId="S::bryan.535230124@stu.untar.ac.id::787ac493-de28-4434-a43a-b3f07879d6a0" providerId="AD" clId="Web-{A815ECDA-5AD9-44F1-A89C-855B0D38706A}"/>
    <pc:docChg chg="modSld">
      <pc:chgData name="BRYAN BRYAN" userId="S::bryan.535230124@stu.untar.ac.id::787ac493-de28-4434-a43a-b3f07879d6a0" providerId="AD" clId="Web-{A815ECDA-5AD9-44F1-A89C-855B0D38706A}" dt="2024-04-15T10:33:15.237" v="0" actId="20577"/>
      <pc:docMkLst>
        <pc:docMk/>
      </pc:docMkLst>
      <pc:sldChg chg="modSp">
        <pc:chgData name="BRYAN BRYAN" userId="S::bryan.535230124@stu.untar.ac.id::787ac493-de28-4434-a43a-b3f07879d6a0" providerId="AD" clId="Web-{A815ECDA-5AD9-44F1-A89C-855B0D38706A}" dt="2024-04-15T10:33:15.237" v="0" actId="20577"/>
        <pc:sldMkLst>
          <pc:docMk/>
          <pc:sldMk cId="0" sldId="287"/>
        </pc:sldMkLst>
        <pc:spChg chg="mod">
          <ac:chgData name="BRYAN BRYAN" userId="S::bryan.535230124@stu.untar.ac.id::787ac493-de28-4434-a43a-b3f07879d6a0" providerId="AD" clId="Web-{A815ECDA-5AD9-44F1-A89C-855B0D38706A}" dt="2024-04-15T10:33:15.237" v="0" actId="20577"/>
          <ac:spMkLst>
            <pc:docMk/>
            <pc:sldMk cId="0" sldId="287"/>
            <ac:spMk id="325" creationId="{00000000-0000-0000-0000-000000000000}"/>
          </ac:spMkLst>
        </pc:spChg>
      </pc:sldChg>
    </pc:docChg>
  </pc:docChgLst>
  <pc:docChgLst>
    <pc:chgData name="WILLIAM SIDDHI KHANGGA" userId="S::william.535230096@stu.untar.ac.id::db3f432d-bc9b-42c9-88b1-f5f918f15eb6" providerId="AD" clId="Web-{AB2395ED-9F76-4E42-917A-6002311E3811}"/>
    <pc:docChg chg="modSld">
      <pc:chgData name="WILLIAM SIDDHI KHANGGA" userId="S::william.535230096@stu.untar.ac.id::db3f432d-bc9b-42c9-88b1-f5f918f15eb6" providerId="AD" clId="Web-{AB2395ED-9F76-4E42-917A-6002311E3811}" dt="2024-03-12T08:58:19.508" v="6" actId="20577"/>
      <pc:docMkLst>
        <pc:docMk/>
      </pc:docMkLst>
      <pc:sldChg chg="modSp">
        <pc:chgData name="WILLIAM SIDDHI KHANGGA" userId="S::william.535230096@stu.untar.ac.id::db3f432d-bc9b-42c9-88b1-f5f918f15eb6" providerId="AD" clId="Web-{AB2395ED-9F76-4E42-917A-6002311E3811}" dt="2024-03-12T08:58:19.508" v="6" actId="20577"/>
        <pc:sldMkLst>
          <pc:docMk/>
          <pc:sldMk cId="0" sldId="287"/>
        </pc:sldMkLst>
        <pc:spChg chg="mod">
          <ac:chgData name="WILLIAM SIDDHI KHANGGA" userId="S::william.535230096@stu.untar.ac.id::db3f432d-bc9b-42c9-88b1-f5f918f15eb6" providerId="AD" clId="Web-{AB2395ED-9F76-4E42-917A-6002311E3811}" dt="2024-03-12T08:58:19.508" v="6" actId="20577"/>
          <ac:spMkLst>
            <pc:docMk/>
            <pc:sldMk cId="0" sldId="287"/>
            <ac:spMk id="325" creationId="{00000000-0000-0000-0000-000000000000}"/>
          </ac:spMkLst>
        </pc:spChg>
      </pc:sldChg>
    </pc:docChg>
  </pc:docChgLst>
  <pc:docChgLst>
    <pc:chgData name="STEVEN RICKY LIE" userId="S::steven.535230086@stu.untar.ac.id::27ba331c-b811-4f72-9b06-85e6f9d180d9" providerId="AD" clId="Web-{7A5EDEDC-385D-96E2-3A85-4122E61AB633}"/>
    <pc:docChg chg="addSld delSld">
      <pc:chgData name="STEVEN RICKY LIE" userId="S::steven.535230086@stu.untar.ac.id::27ba331c-b811-4f72-9b06-85e6f9d180d9" providerId="AD" clId="Web-{7A5EDEDC-385D-96E2-3A85-4122E61AB633}" dt="2024-03-11T13:01:19.689" v="1"/>
      <pc:docMkLst>
        <pc:docMk/>
      </pc:docMkLst>
      <pc:sldChg chg="new del">
        <pc:chgData name="STEVEN RICKY LIE" userId="S::steven.535230086@stu.untar.ac.id::27ba331c-b811-4f72-9b06-85e6f9d180d9" providerId="AD" clId="Web-{7A5EDEDC-385D-96E2-3A85-4122E61AB633}" dt="2024-03-11T13:01:19.689" v="1"/>
        <pc:sldMkLst>
          <pc:docMk/>
          <pc:sldMk cId="3245535911" sldId="292"/>
        </pc:sldMkLst>
      </pc:sldChg>
    </pc:docChg>
  </pc:docChgLst>
  <pc:docChgLst>
    <pc:chgData name="FELICE ANASTASIA LEE" userId="S::felice.535230128@stu.untar.ac.id::fe188673-2cb5-4ed5-9816-2ddc6c190645" providerId="AD" clId="Web-{2E4404E8-D2DE-9019-37A5-3C730AD0E05C}"/>
    <pc:docChg chg="modSld">
      <pc:chgData name="FELICE ANASTASIA LEE" userId="S::felice.535230128@stu.untar.ac.id::fe188673-2cb5-4ed5-9816-2ddc6c190645" providerId="AD" clId="Web-{2E4404E8-D2DE-9019-37A5-3C730AD0E05C}" dt="2024-03-12T06:40:39.188" v="33" actId="20577"/>
      <pc:docMkLst>
        <pc:docMk/>
      </pc:docMkLst>
      <pc:sldChg chg="modSp">
        <pc:chgData name="FELICE ANASTASIA LEE" userId="S::felice.535230128@stu.untar.ac.id::fe188673-2cb5-4ed5-9816-2ddc6c190645" providerId="AD" clId="Web-{2E4404E8-D2DE-9019-37A5-3C730AD0E05C}" dt="2024-03-12T06:40:39.188" v="33" actId="20577"/>
        <pc:sldMkLst>
          <pc:docMk/>
          <pc:sldMk cId="0" sldId="287"/>
        </pc:sldMkLst>
        <pc:spChg chg="mod">
          <ac:chgData name="FELICE ANASTASIA LEE" userId="S::felice.535230128@stu.untar.ac.id::fe188673-2cb5-4ed5-9816-2ddc6c190645" providerId="AD" clId="Web-{2E4404E8-D2DE-9019-37A5-3C730AD0E05C}" dt="2024-03-12T06:40:39.188" v="33" actId="20577"/>
          <ac:spMkLst>
            <pc:docMk/>
            <pc:sldMk cId="0" sldId="287"/>
            <ac:spMk id="325" creationId="{00000000-0000-0000-0000-000000000000}"/>
          </ac:spMkLst>
        </pc:spChg>
      </pc:sldChg>
    </pc:docChg>
  </pc:docChgLst>
  <pc:docChgLst>
    <pc:chgData name="FAHRRANDY ESTEVVAN" userId="S::fahrrandy.535230157@stu.untar.ac.id::60254dc2-b183-4a81-b69f-9cee4dc72f27" providerId="AD" clId="Web-{B6852ECE-8A13-55BD-4DA1-0384C883FF03}"/>
    <pc:docChg chg="sldOrd">
      <pc:chgData name="FAHRRANDY ESTEVVAN" userId="S::fahrrandy.535230157@stu.untar.ac.id::60254dc2-b183-4a81-b69f-9cee4dc72f27" providerId="AD" clId="Web-{B6852ECE-8A13-55BD-4DA1-0384C883FF03}" dt="2024-03-12T08:43:51.135" v="2"/>
      <pc:docMkLst>
        <pc:docMk/>
      </pc:docMkLst>
      <pc:sldChg chg="ord">
        <pc:chgData name="FAHRRANDY ESTEVVAN" userId="S::fahrrandy.535230157@stu.untar.ac.id::60254dc2-b183-4a81-b69f-9cee4dc72f27" providerId="AD" clId="Web-{B6852ECE-8A13-55BD-4DA1-0384C883FF03}" dt="2024-03-12T08:43:24.619" v="0"/>
        <pc:sldMkLst>
          <pc:docMk/>
          <pc:sldMk cId="0" sldId="286"/>
        </pc:sldMkLst>
      </pc:sldChg>
      <pc:sldChg chg="ord">
        <pc:chgData name="FAHRRANDY ESTEVVAN" userId="S::fahrrandy.535230157@stu.untar.ac.id::60254dc2-b183-4a81-b69f-9cee4dc72f27" providerId="AD" clId="Web-{B6852ECE-8A13-55BD-4DA1-0384C883FF03}" dt="2024-03-12T08:43:51.135" v="2"/>
        <pc:sldMkLst>
          <pc:docMk/>
          <pc:sldMk cId="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9b37711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69b37711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7"/>
          <p:cNvSpPr txBox="1">
            <a:spLocks noGrp="1"/>
          </p:cNvSpPr>
          <p:nvPr>
            <p:ph type="title"/>
          </p:nvPr>
        </p:nvSpPr>
        <p:spPr>
          <a:xfrm rot="5400000">
            <a:off x="4732338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4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79316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396240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body" idx="2"/>
          </p:nvPr>
        </p:nvSpPr>
        <p:spPr>
          <a:xfrm>
            <a:off x="4953000" y="1676400"/>
            <a:ext cx="396240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sldNum" idx="12"/>
          </p:nvPr>
        </p:nvSpPr>
        <p:spPr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8" descr="template presentation Isi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9" descr="template presentation Isi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23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 sz="246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5"/>
              <a:buNone/>
              <a:defRPr sz="221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969"/>
              <a:buNone/>
              <a:defRPr sz="196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7421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•"/>
              <a:defRPr sz="3446"/>
            </a:lvl1pPr>
            <a:lvl2pPr marL="914400" lvl="1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–"/>
              <a:defRPr sz="2954"/>
            </a:lvl2pPr>
            <a:lvl3pPr marL="1371600" lvl="2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3pPr>
            <a:lvl4pPr marL="1828800" lvl="3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–"/>
              <a:defRPr sz="2215"/>
            </a:lvl4pPr>
            <a:lvl5pPr marL="2286000" lvl="4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»"/>
              <a:defRPr sz="2215"/>
            </a:lvl5pPr>
            <a:lvl6pPr marL="2743200" lvl="5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6pPr>
            <a:lvl7pPr marL="3200400" lvl="6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7pPr>
            <a:lvl8pPr marL="3657600" lvl="7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8pPr>
            <a:lvl9pPr marL="4114800" lvl="8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7421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•"/>
              <a:defRPr sz="3446"/>
            </a:lvl1pPr>
            <a:lvl2pPr marL="914400" lvl="1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–"/>
              <a:defRPr sz="2954"/>
            </a:lvl2pPr>
            <a:lvl3pPr marL="1371600" lvl="2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3pPr>
            <a:lvl4pPr marL="1828800" lvl="3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–"/>
              <a:defRPr sz="2215"/>
            </a:lvl4pPr>
            <a:lvl5pPr marL="2286000" lvl="4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»"/>
              <a:defRPr sz="2215"/>
            </a:lvl5pPr>
            <a:lvl6pPr marL="2743200" lvl="5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6pPr>
            <a:lvl7pPr marL="3200400" lvl="6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7pPr>
            <a:lvl8pPr marL="3657600" lvl="7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8pPr>
            <a:lvl9pPr marL="4114800" lvl="8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None/>
              <a:defRPr sz="2954" b="1"/>
            </a:lvl1pPr>
            <a:lvl2pPr marL="914400" lvl="1" indent="-2286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None/>
              <a:defRPr sz="2462" b="1"/>
            </a:lvl2pPr>
            <a:lvl3pPr marL="1371600" lvl="2" indent="-228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sz="2215" b="1"/>
            </a:lvl3pPr>
            <a:lvl4pPr marL="1828800" lvl="3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4pPr>
            <a:lvl5pPr marL="2286000" lvl="4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5pPr>
            <a:lvl6pPr marL="2743200" lvl="5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6pPr>
            <a:lvl7pPr marL="3200400" lvl="6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7pPr>
            <a:lvl8pPr marL="3657600" lvl="7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8pPr>
            <a:lvl9pPr marL="4114800" lvl="8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1pPr>
            <a:lvl2pPr marL="914400" lvl="1" indent="-384937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2pPr>
            <a:lvl3pPr marL="1371600" lvl="2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3pPr>
            <a:lvl4pPr marL="1828800" lvl="3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–"/>
              <a:defRPr sz="1969"/>
            </a:lvl4pPr>
            <a:lvl5pPr marL="2286000" lvl="4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»"/>
              <a:defRPr sz="1969"/>
            </a:lvl5pPr>
            <a:lvl6pPr marL="2743200" lvl="5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6pPr>
            <a:lvl7pPr marL="3200400" lvl="6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7pPr>
            <a:lvl8pPr marL="3657600" lvl="7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8pPr>
            <a:lvl9pPr marL="4114800" lvl="8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None/>
              <a:defRPr sz="2954" b="1"/>
            </a:lvl1pPr>
            <a:lvl2pPr marL="914400" lvl="1" indent="-2286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None/>
              <a:defRPr sz="2462" b="1"/>
            </a:lvl2pPr>
            <a:lvl3pPr marL="1371600" lvl="2" indent="-228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sz="2215" b="1"/>
            </a:lvl3pPr>
            <a:lvl4pPr marL="1828800" lvl="3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4pPr>
            <a:lvl5pPr marL="2286000" lvl="4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5pPr>
            <a:lvl6pPr marL="2743200" lvl="5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6pPr>
            <a:lvl7pPr marL="3200400" lvl="6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7pPr>
            <a:lvl8pPr marL="3657600" lvl="7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8pPr>
            <a:lvl9pPr marL="4114800" lvl="8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1pPr>
            <a:lvl2pPr marL="914400" lvl="1" indent="-384937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2pPr>
            <a:lvl3pPr marL="1371600" lvl="2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3pPr>
            <a:lvl4pPr marL="1828800" lvl="3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–"/>
              <a:defRPr sz="1969"/>
            </a:lvl4pPr>
            <a:lvl5pPr marL="2286000" lvl="4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»"/>
              <a:defRPr sz="1969"/>
            </a:lvl5pPr>
            <a:lvl6pPr marL="2743200" lvl="5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6pPr>
            <a:lvl7pPr marL="3200400" lvl="6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7pPr>
            <a:lvl8pPr marL="3657600" lvl="7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8pPr>
            <a:lvl9pPr marL="4114800" lvl="8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6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body"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78726" algn="l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939"/>
              <a:buChar char="•"/>
              <a:defRPr sz="3939"/>
            </a:lvl1pPr>
            <a:lvl2pPr marL="914400" lvl="1" indent="-447421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–"/>
              <a:defRPr sz="3446"/>
            </a:lvl2pPr>
            <a:lvl3pPr marL="1371600" lvl="2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3pPr>
            <a:lvl4pPr marL="1828800" lvl="3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4pPr>
            <a:lvl5pPr marL="2286000" lvl="4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»"/>
              <a:defRPr sz="2462"/>
            </a:lvl5pPr>
            <a:lvl6pPr marL="2743200" lvl="5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6pPr>
            <a:lvl7pPr marL="3200400" lvl="6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7pPr>
            <a:lvl8pPr marL="3657600" lvl="7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8pPr>
            <a:lvl9pPr marL="4114800" lvl="8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2"/>
          </p:nvPr>
        </p:nvSpPr>
        <p:spPr>
          <a:xfrm>
            <a:off x="457201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None/>
              <a:defRPr sz="1723"/>
            </a:lvl1pPr>
            <a:lvl2pPr marL="914400" lvl="1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2pPr>
            <a:lvl3pPr marL="1371600" lvl="2" indent="-228600" algn="l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None/>
              <a:defRPr sz="1231"/>
            </a:lvl3pPr>
            <a:lvl4pPr marL="1828800" lvl="3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4pPr>
            <a:lvl5pPr marL="2286000" lvl="4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5pPr>
            <a:lvl6pPr marL="2743200" lvl="5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6pPr>
            <a:lvl7pPr marL="3200400" lvl="6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7pPr>
            <a:lvl8pPr marL="3657600" lvl="7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8pPr>
            <a:lvl9pPr marL="4114800" lvl="8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6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None/>
              <a:defRPr sz="1723"/>
            </a:lvl1pPr>
            <a:lvl2pPr marL="914400" lvl="1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2pPr>
            <a:lvl3pPr marL="1371600" lvl="2" indent="-228600" algn="l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None/>
              <a:defRPr sz="1231"/>
            </a:lvl3pPr>
            <a:lvl4pPr marL="1828800" lvl="3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4pPr>
            <a:lvl5pPr marL="2286000" lvl="4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5pPr>
            <a:lvl6pPr marL="2743200" lvl="5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6pPr>
            <a:lvl7pPr marL="3200400" lvl="6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7pPr>
            <a:lvl8pPr marL="3657600" lvl="7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8pPr>
            <a:lvl9pPr marL="4114800" lvl="8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6" descr="template presentation-Judul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762000" y="3810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Pertemuan 2b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Struktur Data LIST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None/>
            </a:pPr>
            <a:r>
              <a:rPr lang="en-US" sz="5400">
                <a:solidFill>
                  <a:srgbClr val="FFFF00"/>
                </a:solidFill>
              </a:rPr>
              <a:t>Data Structures</a:t>
            </a:r>
            <a:br>
              <a:rPr lang="en-US" sz="5400">
                <a:solidFill>
                  <a:srgbClr val="FFFF00"/>
                </a:solidFill>
              </a:rPr>
            </a:br>
            <a:r>
              <a:rPr lang="en-US" sz="4800">
                <a:solidFill>
                  <a:srgbClr val="FFFF00"/>
                </a:solidFill>
              </a:rPr>
              <a:t>TK13024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Representasi Linear List</a:t>
            </a:r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Ada beberapa cara untuk merepresentasikan Linear List:</a:t>
            </a:r>
            <a:endParaRPr/>
          </a:p>
          <a:p>
            <a:pPr marL="609600" lvl="0" indent="-60960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AutoNum type="arabicPeriod"/>
            </a:pPr>
            <a:r>
              <a:rPr lang="en-US"/>
              <a:t>Array </a:t>
            </a:r>
            <a:endParaRPr/>
          </a:p>
          <a:p>
            <a:pPr marL="609600" lvl="0" indent="-60960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AutoNum type="arabicPeriod"/>
            </a:pPr>
            <a:r>
              <a:rPr lang="en-US"/>
              <a:t>Linked List (pointer based)</a:t>
            </a:r>
            <a:endParaRPr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  <a:p>
            <a:pPr marL="609600" lvl="0" indent="-3619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81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Representasi Linear List dengan Array (2)</a:t>
            </a:r>
            <a:r>
              <a:rPr lang="en-US" sz="4000"/>
              <a:t> </a:t>
            </a: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Menggunakan array 1 dimensi untuk menyimpan elemen-elemen list dan referensi ke elemen tersebut.</a:t>
            </a:r>
            <a:endParaRPr/>
          </a:p>
          <a:p>
            <a:pPr marL="533400" lvl="0" indent="-5334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Tiap posisi dalam array menyimpan sebuah elemen list.</a:t>
            </a:r>
            <a:endParaRPr/>
          </a:p>
          <a:p>
            <a:pPr marL="533400" lvl="0" indent="-5334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Rumus mapping: untuk memetakan elemen list ke array </a:t>
            </a: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element</a:t>
            </a:r>
            <a:endParaRPr/>
          </a:p>
          <a:p>
            <a:pPr marL="533400" lvl="0" indent="-533400" algn="l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/>
          </a:p>
          <a:p>
            <a:pPr marL="533400" lvl="0" indent="-5334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a. 	</a:t>
            </a: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location(i)  =  i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533400" lvl="0" indent="-533400" algn="l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/>
          </a:p>
          <a:p>
            <a:pPr marL="533400" lvl="0" indent="-5334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🡪 Elemen list ke i berada pada posisi i dalam array</a:t>
            </a:r>
            <a:endParaRPr/>
          </a:p>
          <a:p>
            <a:pPr marL="533400" lvl="0" indent="-5334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/>
          </a:p>
          <a:p>
            <a:pPr marL="533400" lvl="0" indent="-5334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 startAt="2"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location(i)  =  element.length – i – 1</a:t>
            </a:r>
            <a:endParaRPr/>
          </a:p>
          <a:p>
            <a:pPr marL="533400" lvl="0" indent="-5334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533400" lvl="0" indent="-5334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🡪 Elemen list disimpan mulai dari akhir array</a:t>
            </a:r>
            <a:endParaRPr/>
          </a:p>
          <a:p>
            <a:pPr marL="533400" lvl="0" indent="-5334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/>
          </a:p>
          <a:p>
            <a:pPr marL="533400" lvl="0" indent="-5334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c. 	</a:t>
            </a: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location (i)  =  (location(0) + i)% element.length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533400" lvl="0" indent="-5334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/>
          </a:p>
          <a:p>
            <a:pPr marL="533400" lvl="0" indent="-5334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🡪 Elemen list disimpan mulai dari posisi sembarang lalu wrap around ke depan array.</a:t>
            </a:r>
            <a:endParaRPr/>
          </a:p>
          <a:p>
            <a:pPr marL="533400" lvl="0" indent="-5334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Representasi Linear List dengan Array</a:t>
            </a:r>
            <a:r>
              <a:rPr lang="en-US" sz="4000">
                <a:solidFill>
                  <a:srgbClr val="000000"/>
                </a:solidFill>
              </a:rPr>
              <a:t> (3)</a:t>
            </a:r>
            <a:endParaRPr/>
          </a:p>
        </p:txBody>
      </p:sp>
      <p:pic>
        <p:nvPicPr>
          <p:cNvPr id="160" name="Google Shape;160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752600"/>
            <a:ext cx="784232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Methods untuk ArrayLinearList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Menghapus elemen ke i dari list: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</a:t>
            </a:r>
            <a:r>
              <a:rPr lang="en-US" sz="2000"/>
              <a:t>(a) menggeser elemen pada posisi i + 1 ke posisi i, 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(b) ulangi untuk i = i + 1 sampai ke akhir list.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(c) Panjang list (size) berkurang 1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895600"/>
            <a:ext cx="8108167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96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Methods untuk ArrayLinearList(2)</a:t>
            </a:r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>
                <a:solidFill>
                  <a:srgbClr val="000000"/>
                </a:solidFill>
              </a:rPr>
              <a:t>Menyisipkan elemen baru yang ke i pada list</a:t>
            </a:r>
            <a:r>
              <a:rPr lang="en-US" sz="2400">
                <a:solidFill>
                  <a:srgbClr val="000000"/>
                </a:solidFill>
              </a:rPr>
              <a:t>: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000">
                <a:solidFill>
                  <a:srgbClr val="000000"/>
                </a:solidFill>
              </a:rPr>
              <a:t>(a) menggeser elemen mulai dari posisi akhir ke posisi akhir + 1,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</a:rPr>
              <a:t>	(b) ulangi untuk akhir = akhir – 1 sampai ke posisi i, 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</a:rPr>
              <a:t>	(c) sisipkan elemen baru pada posisi i 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</a:rPr>
              <a:t>	(d) Panjang list (size) bertambah 1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endParaRPr sz="1000">
              <a:solidFill>
                <a:srgbClr val="000000"/>
              </a:solidFill>
            </a:endParaRPr>
          </a:p>
          <a:p>
            <a:pPr marL="420688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276600"/>
            <a:ext cx="8002424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Methods untuk ArrayLinearList (3)</a:t>
            </a: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34400" cy="521176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>
                <a:solidFill>
                  <a:srgbClr val="000000"/>
                </a:solidFill>
              </a:rPr>
              <a:t>Mengubah panjang array</a:t>
            </a:r>
            <a:r>
              <a:rPr lang="en-US" sz="2400">
                <a:solidFill>
                  <a:srgbClr val="000000"/>
                </a:solidFill>
              </a:rPr>
              <a:t>: list dapat bertambah panjang atau pendek sesuai operasi add atau remove sehingga panjang array harus disesuaikan. Caranya: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(a) definisikan array dengan panjang yang baru</a:t>
            </a:r>
            <a:endParaRPr sz="2400">
              <a:solidFill>
                <a:srgbClr val="000000"/>
              </a:solidFill>
            </a:endParaRPr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	(b) salin semua elemen dari array yang lama ke array yang baru</a:t>
            </a:r>
            <a:endParaRPr sz="2400">
              <a:solidFill>
                <a:srgbClr val="000000"/>
              </a:solidFill>
            </a:endParaRPr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Sebagai contoh deklarasi awal untuk array arr: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</a:endParaRPr>
          </a:p>
          <a:p>
            <a:pPr marL="420688" lvl="0" indent="-293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</a:endParaRPr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Tetapi ada 12 elemen yang akan disimpan ke arr, maka </a:t>
            </a:r>
            <a:endParaRPr/>
          </a:p>
          <a:p>
            <a:pPr marL="420688" lvl="0" indent="-293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</a:endParaRPr>
          </a:p>
          <a:p>
            <a:pPr marL="420688" lvl="0" indent="-293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</a:endParaRPr>
          </a:p>
          <a:p>
            <a:pPr marL="420688" lvl="0" indent="-293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</a:endParaRPr>
          </a:p>
          <a:p>
            <a:pPr marL="420688" lvl="0" indent="-293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</a:endParaRPr>
          </a:p>
          <a:p>
            <a:pPr marL="420688" lvl="0" indent="-420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Lihat ilustrasi di halaman berikut</a:t>
            </a:r>
            <a:endParaRPr sz="1500">
              <a:solidFill>
                <a:srgbClr val="000000"/>
              </a:solidFill>
            </a:endParaRPr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endParaRPr/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3318164"/>
            <a:ext cx="4524373" cy="49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5912" y="4495800"/>
            <a:ext cx="59721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Methods untuk ArrayLinearList (4)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173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093" y="1295400"/>
            <a:ext cx="8412696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ArrayLinearList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Class header, data member dan constructor dari ArrayLinearList dapat dilihat pada program 5.4</a:t>
            </a:r>
            <a:endParaRPr/>
          </a:p>
          <a:p>
            <a:pPr marL="420688" lvl="0" indent="-4206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Membuat linear list:</a:t>
            </a:r>
            <a:endParaRPr/>
          </a:p>
          <a:p>
            <a:pPr marL="420688" lvl="0" indent="-4206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</a:t>
            </a: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// membuat linear list dengan kapasitas 100 elemen</a:t>
            </a:r>
            <a:endParaRPr/>
          </a:p>
          <a:p>
            <a:pPr marL="420688" lvl="0" indent="-420688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LinearList y = new ArrayLinearList (100);</a:t>
            </a:r>
            <a:endParaRPr/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// membuat linear list dengan kapasitas default </a:t>
            </a:r>
            <a:endParaRPr/>
          </a:p>
          <a:p>
            <a:pPr marL="420688" lvl="0" indent="-420688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ArrayLinearList z  = new ArrayLinearList()</a:t>
            </a:r>
            <a:endParaRPr/>
          </a:p>
          <a:p>
            <a:pPr marL="420688" lvl="0" indent="-4206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Methods untuk ArrayLinearList</a:t>
            </a:r>
            <a:endParaRPr sz="3600"/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Implementasi dari method isEmpty, size, get dan indexOf dapat dilihat pada program 5.5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Menghapus (remove) elemen ke i: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(a) periksa apakah list mengandung elemen yang ke i</a:t>
            </a:r>
            <a:endParaRPr sz="2400"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(b) jika tidak ada maka  throw exception 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     IllegalArgumentException</a:t>
            </a:r>
            <a:endParaRPr sz="2400"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(c) jika ada maka geser elemen i + 1, i + 2, ..., size – 1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     ke kiri satu posisi 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(d) kurangi nilai size dengan 1.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Methods untuk ArrayLinearList (2)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Menyisipkan (insert) elemen</a:t>
            </a:r>
            <a:r>
              <a:rPr lang="en-US" sz="2400"/>
              <a:t>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(a) geser elemen mulai dari i sampai size-1 ke kanan satu posisi</a:t>
            </a: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(b) sisipkan elemen baru pada posisi i</a:t>
            </a: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(c) increase size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</a:t>
            </a:r>
            <a:endParaRPr sz="16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Mengkonversikan linear list menjadi string</a:t>
            </a:r>
            <a:r>
              <a:rPr lang="en-US" sz="2400"/>
              <a:t>: untuk mencetak elemen-elemen list sesuai dengan urutannya</a:t>
            </a: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</a:t>
            </a:r>
            <a:endParaRPr sz="16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Mengurangi panjang array</a:t>
            </a:r>
            <a:r>
              <a:rPr lang="en-US" sz="2400"/>
              <a:t>: jika panjang list &lt;&lt; panjang array maka sebaiknya array “dipendekkan”. Sebagai contoh, statement berikut dapat ditambahkan pada method remove: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  	if ( size &lt; element.length/4 )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{ max{initialCapacity, element.length/2} }			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Objektif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Memahami cara mendeklarasi dan operasi struktur data List dalam bahasa Java</a:t>
            </a:r>
            <a:endParaRPr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Memahami representasi List dengan struktur data Array linear</a:t>
            </a:r>
            <a:endParaRPr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Memahami penggunaan struktur data linked list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Iterator untuk ArrayLinearList</a:t>
            </a:r>
            <a:endParaRPr sz="3600"/>
          </a:p>
        </p:txBody>
      </p:sp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Iterator adalah mekanisme untuk memeriksa (menghitung) elemen-elemen satu per satu dari sebuah object.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Class Iterator diimplemantasikan dalam interface iterator dalam java.util package 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Method yang disediakan oleh interface Iterator adalah: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(a) hasNext: boolean valued, return true iff ada satu atau lebih elemen tersisa</a:t>
            </a: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(b) next: return unexamined element of the object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(c) remove: menghapus elemen yang dihasilkan oleh method next.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Representasi Linear List dengan Linked</a:t>
            </a: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Elemen-elemen linear list disimpan dalam sekelompok lokasi memori sembarang. Tiap elemen mempunyai pointer atau link yang berisi lokasi atau alamat dari elemen berikutnya</a:t>
            </a:r>
            <a:endParaRPr sz="3600"/>
          </a:p>
          <a:p>
            <a:pPr marL="420688" lvl="0" indent="-420688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Elemen linked linear list disebut sebagai node atau cell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Singly Linked List 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Tiap node terdiri dari data field dan sebuah pointer atau link field</a:t>
            </a:r>
            <a:endParaRPr/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Node terakhir mempunyai pointer null</a:t>
            </a:r>
            <a:endParaRPr/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Variabel firstNode menunjuk lokasi dari node pertama dalam list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 </a:t>
            </a:r>
            <a:r>
              <a:rPr lang="en-US" sz="2000"/>
              <a:t>		firstNode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/>
          </a:p>
          <a:p>
            <a:pPr marL="420688" lvl="0" indent="-4206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Link field</a:t>
            </a:r>
            <a:endParaRPr/>
          </a:p>
          <a:p>
            <a:pPr marL="420688" lvl="0" indent="-4206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/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Data field        </a:t>
            </a:r>
            <a:r>
              <a:rPr lang="en-US" sz="2400"/>
              <a:t>e</a:t>
            </a:r>
            <a:r>
              <a:rPr lang="en-US" sz="2400" baseline="-25000"/>
              <a:t>0</a:t>
            </a:r>
            <a:r>
              <a:rPr lang="en-US" sz="2400"/>
              <a:t>	e</a:t>
            </a:r>
            <a:r>
              <a:rPr lang="en-US" sz="2400" baseline="-25000"/>
              <a:t>1</a:t>
            </a:r>
            <a:r>
              <a:rPr lang="en-US" sz="2400"/>
              <a:t>	  e</a:t>
            </a:r>
            <a:r>
              <a:rPr lang="en-US" sz="2400" baseline="-25000"/>
              <a:t>2</a:t>
            </a:r>
            <a:r>
              <a:rPr lang="en-US" sz="2400"/>
              <a:t>		...	        e</a:t>
            </a:r>
            <a:r>
              <a:rPr lang="en-US" sz="2400" baseline="-25000"/>
              <a:t>n-1</a:t>
            </a:r>
            <a:r>
              <a:rPr lang="en-US" sz="2000"/>
              <a:t>	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1981200" y="4419600"/>
            <a:ext cx="609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3124200" y="4876800"/>
            <a:ext cx="609600" cy="99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22"/>
          <p:cNvCxnSpPr/>
          <p:nvPr/>
        </p:nvCxnSpPr>
        <p:spPr>
          <a:xfrm>
            <a:off x="2286000" y="3810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22"/>
          <p:cNvSpPr/>
          <p:nvPr/>
        </p:nvSpPr>
        <p:spPr>
          <a:xfrm>
            <a:off x="3124200" y="4419600"/>
            <a:ext cx="609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4191000" y="4419600"/>
            <a:ext cx="609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7543800" y="4419600"/>
            <a:ext cx="609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4191000" y="4876800"/>
            <a:ext cx="609600" cy="99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1981200" y="4876800"/>
            <a:ext cx="609600" cy="99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7543800" y="4876800"/>
            <a:ext cx="609600" cy="99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22"/>
          <p:cNvCxnSpPr/>
          <p:nvPr/>
        </p:nvCxnSpPr>
        <p:spPr>
          <a:xfrm>
            <a:off x="2286000" y="4648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3505200" y="4648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2"/>
          <p:cNvCxnSpPr/>
          <p:nvPr/>
        </p:nvCxnSpPr>
        <p:spPr>
          <a:xfrm>
            <a:off x="4495800" y="4648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22"/>
          <p:cNvCxnSpPr/>
          <p:nvPr/>
        </p:nvCxnSpPr>
        <p:spPr>
          <a:xfrm>
            <a:off x="6705600" y="4648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22"/>
          <p:cNvCxnSpPr/>
          <p:nvPr/>
        </p:nvCxnSpPr>
        <p:spPr>
          <a:xfrm>
            <a:off x="5791200" y="4648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Class ChainNode</a:t>
            </a: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Untuk merepresentasikan singly linked list (disebut juga chain) digunakan 2 class yaitu class ChainNode untuk mendefinisikan tipe data dari node dan class Chain untuk mengimplementasikan singly linked list sebagai untaian (chain) node-node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457200" y="13855"/>
            <a:ext cx="8229600" cy="90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Operasi Singly Linked List</a:t>
            </a:r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Menghapus elemen</a:t>
            </a:r>
            <a:r>
              <a:rPr lang="en-US" sz="2400"/>
              <a:t>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(a) Cari elemen yang akan dihapus, misalnya node e2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(b) Buat link dari node e1 ke node e3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Node e2 sekarang bukan bagian dari list, indeks dari node e3, node e4 dan seterusnya berkurang satu. </a:t>
            </a:r>
            <a:endParaRPr/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38" y="2743200"/>
            <a:ext cx="8672871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81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Operasi Singly Linked List (2)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1">
                <a:solidFill>
                  <a:srgbClr val="000000"/>
                </a:solidFill>
              </a:rPr>
              <a:t>Menyisipkan elemen</a:t>
            </a:r>
            <a:r>
              <a:rPr lang="en-US" sz="2400">
                <a:solidFill>
                  <a:srgbClr val="000000"/>
                </a:solidFill>
              </a:rPr>
              <a:t>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	(a) Cari lokasi tempat node baru akan disisipkan, misalnya setelah node e3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	(b) Buat link dari node baru ke node e4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	(c) Buat link dari node e3 ke node baru</a:t>
            </a:r>
            <a:endParaRPr sz="2400">
              <a:solidFill>
                <a:srgbClr val="000000"/>
              </a:solidFill>
            </a:endParaRPr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	Node baru sekarang menjadi bagian dari list, indeks dari node e4, e5 dan seterusnya bertambah satu.</a:t>
            </a:r>
            <a:endParaRPr/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429000"/>
            <a:ext cx="7849444" cy="255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Method untuk struktur data List</a:t>
            </a:r>
            <a:endParaRPr sz="4400"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Method get</a:t>
            </a:r>
            <a:r>
              <a:rPr lang="en-US" sz="2400"/>
              <a:t>: untuk menemukan elemen ke i</a:t>
            </a:r>
            <a:r>
              <a:rPr lang="en-US" sz="2400" baseline="30000"/>
              <a:t>th</a:t>
            </a:r>
            <a:r>
              <a:rPr lang="en-US" sz="2400"/>
              <a:t>, 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Method indexOf</a:t>
            </a:r>
            <a:r>
              <a:rPr lang="en-US" sz="2400"/>
              <a:t>: untuk mengetahui indeks (posisi) dari suatu elemen dalam list, 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Method remove</a:t>
            </a:r>
            <a:r>
              <a:rPr lang="en-US" sz="2400"/>
              <a:t>: untuk menghapus elemen yang ke i dari list. Ada 3 kasus: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(a) i &lt; 0 atau i &gt; size: remove tidak dapat dilakukan</a:t>
            </a: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(b) i = 0: menghapus elemen yang pertama</a:t>
            </a: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(c) 0 &lt; i &lt;= size-1: menghapus elemen interior  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Method add</a:t>
            </a:r>
            <a:r>
              <a:rPr lang="en-US" sz="2400"/>
              <a:t>: untuk menyisipkan elemen baru pada posisi i. Ada 3 kasus: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(a) i &lt; 0 atau i &gt; size: add tidak dapat dilakukan</a:t>
            </a: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(b) i = 0:  elemen baru menjadi elemen yang pertama</a:t>
            </a: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(c) 0 &lt; i &lt;= size-1: menyisipkan elemen di tengah list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Method untuk struktur data List (2)</a:t>
            </a:r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/>
              <a:t>Method toString</a:t>
            </a:r>
            <a:r>
              <a:rPr lang="en-US" sz="2800"/>
              <a:t>: untuk mencetak elemen list, </a:t>
            </a:r>
            <a:endParaRPr/>
          </a:p>
          <a:p>
            <a:pPr marL="420688" lvl="0" indent="-4206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/>
              <a:t>Member Class ChainIterator</a:t>
            </a:r>
            <a:r>
              <a:rPr lang="en-US" sz="2800"/>
              <a:t>: sama seperti representasi linear list dengan array dan Iterator, representasi dengan linked juga dapat menggunakan Iterator. </a:t>
            </a:r>
            <a:endParaRPr/>
          </a:p>
          <a:p>
            <a:pPr marL="420688" lvl="0" indent="-4206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Referensi: Weiss, ch 29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457200" y="3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Circular List and Header Node</a:t>
            </a:r>
            <a:endParaRPr/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Aplikasi yang menggunakan list dapat disederhanakan dan dipersingkat waktu eksekusinya dengan menggunakan: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Both"/>
            </a:pPr>
            <a:r>
              <a:rPr lang="en-US" sz="2800"/>
              <a:t>Singly linked circular list: link node terakhir ke node pertama</a:t>
            </a:r>
            <a:endParaRPr sz="2800"/>
          </a:p>
          <a:p>
            <a:pPr marL="60960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Both"/>
            </a:pPr>
            <a:r>
              <a:rPr lang="en-US" sz="2800"/>
              <a:t>Header node: node khusus yang merupakan node yang pertama</a:t>
            </a:r>
            <a:endParaRPr sz="2800"/>
          </a:p>
          <a:p>
            <a:pPr marL="609600" lvl="0" indent="-6096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/>
          </a:p>
          <a:p>
            <a:pPr marL="60960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</a:t>
            </a:r>
            <a:endParaRPr/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343400"/>
            <a:ext cx="7848600" cy="1342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Doubly Linked List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Definisi: deretan node-node yang masing-masing node mempunyai 2 pointer: next dan previous. Pointer next menunjuk node berikutnya (jika ada) dan pointer previous menunjuk node sebelumnya (jika ada). 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Dalam Java class DoublyLinkedList ada 2 data member yaitu firstNode yang menunjuk node paling depan/kiri dan lastNode yang menunjuk node paling belakang/kanan.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firstNode						lastNode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685800" y="44196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1219200" y="44196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1752600" y="4419600"/>
            <a:ext cx="533400" cy="457200"/>
          </a:xfrm>
          <a:prstGeom prst="rect">
            <a:avLst/>
          </a:prstGeom>
          <a:solidFill>
            <a:srgbClr val="F6BEA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3276600" y="44196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2743200" y="44196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3810000" y="4419600"/>
            <a:ext cx="533400" cy="457200"/>
          </a:xfrm>
          <a:prstGeom prst="rect">
            <a:avLst/>
          </a:prstGeom>
          <a:solidFill>
            <a:srgbClr val="F6BEA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4876800" y="44196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943600" y="4419600"/>
            <a:ext cx="533400" cy="457200"/>
          </a:xfrm>
          <a:prstGeom prst="rect">
            <a:avLst/>
          </a:prstGeom>
          <a:solidFill>
            <a:srgbClr val="F6BEA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5410200" y="44196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8001000" y="4419600"/>
            <a:ext cx="533400" cy="457200"/>
          </a:xfrm>
          <a:prstGeom prst="rect">
            <a:avLst/>
          </a:prstGeom>
          <a:solidFill>
            <a:srgbClr val="F6BEA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7467600" y="4419600"/>
            <a:ext cx="5334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6934200" y="44196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3429000" y="44958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5546725" y="44561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7467600" y="4495800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300" name="Google Shape;300;p29"/>
          <p:cNvCxnSpPr/>
          <p:nvPr/>
        </p:nvCxnSpPr>
        <p:spPr>
          <a:xfrm>
            <a:off x="2057400" y="45720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29"/>
          <p:cNvCxnSpPr/>
          <p:nvPr/>
        </p:nvCxnSpPr>
        <p:spPr>
          <a:xfrm>
            <a:off x="4191000" y="45720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29"/>
          <p:cNvCxnSpPr/>
          <p:nvPr/>
        </p:nvCxnSpPr>
        <p:spPr>
          <a:xfrm>
            <a:off x="6248400" y="45720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9"/>
          <p:cNvCxnSpPr/>
          <p:nvPr/>
        </p:nvCxnSpPr>
        <p:spPr>
          <a:xfrm rot="10800000">
            <a:off x="2286000" y="47244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9"/>
          <p:cNvCxnSpPr/>
          <p:nvPr/>
        </p:nvCxnSpPr>
        <p:spPr>
          <a:xfrm rot="10800000">
            <a:off x="6477000" y="47244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29"/>
          <p:cNvCxnSpPr/>
          <p:nvPr/>
        </p:nvCxnSpPr>
        <p:spPr>
          <a:xfrm rot="10800000">
            <a:off x="4343400" y="47244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29"/>
          <p:cNvCxnSpPr/>
          <p:nvPr/>
        </p:nvCxnSpPr>
        <p:spPr>
          <a:xfrm rot="10800000">
            <a:off x="1524000" y="48768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29"/>
          <p:cNvCxnSpPr/>
          <p:nvPr/>
        </p:nvCxnSpPr>
        <p:spPr>
          <a:xfrm rot="10800000">
            <a:off x="7772400" y="48768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Struktur Data Linear List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Definisi: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/>
              <a:t>Struktur data Linear List (</a:t>
            </a:r>
            <a:r>
              <a:rPr lang="en-US" sz="2800"/>
              <a:t>atau</a:t>
            </a:r>
            <a:r>
              <a:rPr lang="en-US" sz="2800" b="1"/>
              <a:t> ordered list)</a:t>
            </a:r>
            <a:r>
              <a:rPr lang="en-US" sz="2800"/>
              <a:t>: kumpulan elemen-elemen yang teratur (ordered) yang  berbentuk (e</a:t>
            </a:r>
            <a:r>
              <a:rPr lang="en-US" sz="2800" baseline="-25000"/>
              <a:t>0</a:t>
            </a:r>
            <a:r>
              <a:rPr lang="en-US" sz="2800"/>
              <a:t>, e</a:t>
            </a:r>
            <a:r>
              <a:rPr lang="en-US" sz="2800" baseline="-25000"/>
              <a:t>1</a:t>
            </a:r>
            <a:r>
              <a:rPr lang="en-US" sz="2800"/>
              <a:t>, ..., e</a:t>
            </a:r>
            <a:r>
              <a:rPr lang="en-US" sz="2800" baseline="-25000"/>
              <a:t>n-1</a:t>
            </a:r>
            <a:r>
              <a:rPr lang="en-US" sz="2800"/>
              <a:t>) dengan:</a:t>
            </a:r>
            <a:endParaRPr/>
          </a:p>
          <a:p>
            <a:pPr marL="914400" lvl="1" indent="-35083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e</a:t>
            </a:r>
            <a:r>
              <a:rPr lang="en-US" sz="2800" baseline="-25000"/>
              <a:t>0</a:t>
            </a:r>
            <a:r>
              <a:rPr lang="en-US" sz="2800"/>
              <a:t> adalah elemen ke 0 atau elemen yang terdepan (front)  </a:t>
            </a:r>
            <a:endParaRPr/>
          </a:p>
          <a:p>
            <a:pPr marL="914400" lvl="1" indent="-35083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e</a:t>
            </a:r>
            <a:r>
              <a:rPr lang="en-US" sz="2800" baseline="-25000"/>
              <a:t>n-1</a:t>
            </a:r>
            <a:r>
              <a:rPr lang="en-US" sz="2800"/>
              <a:t> adalah elemen terakhir (last) </a:t>
            </a:r>
            <a:endParaRPr/>
          </a:p>
          <a:p>
            <a:pPr marL="914400" lvl="1" indent="-35083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n adalah panjang (length atau size) linear list</a:t>
            </a:r>
            <a:endParaRPr/>
          </a:p>
          <a:p>
            <a:pPr marL="914400" lvl="1" indent="-35083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Jika n = 0 maka linear list disebut list kosong (empty list)  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Soal </a:t>
            </a:r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Untuk soal-soal berikut, buatlah fungsi, dan algoritma utama.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Untuk menguji program, bangkitkanlah bilangan acak sesuai keperluan pengujian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88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Latihan Soal (2)</a:t>
            </a:r>
            <a:endParaRPr sz="4000"/>
          </a:p>
        </p:txBody>
      </p:sp>
      <p:sp>
        <p:nvSpPr>
          <p:cNvPr id="319" name="Google Shape;319;p31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Buat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fungsi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menghitung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banyaknya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node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linked list.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Buat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fungsi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mengganti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isi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field INFO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node yang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k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linked list.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Buat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fungsi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menyisipkan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node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baru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tepat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setelah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node yang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linked list.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Buat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fungsi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menyisipkan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node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baru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tepat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sebelum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node yang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linked list.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>
              <a:spcBef>
                <a:spcPts val="0"/>
              </a:spcBef>
              <a:buSzPts val="2800"/>
              <a:buFont typeface="Calibri"/>
              <a:buAutoNum type="arabicPeriod"/>
            </a:pP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Buat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fungsi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menggabungkan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dua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buah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linked list yang masing-masing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ditunjuk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oleh pointer FIRST dan SECOND,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linked list yang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ditunjuk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oleh pointer THIRD yang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berisi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linked List FIRST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dilanjutkan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linked list SECOND</a:t>
            </a:r>
            <a:r>
              <a:rPr lang="en-US" sz="2800"/>
              <a:t> 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365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437535" y="0"/>
            <a:ext cx="82296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Latihan Soal (3)</a:t>
            </a:r>
            <a:endParaRPr sz="4000"/>
          </a:p>
        </p:txBody>
      </p:sp>
      <p:sp>
        <p:nvSpPr>
          <p:cNvPr id="325" name="Google Shape;325;p32"/>
          <p:cNvSpPr txBox="1">
            <a:spLocks noGrp="1"/>
          </p:cNvSpPr>
          <p:nvPr>
            <p:ph type="body" idx="1"/>
          </p:nvPr>
        </p:nvSpPr>
        <p:spPr>
          <a:xfrm>
            <a:off x="462116" y="937418"/>
            <a:ext cx="8229600" cy="523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2400"/>
              <a:t>6.    </a:t>
            </a:r>
            <a:r>
              <a:rPr lang="en-US" sz="2400" err="1"/>
              <a:t>Buat</a:t>
            </a:r>
            <a:r>
              <a:rPr lang="en-US" sz="2400"/>
              <a:t> </a:t>
            </a:r>
            <a:r>
              <a:rPr lang="en-US" sz="2400" err="1"/>
              <a:t>fungsi</a:t>
            </a:r>
            <a:r>
              <a:rPr lang="en-US" sz="2400"/>
              <a:t> </a:t>
            </a:r>
            <a:r>
              <a:rPr lang="en-US" sz="2400" err="1"/>
              <a:t>untuk</a:t>
            </a:r>
            <a:r>
              <a:rPr lang="en-US" sz="2400"/>
              <a:t> </a:t>
            </a:r>
            <a:r>
              <a:rPr lang="en-US" sz="2400" err="1"/>
              <a:t>menggabungkan</a:t>
            </a:r>
            <a:r>
              <a:rPr lang="en-US" sz="2400"/>
              <a:t> dua </a:t>
            </a:r>
            <a:r>
              <a:rPr lang="en-US" sz="2400" err="1"/>
              <a:t>buah</a:t>
            </a:r>
            <a:r>
              <a:rPr lang="en-US" sz="2400"/>
              <a:t> linked list yang masing-masing </a:t>
            </a:r>
            <a:r>
              <a:rPr lang="en-US" sz="2400" err="1"/>
              <a:t>ditunjuk</a:t>
            </a:r>
            <a:r>
              <a:rPr lang="en-US" sz="2400"/>
              <a:t> oleh pointer FIRST dan SECOND dan </a:t>
            </a:r>
            <a:r>
              <a:rPr lang="en-US" sz="2400" err="1"/>
              <a:t>berisi</a:t>
            </a:r>
            <a:r>
              <a:rPr lang="en-US" sz="2400"/>
              <a:t> </a:t>
            </a:r>
            <a:r>
              <a:rPr lang="en-US" sz="2400" err="1"/>
              <a:t>bilangan</a:t>
            </a:r>
            <a:r>
              <a:rPr lang="en-US" sz="2400"/>
              <a:t> integer </a:t>
            </a:r>
            <a:r>
              <a:rPr lang="en-US" sz="2400" err="1"/>
              <a:t>acak</a:t>
            </a:r>
            <a:r>
              <a:rPr lang="en-US" sz="2400"/>
              <a:t> </a:t>
            </a:r>
            <a:r>
              <a:rPr lang="en-US" sz="2400" err="1"/>
              <a:t>menjadi</a:t>
            </a:r>
            <a:r>
              <a:rPr lang="en-US" sz="2400"/>
              <a:t> </a:t>
            </a:r>
            <a:r>
              <a:rPr lang="en-US" sz="2400" err="1"/>
              <a:t>sebuah</a:t>
            </a:r>
            <a:r>
              <a:rPr lang="en-US" sz="2400"/>
              <a:t> linked list yang </a:t>
            </a:r>
            <a:r>
              <a:rPr lang="en-US" sz="2400" err="1"/>
              <a:t>ditunjuk</a:t>
            </a:r>
            <a:r>
              <a:rPr lang="en-US" sz="2400"/>
              <a:t> oleh pointer THIRD yang </a:t>
            </a:r>
            <a:r>
              <a:rPr lang="en-US" sz="2400" err="1"/>
              <a:t>berisi</a:t>
            </a:r>
            <a:r>
              <a:rPr lang="en-US" sz="2400"/>
              <a:t> </a:t>
            </a:r>
            <a:r>
              <a:rPr lang="en-US" sz="2400" err="1"/>
              <a:t>gabungan</a:t>
            </a:r>
            <a:r>
              <a:rPr lang="en-US" sz="2400"/>
              <a:t> </a:t>
            </a:r>
            <a:r>
              <a:rPr lang="en-US" sz="2400" err="1"/>
              <a:t>dari</a:t>
            </a:r>
            <a:r>
              <a:rPr lang="en-US" sz="2400"/>
              <a:t> node-node linked list FIRST dan SECOND yang </a:t>
            </a:r>
            <a:r>
              <a:rPr lang="en-US" sz="2400" err="1"/>
              <a:t>sudah</a:t>
            </a:r>
            <a:r>
              <a:rPr lang="en-US" sz="2400"/>
              <a:t> </a:t>
            </a:r>
            <a:r>
              <a:rPr lang="en-US" sz="2400" err="1"/>
              <a:t>terurut</a:t>
            </a:r>
            <a:r>
              <a:rPr lang="en-US" sz="2400"/>
              <a:t> </a:t>
            </a:r>
            <a:r>
              <a:rPr lang="en-US" sz="2400" err="1"/>
              <a:t>dari</a:t>
            </a:r>
            <a:r>
              <a:rPr lang="en-US" sz="2400"/>
              <a:t> </a:t>
            </a:r>
            <a:r>
              <a:rPr lang="en-US" sz="2400" err="1"/>
              <a:t>kecil</a:t>
            </a:r>
            <a:r>
              <a:rPr lang="en-US" sz="2400"/>
              <a:t> </a:t>
            </a:r>
            <a:r>
              <a:rPr lang="en-US" sz="2400" err="1"/>
              <a:t>ke</a:t>
            </a:r>
            <a:r>
              <a:rPr lang="en-US" sz="2400"/>
              <a:t> </a:t>
            </a:r>
            <a:r>
              <a:rPr lang="en-US" sz="2400" err="1"/>
              <a:t>besar</a:t>
            </a:r>
            <a:endParaRPr lang="en-US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2400"/>
              <a:t>7.    </a:t>
            </a:r>
          </a:p>
          <a:p>
            <a:pPr>
              <a:spcBef>
                <a:spcPts val="780"/>
              </a:spcBef>
              <a:buSzPts val="2400"/>
              <a:buAutoNum type="alphaLcPeriod"/>
            </a:pPr>
            <a:endParaRPr lang="en-US"/>
          </a:p>
          <a:p>
            <a:pPr marL="514350" marR="0" lvl="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endParaRPr 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9b377111a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 2 (teori)</a:t>
            </a:r>
            <a:endParaRPr/>
          </a:p>
        </p:txBody>
      </p:sp>
      <p:sp>
        <p:nvSpPr>
          <p:cNvPr id="331" name="Google Shape;331;g269b377111a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Buatlah algoritma untuk:</a:t>
            </a:r>
            <a:endParaRPr/>
          </a:p>
          <a:p>
            <a:pPr marL="420687" lvl="0" indent="-420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-"/>
            </a:pPr>
            <a:r>
              <a:rPr lang="en-US"/>
              <a:t>Kelompok nomor ganjil: no 1 dan 7.a.</a:t>
            </a:r>
            <a:endParaRPr/>
          </a:p>
          <a:p>
            <a:pPr marL="420687" lvl="0" indent="-42068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-"/>
            </a:pPr>
            <a:r>
              <a:rPr lang="en-US"/>
              <a:t>Kelompok nomor genap: no 2 dan 5. </a:t>
            </a:r>
            <a:endParaRPr/>
          </a:p>
          <a:p>
            <a:pPr marL="420687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title"/>
          </p:nvPr>
        </p:nvSpPr>
        <p:spPr>
          <a:xfrm>
            <a:off x="425245" y="-368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Praktikum Java</a:t>
            </a:r>
            <a:endParaRPr/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Buatlah program Java untuk Linked List</a:t>
            </a:r>
            <a:endParaRPr/>
          </a:p>
          <a:p>
            <a:pPr marL="420688" lvl="0" indent="-4206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Beri input yang sesuai untuk menguji program</a:t>
            </a:r>
            <a:endParaRPr/>
          </a:p>
          <a:p>
            <a:pPr marL="420688" lvl="0" indent="-42068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Tampilkan hasil eksekusi program</a:t>
            </a:r>
            <a:endParaRPr/>
          </a:p>
          <a:p>
            <a:pPr marL="420688" marR="0" lvl="0" indent="-420688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Semua jawaban program beserta input dan outputnya dikopi ke Notepad lalu dikirim ke Ms Team Assignment</a:t>
            </a:r>
            <a:endParaRPr/>
          </a:p>
          <a:p>
            <a:pPr marL="420688" marR="0" lvl="0" indent="-420688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etiap kelompok hanya mengumpulkan 1 file jawaban program (hanya ketua kelomp</a:t>
            </a:r>
            <a:r>
              <a:rPr lang="en-US" sz="2800">
                <a:solidFill>
                  <a:srgbClr val="000000"/>
                </a:solidFill>
              </a:rPr>
              <a:t>ok)</a:t>
            </a:r>
            <a:endParaRPr/>
          </a:p>
          <a:p>
            <a:pPr marL="420688" marR="0" lvl="0" indent="-420688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Referensi: Carrano chapter 12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 2b Praktikum </a:t>
            </a:r>
            <a:endParaRPr/>
          </a:p>
        </p:txBody>
      </p:sp>
      <p:sp>
        <p:nvSpPr>
          <p:cNvPr id="343" name="Google Shape;343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-"/>
            </a:pPr>
            <a:r>
              <a:rPr lang="en-US"/>
              <a:t>Kelompok ganjil: nomor 7.a.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-"/>
            </a:pPr>
            <a:r>
              <a:rPr lang="en-US"/>
              <a:t>Kelompok genap: nomor 5. </a:t>
            </a:r>
            <a:endParaRPr/>
          </a:p>
          <a:p>
            <a:pPr marL="420688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TERIMA KASIH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Struktur Data Linear List (2)</a:t>
            </a:r>
            <a:endParaRPr sz="440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Hubungan antar elemen linear list: 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e</a:t>
            </a:r>
            <a:r>
              <a:rPr lang="en-US" sz="2400" baseline="-25000"/>
              <a:t>0</a:t>
            </a:r>
            <a:r>
              <a:rPr lang="en-US" sz="2400"/>
              <a:t> lebih dulu dari e</a:t>
            </a:r>
            <a:r>
              <a:rPr lang="en-US" sz="2400" baseline="-25000"/>
              <a:t>1</a:t>
            </a:r>
            <a:r>
              <a:rPr lang="en-US" sz="2400"/>
              <a:t>, e</a:t>
            </a:r>
            <a:r>
              <a:rPr lang="en-US" sz="2400" baseline="-25000"/>
              <a:t>1</a:t>
            </a:r>
            <a:r>
              <a:rPr lang="en-US" sz="2400"/>
              <a:t> lebih dulu dari e</a:t>
            </a:r>
            <a:r>
              <a:rPr lang="en-US" sz="2400" baseline="-25000"/>
              <a:t>2</a:t>
            </a:r>
            <a:r>
              <a:rPr lang="en-US" sz="2400"/>
              <a:t>, dan seterusnya. Atau</a:t>
            </a:r>
            <a:endParaRPr sz="2400"/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e</a:t>
            </a:r>
            <a:r>
              <a:rPr lang="en-US" sz="2400" baseline="-25000"/>
              <a:t>0</a:t>
            </a:r>
            <a:r>
              <a:rPr lang="en-US" sz="2400"/>
              <a:t> predecesor dari e</a:t>
            </a:r>
            <a:r>
              <a:rPr lang="en-US" sz="2400" baseline="-25000"/>
              <a:t>1</a:t>
            </a:r>
            <a:r>
              <a:rPr lang="en-US" sz="2400"/>
              <a:t>, e</a:t>
            </a:r>
            <a:r>
              <a:rPr lang="en-US" sz="2400" baseline="-25000"/>
              <a:t>1</a:t>
            </a:r>
            <a:r>
              <a:rPr lang="en-US" sz="2400"/>
              <a:t> predecessor dari e</a:t>
            </a:r>
            <a:r>
              <a:rPr lang="en-US" sz="2400" baseline="-25000"/>
              <a:t>2</a:t>
            </a:r>
            <a:r>
              <a:rPr lang="en-US" sz="2400"/>
              <a:t>, dan seterusnya</a:t>
            </a:r>
            <a:endParaRPr sz="2400"/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Operasi struktur data linear list: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Membuat list baru</a:t>
            </a:r>
            <a:endParaRPr sz="2000"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Menghapus linear list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Menentukan apakah list kosong</a:t>
            </a:r>
            <a:endParaRPr sz="2000"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Menentukan panjang list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Temukan elemen pada suatu indeks 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Temukan indeks dari suatu elemen</a:t>
            </a:r>
            <a:endParaRPr sz="2000"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Hapus elemen pada suatu indeks</a:t>
            </a:r>
            <a:endParaRPr sz="2000"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Sisipkan (insert) elemen baru pada suatu indeks</a:t>
            </a:r>
            <a:endParaRPr sz="2000"/>
          </a:p>
          <a:p>
            <a:pPr marL="60960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Cetak elemen list mulai dari elemen pertama sampai elemen terakhir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Abstract Data Type Linear List 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Abstract Data Type (ADT) untuk Linear List berisi spesifikasi untuk instance dan operasi-operasi yang akan dilakukan.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</a:t>
            </a: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AbstractDataType Linear List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{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instances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	kumpulan yang teratur dari nol atau lebih elemen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operations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	isEmpty( )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	size( )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	get(index)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	indexOf(x)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	remove(index)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	add(index,x)					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		output( )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tino Linotype"/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Interface Linear List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JAVA Interface untuk ADT Linear List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</a:t>
            </a: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public interface LinearList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{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boolean isEmpty( );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int size( );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Object get(index);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int indexOf(x);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Object remove(index);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void add(int index, Object obj);			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String toString( );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}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Abstract Class Linear List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Bahasa pemrograman Java mendukung non abstract class dan abstract class</a:t>
            </a:r>
            <a:endParaRPr/>
          </a:p>
          <a:p>
            <a:pPr marL="420688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  <p:graphicFrame>
        <p:nvGraphicFramePr>
          <p:cNvPr id="130" name="Google Shape;130;p7"/>
          <p:cNvGraphicFramePr/>
          <p:nvPr/>
        </p:nvGraphicFramePr>
        <p:xfrm>
          <a:off x="381000" y="2895600"/>
          <a:ext cx="8382000" cy="2783850"/>
        </p:xfrm>
        <a:graphic>
          <a:graphicData uri="http://schemas.openxmlformats.org/drawingml/2006/table">
            <a:tbl>
              <a:tblPr>
                <a:noFill/>
                <a:tableStyleId>{D06EFAD3-9501-4863-8588-81A701DB8832}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 Abstract class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-"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type</a:t>
                      </a:r>
                      <a:endParaRPr/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-"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Mengandung methods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sudah diimplementasi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-"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Dapat dibuat instance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Dimulai dengan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keyword abstract</a:t>
                      </a:r>
                      <a:endParaRPr/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Mengandung methods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yang belum diimplementasi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Tidak dapat dibuat instance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public abstract class LinearListAsAbstractClass 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{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abstract boolean isEmpty( );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abstract int size( );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abstract Object get(index);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abstract int indexOf(x);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abstract Object remove(index);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abstract void add(int index, Object obj);	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	public abstract String toString( );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Penggunaan Abstract Class dan Interface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Abstract class: dapat mendefinisikan nonconstant dan constant data member serta nonabstract dan abstract methods yang diturunkan kepada subclass-nya</a:t>
            </a:r>
            <a:endParaRPr sz="3200"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Interface: hanya dapat mendefinisikan constant data member dan abstract methods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EA3F5F-7CEF-4D33-847B-0A4004CED4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454F6B-E6C9-46AF-8DF3-9FF6F4F223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27D350-B5C9-4F2A-BC32-6B5B9CBE3C03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36</Slides>
  <Notes>36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Theme2</vt:lpstr>
      <vt:lpstr>Pertemuan 2b Struktur Data LIST</vt:lpstr>
      <vt:lpstr>Objektif</vt:lpstr>
      <vt:lpstr>Struktur Data Linear List</vt:lpstr>
      <vt:lpstr>Struktur Data Linear List (2)</vt:lpstr>
      <vt:lpstr>Abstract Data Type Linear List </vt:lpstr>
      <vt:lpstr>Interface Linear List</vt:lpstr>
      <vt:lpstr>Abstract Class Linear List</vt:lpstr>
      <vt:lpstr>PowerPoint Presentation</vt:lpstr>
      <vt:lpstr>Penggunaan Abstract Class dan Interface</vt:lpstr>
      <vt:lpstr>Representasi Linear List</vt:lpstr>
      <vt:lpstr>Representasi Linear List dengan Array (2) </vt:lpstr>
      <vt:lpstr>Representasi Linear List dengan Array (3)</vt:lpstr>
      <vt:lpstr>Methods untuk ArrayLinearList</vt:lpstr>
      <vt:lpstr>Methods untuk ArrayLinearList(2)</vt:lpstr>
      <vt:lpstr>Methods untuk ArrayLinearList (3)</vt:lpstr>
      <vt:lpstr>Methods untuk ArrayLinearList (4)</vt:lpstr>
      <vt:lpstr>Class ArrayLinearList</vt:lpstr>
      <vt:lpstr>Methods untuk ArrayLinearList</vt:lpstr>
      <vt:lpstr>Methods untuk ArrayLinearList (2)</vt:lpstr>
      <vt:lpstr>Iterator untuk ArrayLinearList</vt:lpstr>
      <vt:lpstr>Representasi Linear List dengan Linked</vt:lpstr>
      <vt:lpstr>Singly Linked List </vt:lpstr>
      <vt:lpstr>Class ChainNode</vt:lpstr>
      <vt:lpstr>Operasi Singly Linked List</vt:lpstr>
      <vt:lpstr>Operasi Singly Linked List (2)</vt:lpstr>
      <vt:lpstr>Method untuk struktur data List</vt:lpstr>
      <vt:lpstr>Method untuk struktur data List (2)</vt:lpstr>
      <vt:lpstr>Circular List and Header Node</vt:lpstr>
      <vt:lpstr>Doubly Linked List</vt:lpstr>
      <vt:lpstr>Latihan Soal </vt:lpstr>
      <vt:lpstr>Latihan Soal (2)</vt:lpstr>
      <vt:lpstr>Latihan Soal (3)</vt:lpstr>
      <vt:lpstr>PR 2 (teori)</vt:lpstr>
      <vt:lpstr>Praktikum Java</vt:lpstr>
      <vt:lpstr>PR 2b Praktikum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2b Struktur Data LIST</dc:title>
  <dc:creator>Viny Christanti</dc:creator>
  <cp:revision>1</cp:revision>
  <dcterms:created xsi:type="dcterms:W3CDTF">2020-02-09T17:07:12Z</dcterms:created>
  <dcterms:modified xsi:type="dcterms:W3CDTF">2024-04-15T10:43:34Z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