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50" r:id="rId5"/>
    <p:sldMasterId id="2147483652" r:id="rId6"/>
  </p:sldMasterIdLst>
  <p:notesMasterIdLst>
    <p:notesMasterId r:id="rId2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7102475" cy="8991600"/>
  <p:embeddedFontLst>
    <p:embeddedFont>
      <p:font typeface="Palatino Linotype" panose="02040502050505030304" pitchFamily="18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M0iZz/gsZHfrCMnIYnopgKyL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64CAE-5F11-AC87-8F8E-C82C0367DE0F}" v="2" dt="2024-04-29T10:41:06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1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4.fntdata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customschemas.google.com/relationships/presentationmetadata" Target="metadata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LTAVI DEUS ANTKEPUTRA" userId="S::axltavi.535230166@stu.untar.ac.id::63a667b4-0139-412e-ab0b-c1243234466f" providerId="AD" clId="Web-{5697D04C-971D-4F36-97B7-BBF2892B7BC1}"/>
    <pc:docChg chg="modSld">
      <pc:chgData name="AXLTAVI DEUS ANTKEPUTRA" userId="S::axltavi.535230166@stu.untar.ac.id::63a667b4-0139-412e-ab0b-c1243234466f" providerId="AD" clId="Web-{5697D04C-971D-4F36-97B7-BBF2892B7BC1}" dt="2024-03-19T11:06:50.452" v="2" actId="1076"/>
      <pc:docMkLst>
        <pc:docMk/>
      </pc:docMkLst>
      <pc:sldChg chg="modSp">
        <pc:chgData name="AXLTAVI DEUS ANTKEPUTRA" userId="S::axltavi.535230166@stu.untar.ac.id::63a667b4-0139-412e-ab0b-c1243234466f" providerId="AD" clId="Web-{5697D04C-971D-4F36-97B7-BBF2892B7BC1}" dt="2024-03-19T11:06:50.452" v="2" actId="1076"/>
        <pc:sldMkLst>
          <pc:docMk/>
          <pc:sldMk cId="0" sldId="272"/>
        </pc:sldMkLst>
        <pc:spChg chg="mod">
          <ac:chgData name="AXLTAVI DEUS ANTKEPUTRA" userId="S::axltavi.535230166@stu.untar.ac.id::63a667b4-0139-412e-ab0b-c1243234466f" providerId="AD" clId="Web-{5697D04C-971D-4F36-97B7-BBF2892B7BC1}" dt="2024-03-19T11:06:50.452" v="2" actId="1076"/>
          <ac:spMkLst>
            <pc:docMk/>
            <pc:sldMk cId="0" sldId="272"/>
            <ac:spMk id="386" creationId="{00000000-0000-0000-0000-000000000000}"/>
          </ac:spMkLst>
        </pc:spChg>
      </pc:sldChg>
    </pc:docChg>
  </pc:docChgLst>
  <pc:docChgLst>
    <pc:chgData name="BRYAN DARREL SAPUTRO" userId="S::bryan.535230160@stu.untar.ac.id::c07a8975-c1ea-443d-aab5-5e511ecb2dee" providerId="AD" clId="Web-{54796038-B0B5-44C5-83F4-E16D5D2514F3}"/>
    <pc:docChg chg="modSld">
      <pc:chgData name="BRYAN DARREL SAPUTRO" userId="S::bryan.535230160@stu.untar.ac.id::c07a8975-c1ea-443d-aab5-5e511ecb2dee" providerId="AD" clId="Web-{54796038-B0B5-44C5-83F4-E16D5D2514F3}" dt="2024-03-22T02:56:43.654" v="0" actId="1076"/>
      <pc:docMkLst>
        <pc:docMk/>
      </pc:docMkLst>
      <pc:sldChg chg="modSp">
        <pc:chgData name="BRYAN DARREL SAPUTRO" userId="S::bryan.535230160@stu.untar.ac.id::c07a8975-c1ea-443d-aab5-5e511ecb2dee" providerId="AD" clId="Web-{54796038-B0B5-44C5-83F4-E16D5D2514F3}" dt="2024-03-22T02:56:43.654" v="0" actId="1076"/>
        <pc:sldMkLst>
          <pc:docMk/>
          <pc:sldMk cId="0" sldId="272"/>
        </pc:sldMkLst>
        <pc:spChg chg="mod">
          <ac:chgData name="BRYAN DARREL SAPUTRO" userId="S::bryan.535230160@stu.untar.ac.id::c07a8975-c1ea-443d-aab5-5e511ecb2dee" providerId="AD" clId="Web-{54796038-B0B5-44C5-83F4-E16D5D2514F3}" dt="2024-03-22T02:56:43.654" v="0" actId="1076"/>
          <ac:spMkLst>
            <pc:docMk/>
            <pc:sldMk cId="0" sldId="272"/>
            <ac:spMk id="386" creationId="{00000000-0000-0000-0000-000000000000}"/>
          </ac:spMkLst>
        </pc:spChg>
      </pc:sldChg>
    </pc:docChg>
  </pc:docChgLst>
  <pc:docChgLst>
    <pc:chgData name="WILLIAM WENSTEIN" userId="S::william.535230099@stu.untar.ac.id::abdf8fd1-fc56-4cae-8d39-705c5211c101" providerId="AD" clId="Web-{B4275A3C-2F02-BDB2-405A-2267AB2CEAAB}"/>
    <pc:docChg chg="modSld">
      <pc:chgData name="WILLIAM WENSTEIN" userId="S::william.535230099@stu.untar.ac.id::abdf8fd1-fc56-4cae-8d39-705c5211c101" providerId="AD" clId="Web-{B4275A3C-2F02-BDB2-405A-2267AB2CEAAB}" dt="2024-03-19T14:29:18.816" v="20" actId="20577"/>
      <pc:docMkLst>
        <pc:docMk/>
      </pc:docMkLst>
      <pc:sldChg chg="modSp">
        <pc:chgData name="WILLIAM WENSTEIN" userId="S::william.535230099@stu.untar.ac.id::abdf8fd1-fc56-4cae-8d39-705c5211c101" providerId="AD" clId="Web-{B4275A3C-2F02-BDB2-405A-2267AB2CEAAB}" dt="2024-03-19T14:29:18.816" v="20" actId="20577"/>
        <pc:sldMkLst>
          <pc:docMk/>
          <pc:sldMk cId="0" sldId="272"/>
        </pc:sldMkLst>
        <pc:spChg chg="mod">
          <ac:chgData name="WILLIAM WENSTEIN" userId="S::william.535230099@stu.untar.ac.id::abdf8fd1-fc56-4cae-8d39-705c5211c101" providerId="AD" clId="Web-{B4275A3C-2F02-BDB2-405A-2267AB2CEAAB}" dt="2024-03-19T14:29:18.816" v="20" actId="20577"/>
          <ac:spMkLst>
            <pc:docMk/>
            <pc:sldMk cId="0" sldId="272"/>
            <ac:spMk id="386" creationId="{00000000-0000-0000-0000-000000000000}"/>
          </ac:spMkLst>
        </pc:spChg>
      </pc:sldChg>
    </pc:docChg>
  </pc:docChgLst>
  <pc:docChgLst>
    <pc:chgData name="LUSY  KARLINA COA" userId="S::lusy.535230164@stu.untar.ac.id::8d5dbbcf-abf4-4f8d-a7cc-dfe93e5da917" providerId="AD" clId="Web-{3D79855F-078B-3CFF-E866-CF37E2A3C83D}"/>
    <pc:docChg chg="modSld">
      <pc:chgData name="LUSY  KARLINA COA" userId="S::lusy.535230164@stu.untar.ac.id::8d5dbbcf-abf4-4f8d-a7cc-dfe93e5da917" providerId="AD" clId="Web-{3D79855F-078B-3CFF-E866-CF37E2A3C83D}" dt="2024-03-19T14:34:08.466" v="2" actId="20577"/>
      <pc:docMkLst>
        <pc:docMk/>
      </pc:docMkLst>
      <pc:sldChg chg="modSp">
        <pc:chgData name="LUSY  KARLINA COA" userId="S::lusy.535230164@stu.untar.ac.id::8d5dbbcf-abf4-4f8d-a7cc-dfe93e5da917" providerId="AD" clId="Web-{3D79855F-078B-3CFF-E866-CF37E2A3C83D}" dt="2024-03-19T14:34:08.466" v="2" actId="20577"/>
        <pc:sldMkLst>
          <pc:docMk/>
          <pc:sldMk cId="0" sldId="272"/>
        </pc:sldMkLst>
        <pc:spChg chg="mod">
          <ac:chgData name="LUSY  KARLINA COA" userId="S::lusy.535230164@stu.untar.ac.id::8d5dbbcf-abf4-4f8d-a7cc-dfe93e5da917" providerId="AD" clId="Web-{3D79855F-078B-3CFF-E866-CF37E2A3C83D}" dt="2024-03-19T14:34:08.466" v="2" actId="20577"/>
          <ac:spMkLst>
            <pc:docMk/>
            <pc:sldMk cId="0" sldId="272"/>
            <ac:spMk id="386" creationId="{00000000-0000-0000-0000-000000000000}"/>
          </ac:spMkLst>
        </pc:spChg>
      </pc:sldChg>
    </pc:docChg>
  </pc:docChgLst>
  <pc:docChgLst>
    <pc:chgData name="HENGKY WISIANTO" userId="S::hengky.535230094@stu.untar.ac.id::6738b44e-5727-4510-b35a-f698632d6616" providerId="AD" clId="Web-{DCC34060-3B5F-4331-BB61-FA9041914A2C}"/>
    <pc:docChg chg="modSld">
      <pc:chgData name="HENGKY WISIANTO" userId="S::hengky.535230094@stu.untar.ac.id::6738b44e-5727-4510-b35a-f698632d6616" providerId="AD" clId="Web-{DCC34060-3B5F-4331-BB61-FA9041914A2C}" dt="2024-03-20T08:49:14.907" v="9" actId="20577"/>
      <pc:docMkLst>
        <pc:docMk/>
      </pc:docMkLst>
      <pc:sldChg chg="modSp">
        <pc:chgData name="HENGKY WISIANTO" userId="S::hengky.535230094@stu.untar.ac.id::6738b44e-5727-4510-b35a-f698632d6616" providerId="AD" clId="Web-{DCC34060-3B5F-4331-BB61-FA9041914A2C}" dt="2024-03-20T08:49:14.907" v="9" actId="20577"/>
        <pc:sldMkLst>
          <pc:docMk/>
          <pc:sldMk cId="0" sldId="272"/>
        </pc:sldMkLst>
        <pc:spChg chg="mod">
          <ac:chgData name="HENGKY WISIANTO" userId="S::hengky.535230094@stu.untar.ac.id::6738b44e-5727-4510-b35a-f698632d6616" providerId="AD" clId="Web-{DCC34060-3B5F-4331-BB61-FA9041914A2C}" dt="2024-03-20T08:49:14.907" v="9" actId="20577"/>
          <ac:spMkLst>
            <pc:docMk/>
            <pc:sldMk cId="0" sldId="272"/>
            <ac:spMk id="386" creationId="{00000000-0000-0000-0000-000000000000}"/>
          </ac:spMkLst>
        </pc:spChg>
      </pc:sldChg>
    </pc:docChg>
  </pc:docChgLst>
  <pc:docChgLst>
    <pc:chgData name="WILLIAM WENSTEIN" userId="S::william.535230099@stu.untar.ac.id::abdf8fd1-fc56-4cae-8d39-705c5211c101" providerId="AD" clId="Web-{FDF64CAE-5F11-AC87-8F8E-C82C0367DE0F}"/>
    <pc:docChg chg="modSld">
      <pc:chgData name="WILLIAM WENSTEIN" userId="S::william.535230099@stu.untar.ac.id::abdf8fd1-fc56-4cae-8d39-705c5211c101" providerId="AD" clId="Web-{FDF64CAE-5F11-AC87-8F8E-C82C0367DE0F}" dt="2024-04-29T10:41:06.837" v="1" actId="1076"/>
      <pc:docMkLst>
        <pc:docMk/>
      </pc:docMkLst>
      <pc:sldChg chg="modSp">
        <pc:chgData name="WILLIAM WENSTEIN" userId="S::william.535230099@stu.untar.ac.id::abdf8fd1-fc56-4cae-8d39-705c5211c101" providerId="AD" clId="Web-{FDF64CAE-5F11-AC87-8F8E-C82C0367DE0F}" dt="2024-04-29T10:41:06.837" v="1" actId="1076"/>
        <pc:sldMkLst>
          <pc:docMk/>
          <pc:sldMk cId="0" sldId="270"/>
        </pc:sldMkLst>
        <pc:picChg chg="mod">
          <ac:chgData name="WILLIAM WENSTEIN" userId="S::william.535230099@stu.untar.ac.id::abdf8fd1-fc56-4cae-8d39-705c5211c101" providerId="AD" clId="Web-{FDF64CAE-5F11-AC87-8F8E-C82C0367DE0F}" dt="2024-04-29T10:41:06.837" v="1" actId="1076"/>
          <ac:picMkLst>
            <pc:docMk/>
            <pc:sldMk cId="0" sldId="270"/>
            <ac:picMk id="374" creationId="{00000000-0000-0000-0000-000000000000}"/>
          </ac:picMkLst>
        </pc:picChg>
      </pc:sldChg>
    </pc:docChg>
  </pc:docChgLst>
  <pc:docChgLst>
    <pc:chgData name="BRYAN DARREL SAPUTRO" userId="S::bryan.535230160@stu.untar.ac.id::c07a8975-c1ea-443d-aab5-5e511ecb2dee" providerId="AD" clId="Web-{7B675145-F0B8-4582-B376-1DBE9875DB32}"/>
    <pc:docChg chg="addSld delSld modSld">
      <pc:chgData name="BRYAN DARREL SAPUTRO" userId="S::bryan.535230160@stu.untar.ac.id::c07a8975-c1ea-443d-aab5-5e511ecb2dee" providerId="AD" clId="Web-{7B675145-F0B8-4582-B376-1DBE9875DB32}" dt="2024-03-19T16:21:08.397" v="39" actId="20577"/>
      <pc:docMkLst>
        <pc:docMk/>
      </pc:docMkLst>
      <pc:sldChg chg="modSp add del">
        <pc:chgData name="BRYAN DARREL SAPUTRO" userId="S::bryan.535230160@stu.untar.ac.id::c07a8975-c1ea-443d-aab5-5e511ecb2dee" providerId="AD" clId="Web-{7B675145-F0B8-4582-B376-1DBE9875DB32}" dt="2024-03-19T16:21:08.397" v="39" actId="20577"/>
        <pc:sldMkLst>
          <pc:docMk/>
          <pc:sldMk cId="0" sldId="272"/>
        </pc:sldMkLst>
        <pc:spChg chg="mod">
          <ac:chgData name="BRYAN DARREL SAPUTRO" userId="S::bryan.535230160@stu.untar.ac.id::c07a8975-c1ea-443d-aab5-5e511ecb2dee" providerId="AD" clId="Web-{7B675145-F0B8-4582-B376-1DBE9875DB32}" dt="2024-03-19T16:21:08.397" v="39" actId="20577"/>
          <ac:spMkLst>
            <pc:docMk/>
            <pc:sldMk cId="0" sldId="272"/>
            <ac:spMk id="3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8" name="Google Shape;258;p2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:notes"/>
          <p:cNvSpPr txBox="1"/>
          <p:nvPr/>
        </p:nvSpPr>
        <p:spPr>
          <a:xfrm>
            <a:off x="4022725" y="8540750"/>
            <a:ext cx="3078162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709612" y="4327525"/>
            <a:ext cx="5683250" cy="35401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4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4" descr="template presentation Isi0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>
            <a:spLocks noGrp="1"/>
          </p:cNvSpPr>
          <p:nvPr>
            <p:ph type="ctrTitle"/>
          </p:nvPr>
        </p:nvSpPr>
        <p:spPr>
          <a:xfrm>
            <a:off x="457200" y="38100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Pertemuan 3b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Struktur Data QUEUE</a:t>
            </a:r>
            <a:endParaRPr/>
          </a:p>
        </p:txBody>
      </p:sp>
      <p:sp>
        <p:nvSpPr>
          <p:cNvPr id="254" name="Google Shape;254;p1"/>
          <p:cNvSpPr txBox="1">
            <a:spLocks noGrp="1"/>
          </p:cNvSpPr>
          <p:nvPr>
            <p:ph type="subTitle" idx="1"/>
          </p:nvPr>
        </p:nvSpPr>
        <p:spPr>
          <a:xfrm>
            <a:off x="1600200" y="1676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</a:pPr>
            <a:endParaRPr sz="39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</a:pPr>
            <a:endParaRPr sz="39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1752600" y="1524000"/>
            <a:ext cx="6400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br>
              <a:rPr lang="en-US" sz="5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TK13024</a:t>
            </a:r>
            <a:br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Representasi Queue dengan Array (4)</a:t>
            </a:r>
            <a:endParaRPr/>
          </a:p>
        </p:txBody>
      </p:sp>
      <p:sp>
        <p:nvSpPr>
          <p:cNvPr id="329" name="Google Shape;329;p1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Implementasi Queue dengan array, dapat dilihat pada program 6.10 (Goodrich)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Performansi operasi Queue dengan array sangat efisien</a:t>
            </a:r>
            <a:endParaRPr/>
          </a:p>
          <a:p>
            <a:pPr marL="420687" marR="0" lvl="0" indent="-19208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2682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2682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19208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O(1) menunjukkan method dilaksanakan dengan waktu konstan</a:t>
            </a:r>
            <a:endParaRPr/>
          </a:p>
          <a:p>
            <a:pPr marL="420687" marR="0" lvl="0" indent="-2174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2667000"/>
            <a:ext cx="384016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Queue dengan Linked List</a:t>
            </a:r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struktur data queue dengan struktur data linked list juga efisien, tetapi diperlukan  tambahan memori untuk menyimpan pointer/link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Posisi Front of Queue sama dengan front of List dan posisi Back of Queue sama dengan akhir list</a:t>
            </a:r>
            <a:endParaRPr/>
          </a:p>
          <a:p>
            <a:pPr marL="420687" marR="0" lvl="0" indent="-2682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Front of queue			                                    Back of queue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Queue:</a:t>
            </a:r>
            <a:endParaRPr/>
          </a:p>
          <a:p>
            <a:pPr marL="420688" marR="0" lvl="0" indent="-2936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1524000" y="5029200"/>
            <a:ext cx="533400" cy="3048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5638800" y="5029200"/>
            <a:ext cx="533400" cy="304800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2895600" y="5029200"/>
            <a:ext cx="533400" cy="304800"/>
          </a:xfrm>
          <a:prstGeom prst="rect">
            <a:avLst/>
          </a:prstGeom>
          <a:solidFill>
            <a:srgbClr val="CCC1D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 txBox="1"/>
          <p:nvPr/>
        </p:nvSpPr>
        <p:spPr>
          <a:xfrm>
            <a:off x="4267200" y="5029200"/>
            <a:ext cx="533400" cy="304800"/>
          </a:xfrm>
          <a:prstGeom prst="rect">
            <a:avLst/>
          </a:prstGeom>
          <a:solidFill>
            <a:srgbClr val="CCC1D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20574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34290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48006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6172200" y="5029200"/>
            <a:ext cx="304800" cy="3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11"/>
          <p:cNvCxnSpPr/>
          <p:nvPr/>
        </p:nvCxnSpPr>
        <p:spPr>
          <a:xfrm>
            <a:off x="22098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46" name="Google Shape;346;p11"/>
          <p:cNvCxnSpPr/>
          <p:nvPr/>
        </p:nvCxnSpPr>
        <p:spPr>
          <a:xfrm>
            <a:off x="3581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47" name="Google Shape;347;p11"/>
          <p:cNvCxnSpPr/>
          <p:nvPr/>
        </p:nvCxnSpPr>
        <p:spPr>
          <a:xfrm>
            <a:off x="49530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48" name="Google Shape;348;p11"/>
          <p:cNvCxnSpPr/>
          <p:nvPr/>
        </p:nvCxnSpPr>
        <p:spPr>
          <a:xfrm>
            <a:off x="6172200" y="5029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Representasi queue dengan Linked List (2)</a:t>
            </a:r>
            <a:endParaRPr/>
          </a:p>
        </p:txBody>
      </p:sp>
      <p:sp>
        <p:nvSpPr>
          <p:cNvPr id="354" name="Google Shape;354;p1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queue dengan linked dapat dilihat pada program 6.11 (Goodrich)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2559050"/>
            <a:ext cx="9139237" cy="27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Aplikasi Queue</a:t>
            </a:r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Menghitung waktu tunggu rata-rata pada simulasi antrian di tempat cuci mobil otomatis:</a:t>
            </a:r>
            <a:endParaRPr/>
          </a:p>
          <a:p>
            <a:pPr marL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Hanya ada sebuah tempat pelayanan (server) cuci mobil</a:t>
            </a:r>
            <a:endParaRPr/>
          </a:p>
          <a:p>
            <a:pPr marL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Tiap mobil dicuci selama 10 menit</a:t>
            </a:r>
            <a:endParaRPr/>
          </a:p>
          <a:p>
            <a:pPr marL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5 tempat parkir untuk menunggu (mengantri) mobil lain selesai dicuci.</a:t>
            </a:r>
            <a:endParaRPr/>
          </a:p>
          <a:p>
            <a:pPr marL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ada mobil lain datang sementara tempat parkir penuh, maka tampilkan error message: queue overflow dan mobil tersebut tidak dihitung</a:t>
            </a:r>
            <a:endParaRPr/>
          </a:p>
          <a:p>
            <a:pPr marL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data waktu kedatangan bukan integer, kurang dari nol, atau lebih kecil dari waktu kedatangan mobil sebelumnya, maka tampilkan error message  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Queue (2)</a:t>
            </a:r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Waktu tunggu rata-rata pada simulasi antrian di tempat cuci mobil otomatis (2):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Lama waktu menunggu = jumlah dari semua waktu tunggu tiap mobil dibagi dengan banyaknya mobil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waktu kedatangan (arrival) sama dengan waktu keberangkatan (departure) maka keberangkatan diproses lebih dulu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mobil datang ketika tidak ada antrian dan tidak ada mobil yang dicuci maka mobil tersebut langsung dicuci (waktu tunggu = 0)</a:t>
            </a:r>
            <a:endParaRPr/>
          </a:p>
          <a:p>
            <a:pPr marL="0" marR="0" lvl="0" indent="-1778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mobil keluar dari antrian, waktu tunggu berhenti dan mobil masuk ke dalam server selama 10 menit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title"/>
          </p:nvPr>
        </p:nvSpPr>
        <p:spPr>
          <a:xfrm>
            <a:off x="407987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Queue (3)</a:t>
            </a:r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data waktu kedatangan: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 5 7 12 12 13 14 18 19 25 999 (a sentinel)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Maka rata-rata waktu tunggu = 223/8 mobil = 27,875 menit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100262"/>
            <a:ext cx="6759575" cy="369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Queue (4)</a:t>
            </a:r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Implementasi program simulasi dapat dilihat pada subbab 8.2.4.1 s/d 8.2.4.5 buku Collins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 Soal Queue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body" idx="1"/>
          </p:nvPr>
        </p:nvSpPr>
        <p:spPr>
          <a:xfrm>
            <a:off x="305642" y="734157"/>
            <a:ext cx="85344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Hitunglah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tunggu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rata-rata pada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Simulasi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Antrian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Cuci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Mobil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Otomatis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diketahui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/>
              <a:t>1.Lama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cuci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mobil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12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menit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banyaknya</a:t>
            </a:r>
            <a:r>
              <a:rPr lang="en-US" sz="2400"/>
              <a:t> </a:t>
            </a:r>
            <a:r>
              <a:rPr lang="en-US" sz="2400" err="1"/>
              <a:t>parkir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= 7, data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kedatangan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/>
          </a:p>
          <a:p>
            <a:pPr marL="0" marR="0" lvl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2 5 8 9 11 12 23 24 28 35 45 48 50 55 60 999</a:t>
            </a:r>
            <a:r>
              <a:rPr lang="en-US" sz="2400">
                <a:solidFill>
                  <a:srgbClr val="000000"/>
                </a:solidFill>
              </a:rPr>
              <a:t> </a:t>
            </a:r>
            <a:endParaRPr lang="en-US">
              <a:solidFill>
                <a:srgbClr val="000000"/>
              </a:solidFill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LcPeriod"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1 4 6 9 10 14 25 27 30 38 40 47 55 58 62 999</a:t>
            </a:r>
            <a:r>
              <a:rPr lang="en-US" sz="2400">
                <a:solidFill>
                  <a:srgbClr val="000000"/>
                </a:solidFill>
              </a:rPr>
              <a:t>  </a:t>
            </a:r>
            <a:endParaRPr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/>
              <a:t> 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Ada 2 server, l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 </a:t>
            </a:r>
            <a:r>
              <a:rPr lang="en-US" sz="2400" b="0" i="0" u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waktu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cuci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 </a:t>
            </a:r>
            <a:r>
              <a:rPr lang="en-US" sz="2400" b="0" i="0" u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menit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banyaknya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400" err="1">
                <a:solidFill>
                  <a:srgbClr val="000000"/>
                </a:solidFill>
              </a:rPr>
              <a:t>tempat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data </a:t>
            </a:r>
            <a:r>
              <a:rPr lang="en-US" sz="2400" err="1">
                <a:solidFill>
                  <a:srgbClr val="000000"/>
                </a:solidFill>
              </a:rPr>
              <a:t>waktu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err="1">
                <a:solidFill>
                  <a:srgbClr val="000000"/>
                </a:solidFill>
              </a:rPr>
              <a:t>kedatangan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a. 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2 5 8 9 11 12 23 24 28 35 45 48 50 55 60 </a:t>
            </a:r>
            <a:r>
              <a:rPr lang="en-US" sz="2400">
                <a:solidFill>
                  <a:srgbClr val="000000"/>
                </a:solidFill>
              </a:rPr>
              <a:t>999</a:t>
            </a:r>
            <a:endParaRPr/>
          </a:p>
          <a:p>
            <a:pPr marL="0" indent="0">
              <a:spcBef>
                <a:spcPts val="480"/>
              </a:spcBef>
              <a:buClr>
                <a:srgbClr val="000000"/>
              </a:buClr>
              <a:buSzPts val="2400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1 4 6 9 10 14 25 27 30 38 40 47 55 58 62 999</a:t>
            </a:r>
            <a:r>
              <a:rPr lang="en-US" sz="2400">
                <a:solidFill>
                  <a:srgbClr val="000000"/>
                </a:solidFill>
              </a:rPr>
              <a:t>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err="1">
                <a:latin typeface="Calibri"/>
                <a:ea typeface="Calibri"/>
                <a:cs typeface="Calibri"/>
                <a:sym typeface="Calibri"/>
              </a:rPr>
              <a:t>Catatan</a:t>
            </a: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latin typeface="Calibri"/>
                <a:ea typeface="Calibri"/>
                <a:cs typeface="Calibri"/>
                <a:sym typeface="Calibri"/>
              </a:rPr>
              <a:t>999: sentinel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3b</a:t>
            </a:r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ganjil: no 1a dan 2a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genap: no 1b dan 2b</a:t>
            </a:r>
            <a:endParaRPr/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Praktikum Java 3b</a:t>
            </a:r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program Java untuk Simulasi antrian cuci mobil otomatis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Jalankan program dengan data pada soal latihan soal Queue no 1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output sudah sesuai, kopi program beserta outputnya ke notepad lalu kumpulkan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 kelompok hanya mengumpulkan 1 file jawaban</a:t>
            </a:r>
            <a:endParaRPr/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Objektif</a:t>
            </a:r>
            <a:endParaRPr/>
          </a:p>
        </p:txBody>
      </p:sp>
      <p:sp>
        <p:nvSpPr>
          <p:cNvPr id="262" name="Google Shape;26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karakteristik dari struktur data Queue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implementasi struktur data Queue dengan Array dan Linked List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penggunaan struktur data Queue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Praktikum 3b</a:t>
            </a:r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ganjil: no 1a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Kelompok genap: no 1b</a:t>
            </a:r>
            <a:endParaRPr/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TERIMAKASIH</a:t>
            </a:r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body" idx="1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Queue (antrian)</a:t>
            </a:r>
            <a:endParaRPr/>
          </a:p>
        </p:txBody>
      </p:sp>
      <p:pic>
        <p:nvPicPr>
          <p:cNvPr id="268" name="Google Shape;2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4775" y="411480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1295400"/>
            <a:ext cx="3873500" cy="249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1828800"/>
            <a:ext cx="3627437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/>
          </a:p>
        </p:txBody>
      </p:sp>
      <p:sp>
        <p:nvSpPr>
          <p:cNvPr id="276" name="Google Shape;276;p4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Linear list yang mempunyai karakteristik: penambahan (enqueue) elemen dilakukan pada satu ujung (back of queue) dan penghapusan (dequeue) elemen dilakukan pada ujung yang lain (front of queue).  Karakteristik ini disebut First In First Out - FIFO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 of queue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      Back of queue	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queue: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Antrian orang yang akan membeli tiket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Antrian mobil yang memasuki gerbang tol.</a:t>
            </a:r>
            <a:endParaRPr/>
          </a:p>
        </p:txBody>
      </p:sp>
      <p:sp>
        <p:nvSpPr>
          <p:cNvPr id="277" name="Google Shape;277;p4"/>
          <p:cNvSpPr txBox="1"/>
          <p:nvPr/>
        </p:nvSpPr>
        <p:spPr>
          <a:xfrm>
            <a:off x="2362200" y="2971800"/>
            <a:ext cx="609600" cy="3810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2362200" y="3352800"/>
            <a:ext cx="609600" cy="381000"/>
          </a:xfrm>
          <a:prstGeom prst="rect">
            <a:avLst/>
          </a:prstGeom>
          <a:solidFill>
            <a:srgbClr val="CCC1D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2362200" y="3733800"/>
            <a:ext cx="609600" cy="381000"/>
          </a:xfrm>
          <a:prstGeom prst="rect">
            <a:avLst/>
          </a:prstGeom>
          <a:solidFill>
            <a:srgbClr val="CCC1D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4876800" y="3505200"/>
            <a:ext cx="609600" cy="381000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 txBox="1"/>
          <p:nvPr/>
        </p:nvSpPr>
        <p:spPr>
          <a:xfrm>
            <a:off x="2362200" y="4114800"/>
            <a:ext cx="609600" cy="381000"/>
          </a:xfrm>
          <a:prstGeom prst="rect">
            <a:avLst/>
          </a:prstGeom>
          <a:solidFill>
            <a:srgbClr val="B7DE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5486400" y="3505200"/>
            <a:ext cx="609600" cy="381000"/>
          </a:xfrm>
          <a:prstGeom prst="rect">
            <a:avLst/>
          </a:prstGeom>
          <a:solidFill>
            <a:srgbClr val="CCC1D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6096000" y="3505200"/>
            <a:ext cx="609600" cy="381000"/>
          </a:xfrm>
          <a:prstGeom prst="rect">
            <a:avLst/>
          </a:prstGeom>
          <a:solidFill>
            <a:srgbClr val="CCC1D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 txBox="1"/>
          <p:nvPr/>
        </p:nvSpPr>
        <p:spPr>
          <a:xfrm>
            <a:off x="6705600" y="3505200"/>
            <a:ext cx="609600" cy="381000"/>
          </a:xfrm>
          <a:prstGeom prst="rect">
            <a:avLst/>
          </a:prstGeom>
          <a:solidFill>
            <a:srgbClr val="FA9F8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4"/>
          <p:cNvCxnSpPr/>
          <p:nvPr/>
        </p:nvCxnSpPr>
        <p:spPr>
          <a:xfrm rot="10800000">
            <a:off x="2971800" y="4343400"/>
            <a:ext cx="6096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6" name="Google Shape;286;p4"/>
          <p:cNvCxnSpPr/>
          <p:nvPr/>
        </p:nvCxnSpPr>
        <p:spPr>
          <a:xfrm rot="10800000" flipH="1">
            <a:off x="4724400" y="38862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7" name="Google Shape;287;p4"/>
          <p:cNvCxnSpPr/>
          <p:nvPr/>
        </p:nvCxnSpPr>
        <p:spPr>
          <a:xfrm flipH="1">
            <a:off x="2971800" y="2895600"/>
            <a:ext cx="1066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8" name="Google Shape;288;p4"/>
          <p:cNvCxnSpPr/>
          <p:nvPr/>
        </p:nvCxnSpPr>
        <p:spPr>
          <a:xfrm>
            <a:off x="5715000" y="2895600"/>
            <a:ext cx="12954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Tipe Data Abstrak</a:t>
            </a:r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Methods untuk Abstract Data Type Queue: </a:t>
            </a:r>
            <a:endParaRPr/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293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Beberapa buku menggunakan method add(e) untuk enqueue (e) dan remove (e) untuk dequeue (e)</a:t>
            </a:r>
            <a:endParaRPr/>
          </a:p>
        </p:txBody>
      </p:sp>
      <p:pic>
        <p:nvPicPr>
          <p:cNvPr id="295" name="Google Shape;2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000250"/>
            <a:ext cx="7848600" cy="14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225" y="3403600"/>
            <a:ext cx="75501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operasi Queue</a:t>
            </a:r>
            <a:endParaRPr/>
          </a:p>
        </p:txBody>
      </p:sp>
      <p:pic>
        <p:nvPicPr>
          <p:cNvPr id="302" name="Google Shape;302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265112" y="2286000"/>
            <a:ext cx="10380662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Representasi Queue dengan Array</a:t>
            </a:r>
            <a:endParaRPr/>
          </a:p>
        </p:txBody>
      </p:sp>
      <p:sp>
        <p:nvSpPr>
          <p:cNvPr id="308" name="Google Shape;308;p7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Seperti struktur data linear list, struktur data queue dapat direpresentasikan dengan struktur data array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Representasi queue dapat menggunakan: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(a) class Array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(b) class Linear List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Ilustrasi queue dengan Array: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of queue ada pada indeks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of queue ada pada indeks 12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/>
          </a:p>
        </p:txBody>
      </p:sp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5105400"/>
            <a:ext cx="67341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Representasi Queue dengan Array (2)</a:t>
            </a:r>
            <a:endParaRPr/>
          </a:p>
        </p:txBody>
      </p:sp>
      <p:sp>
        <p:nvSpPr>
          <p:cNvPr id="315" name="Google Shape;315;p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Kelemahan:</a:t>
            </a:r>
            <a:endParaRPr/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dequeue mengakibatkan terjadi banyak pergeseran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🡺Front of Queue tidak ditetapkan pada indeks 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775075"/>
            <a:ext cx="8440737" cy="19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Representasi Queue dengan Array (3)</a:t>
            </a:r>
            <a:endParaRPr/>
          </a:p>
        </p:txBody>
      </p:sp>
      <p:sp>
        <p:nvSpPr>
          <p:cNvPr id="322" name="Google Shape;32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Array: jika elemen Queue terus bertambah sampai ke akhir array (indeks N-1) maka elemen baru ditempatkan pada indeks 0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 around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Indeks elemen front Queue: f = (f+1)%N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4267200"/>
            <a:ext cx="830103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143e0e2-e764-4b4a-8177-0bbfe168bd5a">
      <UserInfo>
        <DisplayName>ANGELICA WIJAYA</DisplayName>
        <AccountId>77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CE80F03-203D-4C74-81EF-042392E9C3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C8483-56CD-4639-B5F3-C3FFD0261CB5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E7A861-1450-4855-9556-B71EEE2DCC2F}">
  <ds:schemaRefs>
    <ds:schemaRef ds:uri="1143e0e2-e764-4b4a-8177-0bbfe168bd5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1_Theme2</vt:lpstr>
      <vt:lpstr>2_Theme2</vt:lpstr>
      <vt:lpstr>Default Design</vt:lpstr>
      <vt:lpstr>Pertemuan 3b Struktur Data QUEUE</vt:lpstr>
      <vt:lpstr>Objektif</vt:lpstr>
      <vt:lpstr>Queue (antrian)</vt:lpstr>
      <vt:lpstr>Pendahuluan</vt:lpstr>
      <vt:lpstr>Tipe Data Abstrak</vt:lpstr>
      <vt:lpstr>Contoh operasi Queue</vt:lpstr>
      <vt:lpstr>Representasi Queue dengan Array</vt:lpstr>
      <vt:lpstr>Representasi Queue dengan Array (2)</vt:lpstr>
      <vt:lpstr>Representasi Queue dengan Array (3)</vt:lpstr>
      <vt:lpstr>Representasi Queue dengan Array (4)</vt:lpstr>
      <vt:lpstr>Representasi Queue dengan Linked List</vt:lpstr>
      <vt:lpstr>Representasi queue dengan Linked List (2)</vt:lpstr>
      <vt:lpstr>Aplikasi Queue</vt:lpstr>
      <vt:lpstr>Aplikasi Queue (2)</vt:lpstr>
      <vt:lpstr>Aplikasi Queue (3)</vt:lpstr>
      <vt:lpstr>Aplikasi Queue (4)</vt:lpstr>
      <vt:lpstr>Latihan Soal Queue</vt:lpstr>
      <vt:lpstr>PR 3b</vt:lpstr>
      <vt:lpstr>Praktikum Java 3b</vt:lpstr>
      <vt:lpstr>PR Praktikum 3b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3b Struktur Data QUEUE</dc:title>
  <dc:creator>Pono</dc:creator>
  <cp:revision>1</cp:revision>
  <dcterms:created xsi:type="dcterms:W3CDTF">2007-03-05T11:17:28Z</dcterms:created>
  <dcterms:modified xsi:type="dcterms:W3CDTF">2024-04-29T10:41:56Z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