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6" roundtripDataSignature="AMtx7mhCi23zM5sZ4Wu5pTpzw3iPbid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623A1-BFFE-4013-8A1E-C4993FEB9C84}">
  <a:tblStyle styleId="{94D623A1-BFFE-4013-8A1E-C4993FEB9C8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BRYAN" userId="S::bryan.535230124@stu.untar.ac.id::787ac493-de28-4434-a43a-b3f07879d6a0" providerId="AD" clId="Web-{96E5C12C-5D6F-449A-AFEA-C00AA1B4CD28}"/>
    <pc:docChg chg="modSld">
      <pc:chgData name="BRYAN BRYAN" userId="S::bryan.535230124@stu.untar.ac.id::787ac493-de28-4434-a43a-b3f07879d6a0" providerId="AD" clId="Web-{96E5C12C-5D6F-449A-AFEA-C00AA1B4CD28}" dt="2024-03-25T11:22:38.113" v="3" actId="1076"/>
      <pc:docMkLst>
        <pc:docMk/>
      </pc:docMkLst>
      <pc:sldChg chg="modSp">
        <pc:chgData name="BRYAN BRYAN" userId="S::bryan.535230124@stu.untar.ac.id::787ac493-de28-4434-a43a-b3f07879d6a0" providerId="AD" clId="Web-{96E5C12C-5D6F-449A-AFEA-C00AA1B4CD28}" dt="2024-03-25T11:22:38.113" v="3" actId="1076"/>
        <pc:sldMkLst>
          <pc:docMk/>
          <pc:sldMk cId="0" sldId="269"/>
        </pc:sldMkLst>
        <pc:picChg chg="mod">
          <ac:chgData name="BRYAN BRYAN" userId="S::bryan.535230124@stu.untar.ac.id::787ac493-de28-4434-a43a-b3f07879d6a0" providerId="AD" clId="Web-{96E5C12C-5D6F-449A-AFEA-C00AA1B4CD28}" dt="2024-03-25T11:22:38.113" v="3" actId="1076"/>
          <ac:picMkLst>
            <pc:docMk/>
            <pc:sldMk cId="0" sldId="269"/>
            <ac:picMk id="171" creationId="{00000000-0000-0000-0000-000000000000}"/>
          </ac:picMkLst>
        </pc:picChg>
      </pc:sldChg>
      <pc:sldChg chg="modSp">
        <pc:chgData name="BRYAN BRYAN" userId="S::bryan.535230124@stu.untar.ac.id::787ac493-de28-4434-a43a-b3f07879d6a0" providerId="AD" clId="Web-{96E5C12C-5D6F-449A-AFEA-C00AA1B4CD28}" dt="2024-03-25T10:54:54.075" v="1" actId="1076"/>
        <pc:sldMkLst>
          <pc:docMk/>
          <pc:sldMk cId="0" sldId="281"/>
        </pc:sldMkLst>
        <pc:picChg chg="mod">
          <ac:chgData name="BRYAN BRYAN" userId="S::bryan.535230124@stu.untar.ac.id::787ac493-de28-4434-a43a-b3f07879d6a0" providerId="AD" clId="Web-{96E5C12C-5D6F-449A-AFEA-C00AA1B4CD28}" dt="2024-03-25T10:54:54.075" v="1" actId="1076"/>
          <ac:picMkLst>
            <pc:docMk/>
            <pc:sldMk cId="0" sldId="281"/>
            <ac:picMk id="247" creationId="{00000000-0000-0000-0000-000000000000}"/>
          </ac:picMkLst>
        </pc:picChg>
      </pc:sldChg>
    </pc:docChg>
  </pc:docChgLst>
  <pc:docChgLst>
    <pc:chgData name="STEVEN RICKY LIE" userId="S::steven.535230086@stu.untar.ac.id::27ba331c-b811-4f72-9b06-85e6f9d180d9" providerId="AD" clId="Web-{76AF83E3-D4BB-2365-786C-CD87995DFF70}"/>
    <pc:docChg chg="modSld">
      <pc:chgData name="STEVEN RICKY LIE" userId="S::steven.535230086@stu.untar.ac.id::27ba331c-b811-4f72-9b06-85e6f9d180d9" providerId="AD" clId="Web-{76AF83E3-D4BB-2365-786C-CD87995DFF70}" dt="2024-03-25T13:19:40.851" v="6" actId="1076"/>
      <pc:docMkLst>
        <pc:docMk/>
      </pc:docMkLst>
      <pc:sldChg chg="modSp">
        <pc:chgData name="STEVEN RICKY LIE" userId="S::steven.535230086@stu.untar.ac.id::27ba331c-b811-4f72-9b06-85e6f9d180d9" providerId="AD" clId="Web-{76AF83E3-D4BB-2365-786C-CD87995DFF70}" dt="2024-03-25T13:19:40.851" v="6" actId="1076"/>
        <pc:sldMkLst>
          <pc:docMk/>
          <pc:sldMk cId="0" sldId="280"/>
        </pc:sldMkLst>
        <pc:picChg chg="mod">
          <ac:chgData name="STEVEN RICKY LIE" userId="S::steven.535230086@stu.untar.ac.id::27ba331c-b811-4f72-9b06-85e6f9d180d9" providerId="AD" clId="Web-{76AF83E3-D4BB-2365-786C-CD87995DFF70}" dt="2024-03-25T13:19:40.851" v="6" actId="1076"/>
          <ac:picMkLst>
            <pc:docMk/>
            <pc:sldMk cId="0" sldId="280"/>
            <ac:picMk id="241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Lama proses pengurutan data dengan Selection Sort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Komputer A</c:v>
                </c:pt>
              </c:strCache>
            </c:strRef>
          </c:tx>
          <c:marker>
            <c:symbol val="none"/>
          </c:marker>
          <c:cat>
            <c:multiLvlStrRef>
              <c:f>Sheet1!$B$3:$E$4</c:f>
              <c:multiLvlStrCache>
                <c:ptCount val="4"/>
                <c:lvl>
                  <c:pt idx="0">
                    <c:v>10000</c:v>
                  </c:pt>
                  <c:pt idx="1">
                    <c:v>20000</c:v>
                  </c:pt>
                  <c:pt idx="2">
                    <c:v>40000</c:v>
                  </c:pt>
                  <c:pt idx="3">
                    <c:v>80000</c:v>
                  </c:pt>
                </c:lvl>
                <c:lvl>
                  <c:pt idx="0">
                    <c:v>Banyak data</c:v>
                  </c:pt>
                </c:lvl>
              </c:multiLvlStrCache>
            </c:multiLvl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433</c:v>
                </c:pt>
                <c:pt idx="1">
                  <c:v>1848</c:v>
                </c:pt>
                <c:pt idx="2">
                  <c:v>8196</c:v>
                </c:pt>
                <c:pt idx="3">
                  <c:v>31078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90-4F97-ABE2-38D3BA68D049}"/>
            </c:ext>
          </c:extLst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Komputer B</c:v>
                </c:pt>
              </c:strCache>
            </c:strRef>
          </c:tx>
          <c:marker>
            <c:symbol val="none"/>
          </c:marker>
          <c:cat>
            <c:multiLvlStrRef>
              <c:f>Sheet1!$B$3:$E$4</c:f>
              <c:multiLvlStrCache>
                <c:ptCount val="4"/>
                <c:lvl>
                  <c:pt idx="0">
                    <c:v>10000</c:v>
                  </c:pt>
                  <c:pt idx="1">
                    <c:v>20000</c:v>
                  </c:pt>
                  <c:pt idx="2">
                    <c:v>40000</c:v>
                  </c:pt>
                  <c:pt idx="3">
                    <c:v>80000</c:v>
                  </c:pt>
                </c:lvl>
                <c:lvl>
                  <c:pt idx="0">
                    <c:v>Banyak data</c:v>
                  </c:pt>
                </c:lvl>
              </c:multiLvlStrCache>
            </c:multiLvl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647</c:v>
                </c:pt>
                <c:pt idx="1">
                  <c:v>2313</c:v>
                </c:pt>
                <c:pt idx="2">
                  <c:v>9558</c:v>
                </c:pt>
                <c:pt idx="3">
                  <c:v>37202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90-4F97-ABE2-38D3BA68D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smooth val="0"/>
        <c:axId val="38693888"/>
        <c:axId val="38699776"/>
      </c:lineChart>
      <c:catAx>
        <c:axId val="386938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38699776"/>
        <c:crosses val="autoZero"/>
        <c:auto val="1"/>
        <c:lblAlgn val="ctr"/>
        <c:lblOffset val="100"/>
        <c:noMultiLvlLbl val="0"/>
      </c:catAx>
      <c:valAx>
        <c:axId val="386997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Lama Proses (mS)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86938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780"/>
              </a:spcBef>
              <a:spcAft>
                <a:spcPts val="0"/>
              </a:spcAft>
              <a:buClr>
                <a:srgbClr val="888888"/>
              </a:buClr>
              <a:buSzPts val="39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1"/>
          <p:cNvSpPr txBox="1">
            <a:spLocks noGrp="1"/>
          </p:cNvSpPr>
          <p:nvPr>
            <p:ph type="title"/>
          </p:nvPr>
        </p:nvSpPr>
        <p:spPr>
          <a:xfrm rot="5400000">
            <a:off x="4732338" y="2171705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4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2" descr="template presentation Isi0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3" descr="template presentation Isi0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3"/>
          <p:cNvSpPr txBox="1"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923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  <a:defRPr sz="246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2215"/>
              <a:buNone/>
              <a:defRPr sz="221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969"/>
              <a:buNone/>
              <a:defRPr sz="196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723"/>
              <a:buNone/>
              <a:defRPr sz="172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7421" algn="l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3446"/>
              <a:buChar char="•"/>
              <a:defRPr sz="3446"/>
            </a:lvl1pPr>
            <a:lvl2pPr marL="914400" lvl="1" indent="-416179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–"/>
              <a:defRPr sz="2954"/>
            </a:lvl2pPr>
            <a:lvl3pPr marL="1371600" lvl="2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3pPr>
            <a:lvl4pPr marL="1828800" lvl="3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–"/>
              <a:defRPr sz="2215"/>
            </a:lvl4pPr>
            <a:lvl5pPr marL="2286000" lvl="4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»"/>
              <a:defRPr sz="2215"/>
            </a:lvl5pPr>
            <a:lvl6pPr marL="2743200" lvl="5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6pPr>
            <a:lvl7pPr marL="3200400" lvl="6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7pPr>
            <a:lvl8pPr marL="3657600" lvl="7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8pPr>
            <a:lvl9pPr marL="4114800" lvl="8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7421" algn="l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3446"/>
              <a:buChar char="•"/>
              <a:defRPr sz="3446"/>
            </a:lvl1pPr>
            <a:lvl2pPr marL="914400" lvl="1" indent="-416179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–"/>
              <a:defRPr sz="2954"/>
            </a:lvl2pPr>
            <a:lvl3pPr marL="1371600" lvl="2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3pPr>
            <a:lvl4pPr marL="1828800" lvl="3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–"/>
              <a:defRPr sz="2215"/>
            </a:lvl4pPr>
            <a:lvl5pPr marL="2286000" lvl="4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»"/>
              <a:defRPr sz="2215"/>
            </a:lvl5pPr>
            <a:lvl6pPr marL="2743200" lvl="5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6pPr>
            <a:lvl7pPr marL="3200400" lvl="6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7pPr>
            <a:lvl8pPr marL="3657600" lvl="7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8pPr>
            <a:lvl9pPr marL="4114800" lvl="8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None/>
              <a:defRPr sz="2954" b="1"/>
            </a:lvl1pPr>
            <a:lvl2pPr marL="914400" lvl="1" indent="-22860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None/>
              <a:defRPr sz="2462" b="1"/>
            </a:lvl2pPr>
            <a:lvl3pPr marL="1371600" lvl="2" indent="-2286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None/>
              <a:defRPr sz="2215" b="1"/>
            </a:lvl3pPr>
            <a:lvl4pPr marL="1828800" lvl="3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4pPr>
            <a:lvl5pPr marL="2286000" lvl="4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5pPr>
            <a:lvl6pPr marL="2743200" lvl="5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6pPr>
            <a:lvl7pPr marL="3200400" lvl="6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7pPr>
            <a:lvl8pPr marL="3657600" lvl="7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8pPr>
            <a:lvl9pPr marL="4114800" lvl="8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6179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•"/>
              <a:defRPr sz="2954"/>
            </a:lvl1pPr>
            <a:lvl2pPr marL="914400" lvl="1" indent="-384937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–"/>
              <a:defRPr sz="2462"/>
            </a:lvl2pPr>
            <a:lvl3pPr marL="1371600" lvl="2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3pPr>
            <a:lvl4pPr marL="1828800" lvl="3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–"/>
              <a:defRPr sz="1969"/>
            </a:lvl4pPr>
            <a:lvl5pPr marL="2286000" lvl="4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»"/>
              <a:defRPr sz="1969"/>
            </a:lvl5pPr>
            <a:lvl6pPr marL="2743200" lvl="5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6pPr>
            <a:lvl7pPr marL="3200400" lvl="6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7pPr>
            <a:lvl8pPr marL="3657600" lvl="7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8pPr>
            <a:lvl9pPr marL="4114800" lvl="8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None/>
              <a:defRPr sz="2954" b="1"/>
            </a:lvl1pPr>
            <a:lvl2pPr marL="914400" lvl="1" indent="-228600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None/>
              <a:defRPr sz="2462" b="1"/>
            </a:lvl2pPr>
            <a:lvl3pPr marL="1371600" lvl="2" indent="-22860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None/>
              <a:defRPr sz="2215" b="1"/>
            </a:lvl3pPr>
            <a:lvl4pPr marL="1828800" lvl="3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4pPr>
            <a:lvl5pPr marL="2286000" lvl="4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5pPr>
            <a:lvl6pPr marL="2743200" lvl="5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6pPr>
            <a:lvl7pPr marL="3200400" lvl="6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7pPr>
            <a:lvl8pPr marL="3657600" lvl="7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8pPr>
            <a:lvl9pPr marL="4114800" lvl="8" indent="-228600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 sz="1969" b="1"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6179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•"/>
              <a:defRPr sz="2954"/>
            </a:lvl1pPr>
            <a:lvl2pPr marL="914400" lvl="1" indent="-384937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–"/>
              <a:defRPr sz="2462"/>
            </a:lvl2pPr>
            <a:lvl3pPr marL="1371600" lvl="2" indent="-369252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5"/>
              <a:buChar char="•"/>
              <a:defRPr sz="2215"/>
            </a:lvl3pPr>
            <a:lvl4pPr marL="1828800" lvl="3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–"/>
              <a:defRPr sz="1969"/>
            </a:lvl4pPr>
            <a:lvl5pPr marL="2286000" lvl="4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»"/>
              <a:defRPr sz="1969"/>
            </a:lvl5pPr>
            <a:lvl6pPr marL="2743200" lvl="5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6pPr>
            <a:lvl7pPr marL="3200400" lvl="6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7pPr>
            <a:lvl8pPr marL="3657600" lvl="7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8pPr>
            <a:lvl9pPr marL="4114800" lvl="8" indent="-353631" algn="l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9"/>
              <a:buChar char="•"/>
              <a:defRPr sz="1969"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6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body"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78726" algn="l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3939"/>
              <a:buChar char="•"/>
              <a:defRPr sz="3939"/>
            </a:lvl1pPr>
            <a:lvl2pPr marL="914400" lvl="1" indent="-447421" algn="l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3446"/>
              <a:buChar char="–"/>
              <a:defRPr sz="3446"/>
            </a:lvl2pPr>
            <a:lvl3pPr marL="1371600" lvl="2" indent="-416179" algn="l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954"/>
              <a:buChar char="•"/>
              <a:defRPr sz="2954"/>
            </a:lvl3pPr>
            <a:lvl4pPr marL="1828800" lvl="3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–"/>
              <a:defRPr sz="2462"/>
            </a:lvl4pPr>
            <a:lvl5pPr marL="2286000" lvl="4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»"/>
              <a:defRPr sz="2462"/>
            </a:lvl5pPr>
            <a:lvl6pPr marL="2743200" lvl="5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6pPr>
            <a:lvl7pPr marL="3200400" lvl="6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7pPr>
            <a:lvl8pPr marL="3657600" lvl="7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8pPr>
            <a:lvl9pPr marL="4114800" lvl="8" indent="-384936" algn="l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Char char="•"/>
              <a:defRPr sz="2462"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body" idx="2"/>
          </p:nvPr>
        </p:nvSpPr>
        <p:spPr>
          <a:xfrm>
            <a:off x="457201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723"/>
              <a:buNone/>
              <a:defRPr sz="1723"/>
            </a:lvl1pPr>
            <a:lvl2pPr marL="914400" lvl="1" indent="-2286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sz="1477"/>
            </a:lvl2pPr>
            <a:lvl3pPr marL="1371600" lvl="2" indent="-228600" algn="l">
              <a:spcBef>
                <a:spcPts val="246"/>
              </a:spcBef>
              <a:spcAft>
                <a:spcPts val="0"/>
              </a:spcAft>
              <a:buClr>
                <a:schemeClr val="dk1"/>
              </a:buClr>
              <a:buSzPts val="1231"/>
              <a:buNone/>
              <a:defRPr sz="1231"/>
            </a:lvl3pPr>
            <a:lvl4pPr marL="1828800" lvl="3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4pPr>
            <a:lvl5pPr marL="2286000" lvl="4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5pPr>
            <a:lvl6pPr marL="2743200" lvl="5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6pPr>
            <a:lvl7pPr marL="3200400" lvl="6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7pPr>
            <a:lvl8pPr marL="3657600" lvl="7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8pPr>
            <a:lvl9pPr marL="4114800" lvl="8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6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723"/>
              <a:buNone/>
              <a:defRPr sz="1723"/>
            </a:lvl1pPr>
            <a:lvl2pPr marL="914400" lvl="1" indent="-228600" algn="l">
              <a:spcBef>
                <a:spcPts val="295"/>
              </a:spcBef>
              <a:spcAft>
                <a:spcPts val="0"/>
              </a:spcAft>
              <a:buClr>
                <a:schemeClr val="dk1"/>
              </a:buClr>
              <a:buSzPts val="1477"/>
              <a:buNone/>
              <a:defRPr sz="1477"/>
            </a:lvl2pPr>
            <a:lvl3pPr marL="1371600" lvl="2" indent="-228600" algn="l">
              <a:spcBef>
                <a:spcPts val="246"/>
              </a:spcBef>
              <a:spcAft>
                <a:spcPts val="0"/>
              </a:spcAft>
              <a:buClr>
                <a:schemeClr val="dk1"/>
              </a:buClr>
              <a:buSzPts val="1231"/>
              <a:buNone/>
              <a:defRPr sz="1231"/>
            </a:lvl3pPr>
            <a:lvl4pPr marL="1828800" lvl="3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4pPr>
            <a:lvl5pPr marL="2286000" lvl="4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5pPr>
            <a:lvl6pPr marL="2743200" lvl="5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6pPr>
            <a:lvl7pPr marL="3200400" lvl="6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7pPr>
            <a:lvl8pPr marL="3657600" lvl="7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8pPr>
            <a:lvl9pPr marL="4114800" lvl="8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08"/>
              <a:buNone/>
              <a:defRPr sz="1108"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0" descr="template presentation-Judul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4936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462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685800" y="1295400"/>
            <a:ext cx="7772400" cy="192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Data Structures</a:t>
            </a:r>
            <a:br>
              <a:rPr lang="en-US" sz="5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TK13024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None/>
            </a:pPr>
            <a:r>
              <a:rPr lang="en-US" sz="5400" b="0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Pertemuan 4a</a:t>
            </a:r>
            <a:endParaRPr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960"/>
              </a:spcBef>
              <a:spcAft>
                <a:spcPts val="0"/>
              </a:spcAft>
              <a:buClr>
                <a:srgbClr val="FFFF00"/>
              </a:buClr>
              <a:buSzPts val="4800"/>
              <a:buNone/>
            </a:pPr>
            <a:r>
              <a:rPr lang="en-US" sz="4800">
                <a:solidFill>
                  <a:srgbClr val="FFFF00"/>
                </a:solidFill>
              </a:rPr>
              <a:t>Analisis Algoritma</a:t>
            </a:r>
            <a:endParaRPr sz="4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</a:rPr>
              <a:t>Big O Notation(2)</a:t>
            </a:r>
            <a:endParaRPr sz="4000"/>
          </a:p>
        </p:txBody>
      </p:sp>
      <p:sp>
        <p:nvSpPr>
          <p:cNvPr id="146" name="Google Shape;146;p10"/>
          <p:cNvSpPr txBox="1">
            <a:spLocks noGrp="1"/>
          </p:cNvSpPr>
          <p:nvPr>
            <p:ph type="body" idx="1"/>
          </p:nvPr>
        </p:nvSpPr>
        <p:spPr>
          <a:xfrm>
            <a:off x="228600" y="838200"/>
            <a:ext cx="8610600" cy="528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Void Selection_sort (Arr[], N)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{1.	For ( I = 0 ; I &lt; N-1 ; I++ )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{	  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1.a.	[ inisialisasi variabel 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   Min = I; 	A= Arr[I]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1.b.	[ loop untuk mencari data minimum 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		For ( J = I + 1 ; J &lt; N ; J++ )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		{	if (Arr[J] &lt; Min)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			{ Min = J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			  A = Arr[J]	}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1.c.	[tukar data minimum dengan data di posisi I]				Arr[Min] = A[I]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	A[I] = 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2. Return }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title"/>
          </p:nvPr>
        </p:nvSpPr>
        <p:spPr>
          <a:xfrm>
            <a:off x="457200" y="34636"/>
            <a:ext cx="8229600" cy="92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Big O Notation(3)</a:t>
            </a:r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457200" y="1008927"/>
            <a:ext cx="8458200" cy="508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Lama proses pengurutan data (ms) dengan 2 komputer yang berbeda dan compiler C++:</a:t>
            </a:r>
            <a:endParaRPr/>
          </a:p>
          <a:p>
            <a:pPr marL="420688" lvl="0" indent="-2174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420688" lvl="0" indent="-2174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420688" lvl="0" indent="-2174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420688" lvl="0" indent="-357188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/>
          </a:p>
          <a:p>
            <a:pPr marL="420688" lvl="0" indent="-420688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🡪"/>
            </a:pPr>
            <a:r>
              <a:rPr lang="en-US" sz="3200"/>
              <a:t> Lama proses tergantung dari banyaknya data spesifikasi komputer, bahasa pemrograman dan compiler.</a:t>
            </a:r>
            <a:endParaRPr/>
          </a:p>
          <a:p>
            <a:pPr marL="420688" lvl="0" indent="-420688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🡺"/>
            </a:pPr>
            <a:r>
              <a:rPr lang="en-US" sz="3200"/>
              <a:t> Pola: lama proses tergantung dari banyak data </a:t>
            </a:r>
            <a:endParaRPr sz="3200"/>
          </a:p>
        </p:txBody>
      </p:sp>
      <p:graphicFrame>
        <p:nvGraphicFramePr>
          <p:cNvPr id="153" name="Google Shape;153;p11"/>
          <p:cNvGraphicFramePr/>
          <p:nvPr/>
        </p:nvGraphicFramePr>
        <p:xfrm>
          <a:off x="1143000" y="2209800"/>
          <a:ext cx="7162775" cy="1828800"/>
        </p:xfrm>
        <a:graphic>
          <a:graphicData uri="http://schemas.openxmlformats.org/drawingml/2006/table">
            <a:tbl>
              <a:tblPr firstRow="1" bandRow="1">
                <a:noFill/>
                <a:tableStyleId>{94D623A1-BFFE-4013-8A1E-C4993FEB9C84}</a:tableStyleId>
              </a:tblPr>
              <a:tblGrid>
                <a:gridCol w="174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10000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20000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40000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80000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Komputer A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433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1848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8196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31078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Komputer B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647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2313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9558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37202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>
            <a:spLocks noGrp="1"/>
          </p:cNvSpPr>
          <p:nvPr>
            <p:ph type="title"/>
          </p:nvPr>
        </p:nvSpPr>
        <p:spPr>
          <a:xfrm>
            <a:off x="457200" y="5410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🡺 </a:t>
            </a:r>
            <a:r>
              <a:rPr lang="en-US" sz="3200"/>
              <a:t>Pola kurva kuadratik: f(n) = an</a:t>
            </a:r>
            <a:r>
              <a:rPr lang="en-US" sz="3200" baseline="30000"/>
              <a:t>2</a:t>
            </a:r>
            <a:r>
              <a:rPr lang="en-US" sz="3200"/>
              <a:t> + bn + c</a:t>
            </a:r>
            <a:endParaRPr sz="3200"/>
          </a:p>
        </p:txBody>
      </p:sp>
      <p:graphicFrame>
        <p:nvGraphicFramePr>
          <p:cNvPr id="159" name="Google Shape;159;p12"/>
          <p:cNvGraphicFramePr/>
          <p:nvPr/>
        </p:nvGraphicFramePr>
        <p:xfrm>
          <a:off x="457200" y="6858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Big O Notation(4)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body" idx="1"/>
          </p:nvPr>
        </p:nvSpPr>
        <p:spPr>
          <a:xfrm>
            <a:off x="457200" y="1219201"/>
            <a:ext cx="8534400" cy="49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Bagaimana menentukan Big O Notation?</a:t>
            </a:r>
            <a:endParaRPr/>
          </a:p>
          <a:p>
            <a:pPr marL="420688" lvl="0" indent="-420688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Hitung banyaknya eksekusi seluruh statemen dalam algoritma jika diberikan sejumlah n data </a:t>
            </a:r>
            <a:endParaRPr/>
          </a:p>
          <a:p>
            <a:pPr marL="420688" lvl="0" indent="-420688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Jika eksekusi tergantung dari kondisi data, maka gunakan kondisi terburuk (worst case)</a:t>
            </a:r>
            <a:endParaRPr/>
          </a:p>
          <a:p>
            <a:pPr marL="420688" lvl="0" indent="-420688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Setelah didapat fungsi langkah, T(n), perhatikan suku yang paling dominan</a:t>
            </a:r>
            <a:endParaRPr sz="3200"/>
          </a:p>
          <a:p>
            <a:pPr marL="420688" lvl="0" indent="-420688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Contoh: mengurutkan data dengan Selection sort </a:t>
            </a:r>
            <a:endParaRPr/>
          </a:p>
          <a:p>
            <a:pPr marL="420688" lvl="0" indent="-173037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 flipH="1">
            <a:off x="457200" y="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171" name="Google Shape;171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3709" y="892834"/>
            <a:ext cx="8845427" cy="5383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Big O Notation(5)</a:t>
            </a:r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Total eksekusi Selection sort:  n + n + n +  (n</a:t>
            </a:r>
            <a:r>
              <a:rPr lang="en-US" sz="3600" baseline="30000"/>
              <a:t>2</a:t>
            </a:r>
            <a:r>
              <a:rPr lang="en-US" sz="3600"/>
              <a:t> - n)/2 + (n</a:t>
            </a:r>
            <a:r>
              <a:rPr lang="en-US" sz="3600" baseline="30000"/>
              <a:t>2</a:t>
            </a:r>
            <a:r>
              <a:rPr lang="en-US" sz="3600"/>
              <a:t> - n)/2 + (n</a:t>
            </a:r>
            <a:r>
              <a:rPr lang="en-US" sz="3600" baseline="30000"/>
              <a:t>2</a:t>
            </a:r>
            <a:r>
              <a:rPr lang="en-US" sz="3600"/>
              <a:t> - n)/2 + n + n</a:t>
            </a:r>
            <a:endParaRPr sz="360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⇨"/>
            </a:pPr>
            <a:r>
              <a:rPr lang="en-US" sz="3600"/>
              <a:t>T(n) = 1.5 n</a:t>
            </a:r>
            <a:r>
              <a:rPr lang="en-US" sz="3600" baseline="30000"/>
              <a:t>2</a:t>
            </a:r>
            <a:r>
              <a:rPr lang="en-US" sz="3600"/>
              <a:t> + 3.5 n</a:t>
            </a:r>
            <a:endParaRPr sz="360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⇨"/>
            </a:pPr>
            <a:r>
              <a:rPr lang="en-US" sz="3600"/>
              <a:t>Jika n &gt;&gt; 1 maka suku yang dominan = n</a:t>
            </a:r>
            <a:r>
              <a:rPr lang="en-US" sz="3600" baseline="30000"/>
              <a:t>2</a:t>
            </a:r>
            <a:r>
              <a:rPr lang="en-US" sz="3600"/>
              <a:t> </a:t>
            </a:r>
            <a:endParaRPr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⇨"/>
            </a:pPr>
            <a:r>
              <a:rPr lang="en-US" sz="3600"/>
              <a:t> T(n) = n</a:t>
            </a:r>
            <a:r>
              <a:rPr lang="en-US" sz="3600" baseline="30000"/>
              <a:t>2</a:t>
            </a:r>
            <a:endParaRPr sz="3600" baseline="3000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⇨"/>
            </a:pPr>
            <a:r>
              <a:rPr lang="en-US" sz="3600"/>
              <a:t>Big O notation dari Selection sort =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			O(T(n)) =  O(n</a:t>
            </a:r>
            <a:r>
              <a:rPr lang="en-US" sz="3600" baseline="30000"/>
              <a:t>2</a:t>
            </a:r>
            <a:r>
              <a:rPr lang="en-US" sz="3600"/>
              <a:t>)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457200" y="27709"/>
            <a:ext cx="8229600" cy="810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</a:rPr>
              <a:t>Big O Notation(6)</a:t>
            </a:r>
            <a:endParaRPr sz="4000"/>
          </a:p>
        </p:txBody>
      </p:sp>
      <p:sp>
        <p:nvSpPr>
          <p:cNvPr id="183" name="Google Shape;183;p16"/>
          <p:cNvSpPr txBox="1">
            <a:spLocks noGrp="1"/>
          </p:cNvSpPr>
          <p:nvPr>
            <p:ph type="body" idx="1"/>
          </p:nvPr>
        </p:nvSpPr>
        <p:spPr>
          <a:xfrm>
            <a:off x="2209800" y="914400"/>
            <a:ext cx="6858000" cy="563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/>
          </a:p>
          <a:p>
            <a:pPr marL="0" marR="0" lvl="0" indent="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/>
          </a:p>
          <a:p>
            <a:pPr marL="0" marR="0" lvl="0" indent="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/>
          </a:p>
          <a:p>
            <a:pPr marL="0" marR="0" lvl="0" indent="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Total eksekusi Linear Search:  n + n + 1</a:t>
            </a:r>
            <a:endParaRPr sz="320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⇨"/>
            </a:pPr>
            <a:r>
              <a:rPr lang="en-US" sz="3200"/>
              <a:t>T(n) = 2 n + 1</a:t>
            </a:r>
            <a:endParaRPr sz="320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⇨"/>
            </a:pPr>
            <a:r>
              <a:rPr lang="en-US" sz="3200"/>
              <a:t>Suku yang dominan : n</a:t>
            </a:r>
            <a:endParaRPr sz="320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⇨"/>
            </a:pPr>
            <a:r>
              <a:rPr lang="en-US" sz="3200"/>
              <a:t>O(T(n)) = O(n)</a:t>
            </a:r>
            <a:endParaRPr sz="3200"/>
          </a:p>
        </p:txBody>
      </p:sp>
      <p:pic>
        <p:nvPicPr>
          <p:cNvPr id="184" name="Google Shape;18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05343"/>
            <a:ext cx="9637348" cy="3138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</a:rPr>
              <a:t>Big O Notation(7)</a:t>
            </a:r>
            <a:endParaRPr sz="4000"/>
          </a:p>
        </p:txBody>
      </p:sp>
      <p:pic>
        <p:nvPicPr>
          <p:cNvPr id="191" name="Google Shape;191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8704465" cy="503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457200" y="13855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</a:rPr>
              <a:t>Big O Notation(8)</a:t>
            </a:r>
            <a:endParaRPr sz="3600"/>
          </a:p>
        </p:txBody>
      </p:sp>
      <p:sp>
        <p:nvSpPr>
          <p:cNvPr id="197" name="Google Shape;197;p18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Banyaknya eksekusi while loop sebanding dengan pengurangan range setiap kali masuk ke loop, 🡪 range berkurang separuh dari range pada loop sebelumnya. </a:t>
            </a:r>
            <a:endParaRPr/>
          </a:p>
          <a:p>
            <a:pPr marL="420688" lvl="0" indent="-4206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Sebagai contoh jika n = 8 data, maka: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1.  loop 1, data yang diperiksa hanya separuh dari range data 	mula-mula, yaitu n = 4.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2.  loop 2, range data menjadi n = 2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3.  loop 3, range data menjadi n = 1</a:t>
            </a:r>
            <a:endParaRPr sz="2400"/>
          </a:p>
          <a:p>
            <a:pPr marL="420688" lvl="0" indent="-4206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Dengan demikian untuk n = 8 banyaknya eksekusi while loop adalah 3 atau log</a:t>
            </a:r>
            <a:r>
              <a:rPr lang="en-US" sz="2400" baseline="-25000"/>
              <a:t>2</a:t>
            </a:r>
            <a:r>
              <a:rPr lang="en-US" sz="2400"/>
              <a:t> n </a:t>
            </a:r>
            <a:endParaRPr sz="2400"/>
          </a:p>
          <a:p>
            <a:pPr marL="420688" lvl="0" indent="-4206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Pada langkah 2.b (statement if) hanya dieksekusi 1 kondisi yang memenuhi syarat, sehingga untuk perhitungan, hanya diambil eksekusi statement if yang pertama</a:t>
            </a:r>
            <a:endParaRPr sz="2400"/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Big O Notation(9)</a:t>
            </a:r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Total eksekusi Binary search =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/>
              <a:t>	1 + log n + log n + log n + 1 + 1 </a:t>
            </a:r>
            <a:endParaRPr sz="400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⇨"/>
            </a:pPr>
            <a:r>
              <a:rPr lang="en-US" sz="4000"/>
              <a:t>T(n) = 3 + 3 log n</a:t>
            </a:r>
            <a:endParaRPr sz="400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⇨"/>
            </a:pPr>
            <a:r>
              <a:rPr lang="en-US" sz="4000"/>
              <a:t>Suku yang dominan = log n</a:t>
            </a:r>
            <a:endParaRPr sz="400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⇨"/>
            </a:pPr>
            <a:r>
              <a:rPr lang="en-US" sz="4000"/>
              <a:t>T(n) = log n</a:t>
            </a:r>
            <a:endParaRPr sz="400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⇨"/>
            </a:pPr>
            <a:r>
              <a:rPr lang="en-US" sz="4000"/>
              <a:t>O (log n)</a:t>
            </a:r>
            <a:endParaRPr sz="4000"/>
          </a:p>
          <a:p>
            <a:pPr marL="420688" lvl="0" indent="-173037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Objektif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Mempelajari cara memperkirakan lama waktu proses suatu algoritma</a:t>
            </a:r>
            <a:endParaRPr/>
          </a:p>
          <a:p>
            <a:pPr marL="420688" lvl="0" indent="-420688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Mempelajari cara untuk menganalisis waktu proses suatu algoritma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484909" y="13855"/>
            <a:ext cx="8229600" cy="90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</a:rPr>
              <a:t>Big O Notation(10)</a:t>
            </a:r>
            <a:endParaRPr sz="4000"/>
          </a:p>
        </p:txBody>
      </p:sp>
      <p:sp>
        <p:nvSpPr>
          <p:cNvPr id="209" name="Google Shape;209;p20"/>
          <p:cNvSpPr txBox="1">
            <a:spLocks noGrp="1"/>
          </p:cNvSpPr>
          <p:nvPr>
            <p:ph type="body" idx="1"/>
          </p:nvPr>
        </p:nvSpPr>
        <p:spPr>
          <a:xfrm>
            <a:off x="457200" y="1066801"/>
            <a:ext cx="8229600" cy="5059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Macam-macam fungsi O notation:</a:t>
            </a:r>
            <a:endParaRPr/>
          </a:p>
          <a:p>
            <a:pPr marL="420688" lvl="0" indent="-173037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endParaRPr/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752600"/>
            <a:ext cx="7992384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</a:rPr>
              <a:t>Big O Notation(11)</a:t>
            </a:r>
            <a:endParaRPr sz="4000"/>
          </a:p>
        </p:txBody>
      </p:sp>
      <p:pic>
        <p:nvPicPr>
          <p:cNvPr id="216" name="Google Shape;216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3884" y="1371600"/>
            <a:ext cx="9010116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3429000"/>
            <a:ext cx="922475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457200" y="27709"/>
            <a:ext cx="8229600" cy="88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</a:rPr>
              <a:t>Big O Notation(12)</a:t>
            </a:r>
            <a:endParaRPr sz="4000"/>
          </a:p>
        </p:txBody>
      </p:sp>
      <p:pic>
        <p:nvPicPr>
          <p:cNvPr id="223" name="Google Shape;223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709" y="1143000"/>
            <a:ext cx="9204608" cy="493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Aturan umum Kompleksitas waktu</a:t>
            </a:r>
            <a:endParaRPr sz="4000"/>
          </a:p>
        </p:txBody>
      </p:sp>
      <p:pic>
        <p:nvPicPr>
          <p:cNvPr id="229" name="Google Shape;229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676400"/>
            <a:ext cx="8770696" cy="340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Latihan Soal</a:t>
            </a:r>
            <a:endParaRPr sz="4400"/>
          </a:p>
        </p:txBody>
      </p:sp>
      <p:sp>
        <p:nvSpPr>
          <p:cNvPr id="235" name="Google Shape;235;p24"/>
          <p:cNvSpPr txBox="1">
            <a:spLocks noGrp="1"/>
          </p:cNvSpPr>
          <p:nvPr>
            <p:ph type="body" idx="1"/>
          </p:nvPr>
        </p:nvSpPr>
        <p:spPr>
          <a:xfrm>
            <a:off x="457200" y="1143001"/>
            <a:ext cx="8229600" cy="498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AutoNum type="arabicPeriod"/>
            </a:pPr>
            <a:r>
              <a:rPr lang="en-US"/>
              <a:t>Buat analisis waktu proses untuk Exchange sort dan Insertion sort. Lalu tentukan Big O notation-nya</a:t>
            </a:r>
            <a:endParaRPr/>
          </a:p>
          <a:p>
            <a:pPr marL="742950" lvl="0" indent="-7429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AutoNum type="arabicPeriod"/>
            </a:pPr>
            <a:r>
              <a:rPr lang="en-US"/>
              <a:t>Buat analisis waktu proses untuk operasi penjumlahan dan perkalian matriks yang berdimensi n x n. Lalu tentukan Big O notation-nya</a:t>
            </a:r>
            <a:endParaRPr/>
          </a:p>
          <a:p>
            <a:pPr marL="0" lvl="0" indent="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endParaRPr/>
          </a:p>
          <a:p>
            <a:pPr marL="742950" lvl="0" indent="-49530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</a:rPr>
              <a:t>Latihan Soal no 3</a:t>
            </a:r>
            <a:endParaRPr sz="3600"/>
          </a:p>
        </p:txBody>
      </p:sp>
      <p:pic>
        <p:nvPicPr>
          <p:cNvPr id="241" name="Google Shape;241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22421" y="834216"/>
            <a:ext cx="7085473" cy="5547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678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</a:rPr>
              <a:t>Latihan Soal no 4</a:t>
            </a:r>
            <a:endParaRPr sz="3600"/>
          </a:p>
        </p:txBody>
      </p:sp>
      <p:pic>
        <p:nvPicPr>
          <p:cNvPr id="247" name="Google Shape;247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5317" y="1715549"/>
            <a:ext cx="8717890" cy="3420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Latihan Soal no 5</a:t>
            </a:r>
            <a:endParaRPr/>
          </a:p>
        </p:txBody>
      </p:sp>
      <p:pic>
        <p:nvPicPr>
          <p:cNvPr id="253" name="Google Shape;25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8375" y="1905000"/>
            <a:ext cx="8955625" cy="263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 Teori 4a</a:t>
            </a:r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Kelompok nomor ganjil: no 3</a:t>
            </a:r>
            <a:endParaRPr/>
          </a:p>
          <a:p>
            <a:pPr marL="420688" lvl="0" indent="-420688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Kelompok nomor genap: no 4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REHAT SEJENAK</a:t>
            </a:r>
            <a:endParaRPr/>
          </a:p>
        </p:txBody>
      </p:sp>
      <p:sp>
        <p:nvSpPr>
          <p:cNvPr id="265" name="Google Shape;265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62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Algoritma yang Baik</a:t>
            </a:r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Benar: menghasilkan output yang sesuai</a:t>
            </a:r>
            <a:endParaRPr sz="3600"/>
          </a:p>
          <a:p>
            <a:pPr marL="420688" lvl="0" indent="-420688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Efisien: menghasilkan output dalam tenggang waktu tertentu dan menggunakan sumber daya yang minim </a:t>
            </a:r>
            <a:endParaRPr/>
          </a:p>
          <a:p>
            <a:pPr marL="420688" lvl="0" indent="-420688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Mudah diimplementasikan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Bagaimana cara membuktikan kebenaran algoritma</a:t>
            </a:r>
            <a:endParaRPr sz="400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Induksi Matematika,</a:t>
            </a:r>
            <a:endParaRPr/>
          </a:p>
          <a:p>
            <a:pPr marL="420688" lvl="0" indent="-420688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Pembuktian kontradiktif,</a:t>
            </a:r>
            <a:endParaRPr/>
          </a:p>
          <a:p>
            <a:pPr marL="420688" lvl="0" indent="-420688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Pembuktian kontrapositif, dan</a:t>
            </a:r>
            <a:endParaRPr sz="3200"/>
          </a:p>
          <a:p>
            <a:pPr marL="420688" lvl="0" indent="-420688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Metode Formal.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Tahap Analisis Algoritma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/>
              <a:t>Bagaimana merencanakan algoritma?</a:t>
            </a:r>
            <a:endParaRPr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/>
              <a:t>Bagaimana menyatakan suatu algoritma (menulis algoritma)?</a:t>
            </a:r>
            <a:endParaRPr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/>
              <a:t>Bagaimana validitas suatu algoritma?</a:t>
            </a:r>
            <a:endParaRPr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/>
              <a:t>Bagaimana menganalisis suatu algoritma?</a:t>
            </a:r>
            <a:endParaRPr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/>
              <a:t>Bagaimana menguji  program dari suatu algoritma?</a:t>
            </a:r>
            <a:endParaRPr sz="2800"/>
          </a:p>
          <a:p>
            <a:pPr marL="457200" lvl="0" indent="-2095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Analisis Algoritma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457200" y="1447801"/>
            <a:ext cx="8229600" cy="467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20688" lvl="0" indent="-42071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Pada suatu algoritma umumnya yang di- perlukan adalah :</a:t>
            </a:r>
            <a:endParaRPr/>
          </a:p>
          <a:p>
            <a:pPr marL="514350" lvl="0" indent="-514381" algn="l" rtl="0">
              <a:spcBef>
                <a:spcPts val="72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Space, yaitu alokasi yang bersifat statis</a:t>
            </a:r>
            <a:endParaRPr/>
          </a:p>
          <a:p>
            <a:pPr marL="514350" lvl="0" indent="-514381" algn="l" rtl="0">
              <a:spcBef>
                <a:spcPts val="72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Struktur Program, yaitu berapa banyak langkah yang dikandung algoritma untuk menyelesaikan masalah tersebut</a:t>
            </a:r>
            <a:endParaRPr/>
          </a:p>
          <a:p>
            <a:pPr marL="514350" lvl="0" indent="-514381" algn="l" rtl="0">
              <a:spcBef>
                <a:spcPts val="72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Rekursif, apakah fungsi rekursif digunakan pada suatu algoritma</a:t>
            </a:r>
            <a:endParaRPr/>
          </a:p>
          <a:p>
            <a:pPr marL="420688" lvl="0" indent="-191643" algn="l" rtl="0">
              <a:spcBef>
                <a:spcPts val="72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Ukuran Efisiensi </a:t>
            </a:r>
            <a:r>
              <a:rPr lang="en-US" sz="4400"/>
              <a:t>Waktu</a:t>
            </a:r>
            <a:endParaRPr sz="4400"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457200" y="1219201"/>
            <a:ext cx="8534400" cy="49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Efisiensi untuk suatu algoritma tidak diukur dengan satuan waktu (detik, milidetik, dsb), karena waktu tempuh suatu algoritma sangat bergantung pada :</a:t>
            </a:r>
            <a:endParaRPr/>
          </a:p>
          <a:p>
            <a:pPr marL="1406525" lvl="2" indent="-2809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banyaknya data 🡪 problem size</a:t>
            </a:r>
            <a:endParaRPr/>
          </a:p>
          <a:p>
            <a:pPr marL="1406525" lvl="2" indent="-2809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spesifikasi komputer 🡪 Hardware (RAM, processor, dll)</a:t>
            </a:r>
            <a:endParaRPr sz="2400"/>
          </a:p>
          <a:p>
            <a:pPr marL="1406525" lvl="2" indent="-2809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compiler 🡪 software</a:t>
            </a:r>
            <a:endParaRPr sz="2400"/>
          </a:p>
          <a:p>
            <a:pPr marL="1406525" lvl="2" indent="-2809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tegangan listrik 🡪 contoh kasusnya, pemakaian notebook menggunakan daya baterai juga berpengaruh pada waktu prosesnya karena kerja processor dapat dikatakan kurang normal.</a:t>
            </a:r>
            <a:endParaRPr sz="2400"/>
          </a:p>
          <a:p>
            <a:pPr marL="1406525" lvl="2" indent="-28098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/>
              <a:t>Dll. 🡪 programmer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Efisiensi Waktu</a:t>
            </a: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1"/>
          </p:nvPr>
        </p:nvSpPr>
        <p:spPr>
          <a:xfrm>
            <a:off x="457200" y="1371601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Efisiensi waktu algoritma diukur dalam satuan n (problem size).</a:t>
            </a:r>
            <a:endParaRPr sz="3200"/>
          </a:p>
          <a:p>
            <a:pPr marL="420688" lvl="0" indent="-420688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4 langkah untuk menentukan ukuran efisiensi waktu, antara lain :</a:t>
            </a:r>
            <a:endParaRPr sz="3200"/>
          </a:p>
          <a:p>
            <a:pPr marL="914400" lvl="1" indent="-35083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/>
              <a:t>Menentukan problem size (n)</a:t>
            </a:r>
            <a:endParaRPr/>
          </a:p>
          <a:p>
            <a:pPr marL="914400" lvl="1" indent="-35083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/>
              <a:t>Menentukan operasi dominan</a:t>
            </a:r>
            <a:endParaRPr sz="2800"/>
          </a:p>
          <a:p>
            <a:pPr marL="914400" lvl="1" indent="-35083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/>
              <a:t>Menentukan fungsi langkah 🡪 g(n)</a:t>
            </a:r>
            <a:endParaRPr/>
          </a:p>
          <a:p>
            <a:pPr marL="914400" lvl="1" indent="-35083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/>
              <a:t>Menentukan kompleksitas waktu O(f(n)) (Big Oh function)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O Notation</a:t>
            </a:r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88" lvl="0" indent="-4206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Salah satu cara untuk menentukan karakteristik waktu proses dan kebutuhan memori suatu algoritma</a:t>
            </a:r>
            <a:endParaRPr/>
          </a:p>
          <a:p>
            <a:pPr marL="420688" lvl="0" indent="-420688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Char char="•"/>
            </a:pPr>
            <a:r>
              <a:rPr lang="en-US"/>
              <a:t>Contoh: menentukan lama proses mengurutkan sejumlah data dengan metode Selection sort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FE657877364895F0CC71412C1266" ma:contentTypeVersion="10" ma:contentTypeDescription="Create a new document." ma:contentTypeScope="" ma:versionID="aea440f308522d792cb28943d679c5f0">
  <xsd:schema xmlns:xsd="http://www.w3.org/2001/XMLSchema" xmlns:xs="http://www.w3.org/2001/XMLSchema" xmlns:p="http://schemas.microsoft.com/office/2006/metadata/properties" xmlns:ns2="71a9f402-747b-4da2-8978-9907da1490f0" xmlns:ns3="1143e0e2-e764-4b4a-8177-0bbfe168bd5a" targetNamespace="http://schemas.microsoft.com/office/2006/metadata/properties" ma:root="true" ma:fieldsID="8862408a9cfe36f321e166c3945f5165" ns2:_="" ns3:_="">
    <xsd:import namespace="71a9f402-747b-4da2-8978-9907da1490f0"/>
    <xsd:import namespace="1143e0e2-e764-4b4a-8177-0bbfe168bd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f402-747b-4da2-8978-9907da149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3e0e2-e764-4b4a-8177-0bbfe168bd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8DA22C-F6A1-4790-AD17-4A45D4369D93}">
  <ds:schemaRefs>
    <ds:schemaRef ds:uri="1143e0e2-e764-4b4a-8177-0bbfe168bd5a"/>
    <ds:schemaRef ds:uri="71a9f402-747b-4da2-8978-9907da1490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5D07295-E5CC-43B8-A8D6-709A46F374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268E23E-EBDC-42CB-AE9A-4BE998D33A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29</Slides>
  <Notes>29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Theme2</vt:lpstr>
      <vt:lpstr>Data Structures TK13024</vt:lpstr>
      <vt:lpstr>Objektif</vt:lpstr>
      <vt:lpstr>Algoritma yang Baik</vt:lpstr>
      <vt:lpstr>Bagaimana cara membuktikan kebenaran algoritma</vt:lpstr>
      <vt:lpstr>Tahap Analisis Algoritma</vt:lpstr>
      <vt:lpstr>Analisis Algoritma</vt:lpstr>
      <vt:lpstr>Ukuran Efisiensi Waktu</vt:lpstr>
      <vt:lpstr>Efisiensi Waktu</vt:lpstr>
      <vt:lpstr>Big O Notation</vt:lpstr>
      <vt:lpstr>Big O Notation(2)</vt:lpstr>
      <vt:lpstr>Big O Notation(3)</vt:lpstr>
      <vt:lpstr>🡺 Pola kurva kuadratik: f(n) = an2 + bn + c</vt:lpstr>
      <vt:lpstr>Big O Notation(4)</vt:lpstr>
      <vt:lpstr>PowerPoint Presentation</vt:lpstr>
      <vt:lpstr>Big O Notation(5)</vt:lpstr>
      <vt:lpstr>Big O Notation(6)</vt:lpstr>
      <vt:lpstr>Big O Notation(7)</vt:lpstr>
      <vt:lpstr>Big O Notation(8)</vt:lpstr>
      <vt:lpstr>Big O Notation(9)</vt:lpstr>
      <vt:lpstr>Big O Notation(10)</vt:lpstr>
      <vt:lpstr>Big O Notation(11)</vt:lpstr>
      <vt:lpstr>Big O Notation(12)</vt:lpstr>
      <vt:lpstr>Aturan umum Kompleksitas waktu</vt:lpstr>
      <vt:lpstr>Latihan Soal</vt:lpstr>
      <vt:lpstr>Latihan Soal no 3</vt:lpstr>
      <vt:lpstr>Latihan Soal no 4</vt:lpstr>
      <vt:lpstr>Latihan Soal no 5</vt:lpstr>
      <vt:lpstr>PR Teori 4a</vt:lpstr>
      <vt:lpstr>REHAT SEJENAK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TK13024</dc:title>
  <dc:creator>Pono</dc:creator>
  <cp:revision>2</cp:revision>
  <dcterms:created xsi:type="dcterms:W3CDTF">2021-02-02T13:44:24Z</dcterms:created>
  <dcterms:modified xsi:type="dcterms:W3CDTF">2024-06-11T02:52:41Z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0x01010022E5FE657877364895F0CC71412C1266</vt:lpwstr>
  </property>
</Properties>
</file>